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2"/>
  </p:notesMasterIdLst>
  <p:sldIdLst>
    <p:sldId id="618" r:id="rId5"/>
    <p:sldId id="739" r:id="rId6"/>
    <p:sldId id="734" r:id="rId7"/>
    <p:sldId id="735" r:id="rId8"/>
    <p:sldId id="736" r:id="rId9"/>
    <p:sldId id="727" r:id="rId10"/>
    <p:sldId id="740" r:id="rId11"/>
    <p:sldId id="737" r:id="rId12"/>
    <p:sldId id="729" r:id="rId13"/>
    <p:sldId id="715" r:id="rId14"/>
    <p:sldId id="716" r:id="rId15"/>
    <p:sldId id="733" r:id="rId16"/>
    <p:sldId id="721" r:id="rId17"/>
    <p:sldId id="723" r:id="rId18"/>
    <p:sldId id="724" r:id="rId19"/>
    <p:sldId id="726" r:id="rId20"/>
    <p:sldId id="741" r:id="rId2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CBEA23C-CA8F-41C7-902C-3A8A8B8DE229}">
          <p14:sldIdLst>
            <p14:sldId id="618"/>
            <p14:sldId id="739"/>
            <p14:sldId id="734"/>
            <p14:sldId id="735"/>
            <p14:sldId id="736"/>
            <p14:sldId id="727"/>
            <p14:sldId id="740"/>
            <p14:sldId id="737"/>
            <p14:sldId id="729"/>
            <p14:sldId id="715"/>
            <p14:sldId id="716"/>
            <p14:sldId id="733"/>
            <p14:sldId id="721"/>
            <p14:sldId id="723"/>
            <p14:sldId id="724"/>
            <p14:sldId id="726"/>
            <p14:sldId id="74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1B5DA6-ACCF-F733-D736-E55D9E3A5EEA}" name="Armstrong, Jonas, ENV" initials="AJE" userId="S::Jonas.Armstrong2@state.nm.us::6414090a-1e21-4c30-b676-0e8897cc72a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strong, Jonas, ENV" initials="AJE" lastIdx="4" clrIdx="0">
    <p:extLst>
      <p:ext uri="{19B8F6BF-5375-455C-9EA6-DF929625EA0E}">
        <p15:presenceInfo xmlns:p15="http://schemas.microsoft.com/office/powerpoint/2012/main" userId="S::Jonas.Armstrong2@state.nm.us::6414090a-1e21-4c30-b676-0e8897cc72a0" providerId="AD"/>
      </p:ext>
    </p:extLst>
  </p:cmAuthor>
  <p:cmAuthor id="2" name="Romero, Dennis, ENV" initials="RD" lastIdx="4" clrIdx="1">
    <p:extLst>
      <p:ext uri="{19B8F6BF-5375-455C-9EA6-DF929625EA0E}">
        <p15:presenceInfo xmlns:p15="http://schemas.microsoft.com/office/powerpoint/2012/main" userId="S::dennis.romero@env.nm.gov::c24c2d86-5096-405e-8414-204e4b00b428" providerId="AD"/>
      </p:ext>
    </p:extLst>
  </p:cmAuthor>
  <p:cmAuthor id="3" name="Rouse, Macie, ENV" initials="MR" lastIdx="1" clrIdx="2">
    <p:extLst>
      <p:ext uri="{19B8F6BF-5375-455C-9EA6-DF929625EA0E}">
        <p15:presenceInfo xmlns:p15="http://schemas.microsoft.com/office/powerpoint/2012/main" userId="S::macie.rouse@env.nm.gov::dcc955fd-93d5-45b9-8221-57d78f9e85cd" providerId="AD"/>
      </p:ext>
    </p:extLst>
  </p:cmAuthor>
  <p:cmAuthor id="4" name="Ball, Justin, ENV" initials="JB" lastIdx="2" clrIdx="3">
    <p:extLst>
      <p:ext uri="{19B8F6BF-5375-455C-9EA6-DF929625EA0E}">
        <p15:presenceInfo xmlns:p15="http://schemas.microsoft.com/office/powerpoint/2012/main" userId="S::Justin.Ball@env.nm.gov::67deb28a-01bf-4cfe-8c3b-3bb28a6a93db" providerId="AD"/>
      </p:ext>
    </p:extLst>
  </p:cmAuthor>
  <p:cmAuthor id="5" name="Harms, Miori, ENV" initials="HM" lastIdx="1" clrIdx="4">
    <p:extLst>
      <p:ext uri="{19B8F6BF-5375-455C-9EA6-DF929625EA0E}">
        <p15:presenceInfo xmlns:p15="http://schemas.microsoft.com/office/powerpoint/2012/main" userId="S::miori.harms@env.nm.gov::69c57c41-66a1-4f8e-aafa-a7ea0b47a6b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345"/>
    <a:srgbClr val="F4F1E2"/>
    <a:srgbClr val="F1E1C0"/>
    <a:srgbClr val="FEFAC9"/>
    <a:srgbClr val="026773"/>
    <a:srgbClr val="718C55"/>
    <a:srgbClr val="6297E6"/>
    <a:srgbClr val="199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6EB483-AE5B-44D1-B002-AB8A3FD48DE1}" v="18" dt="2025-08-26T01:32:09.352"/>
    <p1510:client id="{620B0BF8-F3DB-45D2-B090-C3C7CF5A4CAE}" v="404" dt="2025-08-26T02:01:42.6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21" autoAdjust="0"/>
  </p:normalViewPr>
  <p:slideViewPr>
    <p:cSldViewPr snapToGrid="0">
      <p:cViewPr varScale="1">
        <p:scale>
          <a:sx n="83" d="100"/>
          <a:sy n="83" d="100"/>
        </p:scale>
        <p:origin x="13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39D2C7-B97E-4CB2-8C37-EC8F5108EFD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A07CBF-703B-4724-AF67-09311DCF55CC}">
      <dgm:prSet custT="1"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800" b="1" i="0" baseline="0" dirty="0"/>
            <a:t>Why does NM need this?</a:t>
          </a:r>
          <a:endParaRPr lang="en-US" sz="1800" dirty="0"/>
        </a:p>
      </dgm:t>
    </dgm:pt>
    <dgm:pt modelId="{45AFC36F-745C-4A27-88FD-1AFD4D45D849}" type="parTrans" cxnId="{32DF0220-80C8-4F7F-868E-53D6497C1153}">
      <dgm:prSet/>
      <dgm:spPr/>
      <dgm:t>
        <a:bodyPr/>
        <a:lstStyle/>
        <a:p>
          <a:endParaRPr lang="en-US"/>
        </a:p>
      </dgm:t>
    </dgm:pt>
    <dgm:pt modelId="{258ABC52-0427-4B16-9CE5-9A343E0BED7B}" type="sibTrans" cxnId="{32DF0220-80C8-4F7F-868E-53D6497C1153}">
      <dgm:prSet/>
      <dgm:spPr/>
      <dgm:t>
        <a:bodyPr/>
        <a:lstStyle/>
        <a:p>
          <a:endParaRPr lang="en-US"/>
        </a:p>
      </dgm:t>
    </dgm:pt>
    <dgm:pt modelId="{CDA5E655-43A8-41E6-850D-005459BC62D1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600" b="1" i="0" baseline="0" dirty="0"/>
            <a:t>Vision for Water Security:</a:t>
          </a:r>
          <a:r>
            <a:rPr lang="en-US" sz="1600" b="0" i="0" baseline="0" dirty="0"/>
            <a:t> Long-term goals and guiding principles for sustainable water management</a:t>
          </a:r>
          <a:endParaRPr lang="en-US" sz="1600" dirty="0"/>
        </a:p>
      </dgm:t>
    </dgm:pt>
    <dgm:pt modelId="{9E25A465-D485-4995-B6B4-3C4E5235FF04}" type="parTrans" cxnId="{DAAE651D-6E8A-4F89-B633-4FA03AE87019}">
      <dgm:prSet/>
      <dgm:spPr/>
      <dgm:t>
        <a:bodyPr/>
        <a:lstStyle/>
        <a:p>
          <a:endParaRPr lang="en-US"/>
        </a:p>
      </dgm:t>
    </dgm:pt>
    <dgm:pt modelId="{32C6C052-34AE-4C35-A6C7-E0629D712D84}" type="sibTrans" cxnId="{DAAE651D-6E8A-4F89-B633-4FA03AE87019}">
      <dgm:prSet/>
      <dgm:spPr/>
      <dgm:t>
        <a:bodyPr/>
        <a:lstStyle/>
        <a:p>
          <a:endParaRPr lang="en-US"/>
        </a:p>
      </dgm:t>
    </dgm:pt>
    <dgm:pt modelId="{E0D07046-8ECC-4804-8422-F59DBDF0D4F5}">
      <dgm:prSet custT="1"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600" b="1" i="0" baseline="0" dirty="0"/>
            <a:t>Governor’s Strategic Framework Key strategies: </a:t>
          </a:r>
          <a:r>
            <a:rPr lang="en-US" sz="1600" b="0" i="0" baseline="0" dirty="0"/>
            <a:t>conservation, innovation, equity, and resilience</a:t>
          </a:r>
          <a:endParaRPr lang="en-US" sz="1600" b="0" dirty="0"/>
        </a:p>
      </dgm:t>
    </dgm:pt>
    <dgm:pt modelId="{75F522A7-0BAF-4DD5-8DAF-D6A10E8AB27F}" type="parTrans" cxnId="{EC776016-4787-46CB-9BDA-F9AF8DC32F4D}">
      <dgm:prSet/>
      <dgm:spPr/>
      <dgm:t>
        <a:bodyPr/>
        <a:lstStyle/>
        <a:p>
          <a:endParaRPr lang="en-US"/>
        </a:p>
      </dgm:t>
    </dgm:pt>
    <dgm:pt modelId="{29BB3386-5D51-4857-B149-D29C41DCB043}" type="sibTrans" cxnId="{EC776016-4787-46CB-9BDA-F9AF8DC32F4D}">
      <dgm:prSet/>
      <dgm:spPr/>
      <dgm:t>
        <a:bodyPr/>
        <a:lstStyle/>
        <a:p>
          <a:endParaRPr lang="en-US"/>
        </a:p>
      </dgm:t>
    </dgm:pt>
    <dgm:pt modelId="{AE494503-C543-4BA1-8FC7-57F075FC6B2E}">
      <dgm:prSet custT="1"/>
      <dgm:spPr>
        <a:solidFill>
          <a:schemeClr val="tx2">
            <a:lumMod val="10000"/>
            <a:lumOff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600" b="1" i="0" baseline="0" dirty="0"/>
            <a:t>Stakeholder Engagement &amp; Collaboration</a:t>
          </a:r>
          <a:r>
            <a:rPr lang="en-US" sz="1600" b="0" i="0" baseline="0" dirty="0"/>
            <a:t> Role of communities, tribes, agencies, and private sector partners</a:t>
          </a:r>
          <a:endParaRPr lang="en-US" sz="1600" dirty="0"/>
        </a:p>
      </dgm:t>
    </dgm:pt>
    <dgm:pt modelId="{135DB844-A8B5-41C3-BA4C-528EDB5080A9}" type="parTrans" cxnId="{5B0A1404-4721-4DB1-9F03-904CC9FD6754}">
      <dgm:prSet/>
      <dgm:spPr/>
      <dgm:t>
        <a:bodyPr/>
        <a:lstStyle/>
        <a:p>
          <a:endParaRPr lang="en-US"/>
        </a:p>
      </dgm:t>
    </dgm:pt>
    <dgm:pt modelId="{E9F4698F-FBF8-4514-BA27-A4E9B9A2D358}" type="sibTrans" cxnId="{5B0A1404-4721-4DB1-9F03-904CC9FD6754}">
      <dgm:prSet/>
      <dgm:spPr/>
      <dgm:t>
        <a:bodyPr/>
        <a:lstStyle/>
        <a:p>
          <a:endParaRPr lang="en-US"/>
        </a:p>
      </dgm:t>
    </dgm:pt>
    <dgm:pt modelId="{D470A328-F664-4707-B01D-AD27640ADBFE}">
      <dgm:prSet custT="1"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800" b="1" i="0" baseline="0" dirty="0"/>
            <a:t>Implementation Timeline:</a:t>
          </a:r>
          <a:r>
            <a:rPr lang="en-US" sz="1800" b="0" i="0" baseline="0" dirty="0"/>
            <a:t> over 5, 10, and 50 years</a:t>
          </a:r>
          <a:endParaRPr lang="en-US" sz="1800" dirty="0"/>
        </a:p>
      </dgm:t>
    </dgm:pt>
    <dgm:pt modelId="{78B87644-44B7-4240-812C-1AB0660E07C9}" type="parTrans" cxnId="{7D16849D-13A4-48FF-8719-E8657CD7EF72}">
      <dgm:prSet/>
      <dgm:spPr/>
      <dgm:t>
        <a:bodyPr/>
        <a:lstStyle/>
        <a:p>
          <a:endParaRPr lang="en-US"/>
        </a:p>
      </dgm:t>
    </dgm:pt>
    <dgm:pt modelId="{44634F7D-2903-4186-A6B0-FD170227CEA7}" type="sibTrans" cxnId="{7D16849D-13A4-48FF-8719-E8657CD7EF72}">
      <dgm:prSet/>
      <dgm:spPr/>
      <dgm:t>
        <a:bodyPr/>
        <a:lstStyle/>
        <a:p>
          <a:endParaRPr lang="en-US"/>
        </a:p>
      </dgm:t>
    </dgm:pt>
    <dgm:pt modelId="{118BFB34-B8F5-40DE-8701-974F3F84BB5E}" type="pres">
      <dgm:prSet presAssocID="{2739D2C7-B97E-4CB2-8C37-EC8F5108EFD2}" presName="root" presStyleCnt="0">
        <dgm:presLayoutVars>
          <dgm:dir/>
          <dgm:resizeHandles val="exact"/>
        </dgm:presLayoutVars>
      </dgm:prSet>
      <dgm:spPr/>
    </dgm:pt>
    <dgm:pt modelId="{49973760-7B80-46A8-AD39-F07BC482E9A2}" type="pres">
      <dgm:prSet presAssocID="{93A07CBF-703B-4724-AF67-09311DCF55CC}" presName="compNode" presStyleCnt="0"/>
      <dgm:spPr/>
    </dgm:pt>
    <dgm:pt modelId="{DFAD0571-896D-4A76-B1AB-B2E7A13EED07}" type="pres">
      <dgm:prSet presAssocID="{93A07CBF-703B-4724-AF67-09311DCF55CC}" presName="bgRect" presStyleLbl="bgShp" presStyleIdx="0" presStyleCnt="5" custLinFactNeighborX="-280" custLinFactNeighborY="-1973"/>
      <dgm:spPr>
        <a:solidFill>
          <a:schemeClr val="accent5">
            <a:lumMod val="10000"/>
            <a:lumOff val="90000"/>
          </a:schemeClr>
        </a:solidFill>
        <a:ln>
          <a:solidFill>
            <a:schemeClr val="tx1"/>
          </a:solidFill>
        </a:ln>
      </dgm:spPr>
    </dgm:pt>
    <dgm:pt modelId="{C7522689-CBDA-4D08-A1D3-33880EFAB93F}" type="pres">
      <dgm:prSet presAssocID="{93A07CBF-703B-4724-AF67-09311DCF55C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72BBD8CE-C0AE-4B44-93E8-636BEF4D637D}" type="pres">
      <dgm:prSet presAssocID="{93A07CBF-703B-4724-AF67-09311DCF55CC}" presName="spaceRect" presStyleCnt="0"/>
      <dgm:spPr/>
    </dgm:pt>
    <dgm:pt modelId="{19DA8695-CD7D-4F9A-82EC-04081D2FF2C8}" type="pres">
      <dgm:prSet presAssocID="{93A07CBF-703B-4724-AF67-09311DCF55CC}" presName="parTx" presStyleLbl="revTx" presStyleIdx="0" presStyleCnt="5">
        <dgm:presLayoutVars>
          <dgm:chMax val="0"/>
          <dgm:chPref val="0"/>
        </dgm:presLayoutVars>
      </dgm:prSet>
      <dgm:spPr/>
    </dgm:pt>
    <dgm:pt modelId="{B9DBF4F3-9542-4CAF-9949-09779BD6AEAC}" type="pres">
      <dgm:prSet presAssocID="{258ABC52-0427-4B16-9CE5-9A343E0BED7B}" presName="sibTrans" presStyleCnt="0"/>
      <dgm:spPr/>
    </dgm:pt>
    <dgm:pt modelId="{038DF1E1-6970-43F9-8282-BEAA8FF0FC0D}" type="pres">
      <dgm:prSet presAssocID="{CDA5E655-43A8-41E6-850D-005459BC62D1}" presName="compNode" presStyleCnt="0"/>
      <dgm:spPr/>
    </dgm:pt>
    <dgm:pt modelId="{042AEA91-C7EC-407F-8A6F-2766102D1FE7}" type="pres">
      <dgm:prSet presAssocID="{CDA5E655-43A8-41E6-850D-005459BC62D1}" presName="bgRect" presStyleLbl="bgShp" presStyleIdx="1" presStyleCnt="5" custLinFactNeighborX="-495"/>
      <dgm:spPr>
        <a:solidFill>
          <a:schemeClr val="accent3">
            <a:lumMod val="60000"/>
            <a:lumOff val="40000"/>
          </a:schemeClr>
        </a:solidFill>
      </dgm:spPr>
    </dgm:pt>
    <dgm:pt modelId="{547901E3-D8F5-4538-B499-582C0796E117}" type="pres">
      <dgm:prSet presAssocID="{CDA5E655-43A8-41E6-850D-005459BC62D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 Polo player"/>
        </a:ext>
      </dgm:extLst>
    </dgm:pt>
    <dgm:pt modelId="{3998D9D0-56E5-48FA-A45C-44E73D7F05F1}" type="pres">
      <dgm:prSet presAssocID="{CDA5E655-43A8-41E6-850D-005459BC62D1}" presName="spaceRect" presStyleCnt="0"/>
      <dgm:spPr/>
    </dgm:pt>
    <dgm:pt modelId="{77E0B113-E433-47C8-A86C-DAB54CD03D0C}" type="pres">
      <dgm:prSet presAssocID="{CDA5E655-43A8-41E6-850D-005459BC62D1}" presName="parTx" presStyleLbl="revTx" presStyleIdx="1" presStyleCnt="5" custLinFactNeighborX="224" custLinFactNeighborY="2051">
        <dgm:presLayoutVars>
          <dgm:chMax val="0"/>
          <dgm:chPref val="0"/>
        </dgm:presLayoutVars>
      </dgm:prSet>
      <dgm:spPr/>
    </dgm:pt>
    <dgm:pt modelId="{EC9A45DD-20AB-4A00-B9DB-BFA1E0D164B2}" type="pres">
      <dgm:prSet presAssocID="{32C6C052-34AE-4C35-A6C7-E0629D712D84}" presName="sibTrans" presStyleCnt="0"/>
      <dgm:spPr/>
    </dgm:pt>
    <dgm:pt modelId="{CDDB89DE-8A8C-46F7-9B6F-825D967C1C93}" type="pres">
      <dgm:prSet presAssocID="{E0D07046-8ECC-4804-8422-F59DBDF0D4F5}" presName="compNode" presStyleCnt="0"/>
      <dgm:spPr/>
    </dgm:pt>
    <dgm:pt modelId="{1FBFF2D6-745A-466D-BD8D-A48BC352B552}" type="pres">
      <dgm:prSet presAssocID="{E0D07046-8ECC-4804-8422-F59DBDF0D4F5}" presName="bgRect" presStyleLbl="bgShp" presStyleIdx="2" presStyleCnt="5" custScaleY="84341" custLinFactNeighborX="1148" custLinFactNeighborY="5616"/>
      <dgm:spPr>
        <a:solidFill>
          <a:schemeClr val="accent2">
            <a:lumMod val="40000"/>
            <a:lumOff val="60000"/>
          </a:schemeClr>
        </a:solidFill>
      </dgm:spPr>
    </dgm:pt>
    <dgm:pt modelId="{7695A17B-30B6-400D-93FB-F9A6501B128A}" type="pres">
      <dgm:prSet presAssocID="{E0D07046-8ECC-4804-8422-F59DBDF0D4F5}" presName="iconRect" presStyleLbl="node1" presStyleIdx="2" presStyleCnt="5" custLinFactNeighborX="-6627" custLinFactNeighborY="665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C1EE1743-D523-4214-BA11-21597D1B2F12}" type="pres">
      <dgm:prSet presAssocID="{E0D07046-8ECC-4804-8422-F59DBDF0D4F5}" presName="spaceRect" presStyleCnt="0"/>
      <dgm:spPr/>
    </dgm:pt>
    <dgm:pt modelId="{BC8B5B42-B059-4B30-94F9-88F21E0EABAF}" type="pres">
      <dgm:prSet presAssocID="{E0D07046-8ECC-4804-8422-F59DBDF0D4F5}" presName="parTx" presStyleLbl="revTx" presStyleIdx="2" presStyleCnt="5" custScaleY="86558">
        <dgm:presLayoutVars>
          <dgm:chMax val="0"/>
          <dgm:chPref val="0"/>
        </dgm:presLayoutVars>
      </dgm:prSet>
      <dgm:spPr/>
    </dgm:pt>
    <dgm:pt modelId="{2A1774A4-6AFB-416C-A161-3AF1375D9E8D}" type="pres">
      <dgm:prSet presAssocID="{29BB3386-5D51-4857-B149-D29C41DCB043}" presName="sibTrans" presStyleCnt="0"/>
      <dgm:spPr/>
    </dgm:pt>
    <dgm:pt modelId="{1C24F3A7-66E1-4B6F-8372-C9CF57927D04}" type="pres">
      <dgm:prSet presAssocID="{AE494503-C543-4BA1-8FC7-57F075FC6B2E}" presName="compNode" presStyleCnt="0"/>
      <dgm:spPr/>
    </dgm:pt>
    <dgm:pt modelId="{8BB6C190-53FE-4E69-A6CD-D015BC640B63}" type="pres">
      <dgm:prSet presAssocID="{AE494503-C543-4BA1-8FC7-57F075FC6B2E}" presName="bgRect" presStyleLbl="bgShp" presStyleIdx="3" presStyleCnt="5"/>
      <dgm:spPr>
        <a:solidFill>
          <a:schemeClr val="tx2">
            <a:lumMod val="10000"/>
            <a:lumOff val="90000"/>
          </a:schemeClr>
        </a:solidFill>
      </dgm:spPr>
    </dgm:pt>
    <dgm:pt modelId="{020C3FBD-329D-4B02-8B9C-4D8B43AF66A3}" type="pres">
      <dgm:prSet presAssocID="{AE494503-C543-4BA1-8FC7-57F075FC6B2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3DB8E445-5151-43B3-B2D2-8F57C8988C3D}" type="pres">
      <dgm:prSet presAssocID="{AE494503-C543-4BA1-8FC7-57F075FC6B2E}" presName="spaceRect" presStyleCnt="0"/>
      <dgm:spPr/>
    </dgm:pt>
    <dgm:pt modelId="{D2F91713-18DB-4282-90F1-51ABD04AD209}" type="pres">
      <dgm:prSet presAssocID="{AE494503-C543-4BA1-8FC7-57F075FC6B2E}" presName="parTx" presStyleLbl="revTx" presStyleIdx="3" presStyleCnt="5">
        <dgm:presLayoutVars>
          <dgm:chMax val="0"/>
          <dgm:chPref val="0"/>
        </dgm:presLayoutVars>
      </dgm:prSet>
      <dgm:spPr/>
    </dgm:pt>
    <dgm:pt modelId="{8C6AEA5B-A28B-478D-B5B4-947C174202EC}" type="pres">
      <dgm:prSet presAssocID="{E9F4698F-FBF8-4514-BA27-A4E9B9A2D358}" presName="sibTrans" presStyleCnt="0"/>
      <dgm:spPr/>
    </dgm:pt>
    <dgm:pt modelId="{64275B3F-2D31-44CC-B6BE-EE4C8FC9AADE}" type="pres">
      <dgm:prSet presAssocID="{D470A328-F664-4707-B01D-AD27640ADBFE}" presName="compNode" presStyleCnt="0"/>
      <dgm:spPr/>
    </dgm:pt>
    <dgm:pt modelId="{5975F438-2E0E-43DB-BB55-6693D18D08D9}" type="pres">
      <dgm:prSet presAssocID="{D470A328-F664-4707-B01D-AD27640ADBFE}" presName="bgRect" presStyleLbl="bgShp" presStyleIdx="4" presStyleCnt="5" custLinFactNeighborX="-495" custLinFactNeighborY="4487"/>
      <dgm:spPr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</dgm:spPr>
    </dgm:pt>
    <dgm:pt modelId="{81329EED-0239-48C6-BCF5-D6CE48F9003B}" type="pres">
      <dgm:prSet presAssocID="{D470A328-F664-4707-B01D-AD27640ADBF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3A6A531-1FB9-4539-9F83-7FFB6A517651}" type="pres">
      <dgm:prSet presAssocID="{D470A328-F664-4707-B01D-AD27640ADBFE}" presName="spaceRect" presStyleCnt="0"/>
      <dgm:spPr/>
    </dgm:pt>
    <dgm:pt modelId="{3426C08B-2BA6-485C-BCC4-0A01598D7A8E}" type="pres">
      <dgm:prSet presAssocID="{D470A328-F664-4707-B01D-AD27640ADBF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B0A1404-4721-4DB1-9F03-904CC9FD6754}" srcId="{2739D2C7-B97E-4CB2-8C37-EC8F5108EFD2}" destId="{AE494503-C543-4BA1-8FC7-57F075FC6B2E}" srcOrd="3" destOrd="0" parTransId="{135DB844-A8B5-41C3-BA4C-528EDB5080A9}" sibTransId="{E9F4698F-FBF8-4514-BA27-A4E9B9A2D358}"/>
    <dgm:cxn modelId="{EC776016-4787-46CB-9BDA-F9AF8DC32F4D}" srcId="{2739D2C7-B97E-4CB2-8C37-EC8F5108EFD2}" destId="{E0D07046-8ECC-4804-8422-F59DBDF0D4F5}" srcOrd="2" destOrd="0" parTransId="{75F522A7-0BAF-4DD5-8DAF-D6A10E8AB27F}" sibTransId="{29BB3386-5D51-4857-B149-D29C41DCB043}"/>
    <dgm:cxn modelId="{DAAE651D-6E8A-4F89-B633-4FA03AE87019}" srcId="{2739D2C7-B97E-4CB2-8C37-EC8F5108EFD2}" destId="{CDA5E655-43A8-41E6-850D-005459BC62D1}" srcOrd="1" destOrd="0" parTransId="{9E25A465-D485-4995-B6B4-3C4E5235FF04}" sibTransId="{32C6C052-34AE-4C35-A6C7-E0629D712D84}"/>
    <dgm:cxn modelId="{32DF0220-80C8-4F7F-868E-53D6497C1153}" srcId="{2739D2C7-B97E-4CB2-8C37-EC8F5108EFD2}" destId="{93A07CBF-703B-4724-AF67-09311DCF55CC}" srcOrd="0" destOrd="0" parTransId="{45AFC36F-745C-4A27-88FD-1AFD4D45D849}" sibTransId="{258ABC52-0427-4B16-9CE5-9A343E0BED7B}"/>
    <dgm:cxn modelId="{D316F334-333E-416F-B029-AA71E6A8C720}" type="presOf" srcId="{93A07CBF-703B-4724-AF67-09311DCF55CC}" destId="{19DA8695-CD7D-4F9A-82EC-04081D2FF2C8}" srcOrd="0" destOrd="0" presId="urn:microsoft.com/office/officeart/2018/2/layout/IconVerticalSolidList"/>
    <dgm:cxn modelId="{47D6DF40-B810-4070-AD03-6D3486A4055C}" type="presOf" srcId="{D470A328-F664-4707-B01D-AD27640ADBFE}" destId="{3426C08B-2BA6-485C-BCC4-0A01598D7A8E}" srcOrd="0" destOrd="0" presId="urn:microsoft.com/office/officeart/2018/2/layout/IconVerticalSolidList"/>
    <dgm:cxn modelId="{9EA3B94C-E2A8-471E-8571-CFD9D113D4BC}" type="presOf" srcId="{AE494503-C543-4BA1-8FC7-57F075FC6B2E}" destId="{D2F91713-18DB-4282-90F1-51ABD04AD209}" srcOrd="0" destOrd="0" presId="urn:microsoft.com/office/officeart/2018/2/layout/IconVerticalSolidList"/>
    <dgm:cxn modelId="{7AD4984D-4227-461F-BBD7-C7C70C14118D}" type="presOf" srcId="{CDA5E655-43A8-41E6-850D-005459BC62D1}" destId="{77E0B113-E433-47C8-A86C-DAB54CD03D0C}" srcOrd="0" destOrd="0" presId="urn:microsoft.com/office/officeart/2018/2/layout/IconVerticalSolidList"/>
    <dgm:cxn modelId="{81D63A7C-45D0-4AA2-8E32-FA6BECE7CA1B}" type="presOf" srcId="{2739D2C7-B97E-4CB2-8C37-EC8F5108EFD2}" destId="{118BFB34-B8F5-40DE-8701-974F3F84BB5E}" srcOrd="0" destOrd="0" presId="urn:microsoft.com/office/officeart/2018/2/layout/IconVerticalSolidList"/>
    <dgm:cxn modelId="{7D16849D-13A4-48FF-8719-E8657CD7EF72}" srcId="{2739D2C7-B97E-4CB2-8C37-EC8F5108EFD2}" destId="{D470A328-F664-4707-B01D-AD27640ADBFE}" srcOrd="4" destOrd="0" parTransId="{78B87644-44B7-4240-812C-1AB0660E07C9}" sibTransId="{44634F7D-2903-4186-A6B0-FD170227CEA7}"/>
    <dgm:cxn modelId="{32C12FAA-8A6C-4E05-8316-59C41B6C6EC2}" type="presOf" srcId="{E0D07046-8ECC-4804-8422-F59DBDF0D4F5}" destId="{BC8B5B42-B059-4B30-94F9-88F21E0EABAF}" srcOrd="0" destOrd="0" presId="urn:microsoft.com/office/officeart/2018/2/layout/IconVerticalSolidList"/>
    <dgm:cxn modelId="{DE32655F-AD4D-4E50-889B-A7D0B5D096C4}" type="presParOf" srcId="{118BFB34-B8F5-40DE-8701-974F3F84BB5E}" destId="{49973760-7B80-46A8-AD39-F07BC482E9A2}" srcOrd="0" destOrd="0" presId="urn:microsoft.com/office/officeart/2018/2/layout/IconVerticalSolidList"/>
    <dgm:cxn modelId="{FC5BC7B2-17B7-4F36-B7B1-514671319FED}" type="presParOf" srcId="{49973760-7B80-46A8-AD39-F07BC482E9A2}" destId="{DFAD0571-896D-4A76-B1AB-B2E7A13EED07}" srcOrd="0" destOrd="0" presId="urn:microsoft.com/office/officeart/2018/2/layout/IconVerticalSolidList"/>
    <dgm:cxn modelId="{66339B5B-EDF9-4736-84D1-5AB84D27FEF2}" type="presParOf" srcId="{49973760-7B80-46A8-AD39-F07BC482E9A2}" destId="{C7522689-CBDA-4D08-A1D3-33880EFAB93F}" srcOrd="1" destOrd="0" presId="urn:microsoft.com/office/officeart/2018/2/layout/IconVerticalSolidList"/>
    <dgm:cxn modelId="{D0828FD8-C35B-4233-B799-9BB6BD35113D}" type="presParOf" srcId="{49973760-7B80-46A8-AD39-F07BC482E9A2}" destId="{72BBD8CE-C0AE-4B44-93E8-636BEF4D637D}" srcOrd="2" destOrd="0" presId="urn:microsoft.com/office/officeart/2018/2/layout/IconVerticalSolidList"/>
    <dgm:cxn modelId="{D01F1D54-5BDC-49FB-BBC0-5D63B7458213}" type="presParOf" srcId="{49973760-7B80-46A8-AD39-F07BC482E9A2}" destId="{19DA8695-CD7D-4F9A-82EC-04081D2FF2C8}" srcOrd="3" destOrd="0" presId="urn:microsoft.com/office/officeart/2018/2/layout/IconVerticalSolidList"/>
    <dgm:cxn modelId="{46CA3839-981B-444A-A8FC-599387C2CE4E}" type="presParOf" srcId="{118BFB34-B8F5-40DE-8701-974F3F84BB5E}" destId="{B9DBF4F3-9542-4CAF-9949-09779BD6AEAC}" srcOrd="1" destOrd="0" presId="urn:microsoft.com/office/officeart/2018/2/layout/IconVerticalSolidList"/>
    <dgm:cxn modelId="{E9F89602-1E74-4451-8484-DCA77C6D37DC}" type="presParOf" srcId="{118BFB34-B8F5-40DE-8701-974F3F84BB5E}" destId="{038DF1E1-6970-43F9-8282-BEAA8FF0FC0D}" srcOrd="2" destOrd="0" presId="urn:microsoft.com/office/officeart/2018/2/layout/IconVerticalSolidList"/>
    <dgm:cxn modelId="{F4BEB10E-F52B-4152-A298-80F358EE8011}" type="presParOf" srcId="{038DF1E1-6970-43F9-8282-BEAA8FF0FC0D}" destId="{042AEA91-C7EC-407F-8A6F-2766102D1FE7}" srcOrd="0" destOrd="0" presId="urn:microsoft.com/office/officeart/2018/2/layout/IconVerticalSolidList"/>
    <dgm:cxn modelId="{87AAD9D0-5E27-4949-8DF3-67864D4FA932}" type="presParOf" srcId="{038DF1E1-6970-43F9-8282-BEAA8FF0FC0D}" destId="{547901E3-D8F5-4538-B499-582C0796E117}" srcOrd="1" destOrd="0" presId="urn:microsoft.com/office/officeart/2018/2/layout/IconVerticalSolidList"/>
    <dgm:cxn modelId="{E39CBDEA-70D7-497A-BC76-C32338541775}" type="presParOf" srcId="{038DF1E1-6970-43F9-8282-BEAA8FF0FC0D}" destId="{3998D9D0-56E5-48FA-A45C-44E73D7F05F1}" srcOrd="2" destOrd="0" presId="urn:microsoft.com/office/officeart/2018/2/layout/IconVerticalSolidList"/>
    <dgm:cxn modelId="{2DF0EE7A-D62B-4B1F-BFDF-54BC75A14841}" type="presParOf" srcId="{038DF1E1-6970-43F9-8282-BEAA8FF0FC0D}" destId="{77E0B113-E433-47C8-A86C-DAB54CD03D0C}" srcOrd="3" destOrd="0" presId="urn:microsoft.com/office/officeart/2018/2/layout/IconVerticalSolidList"/>
    <dgm:cxn modelId="{4EF56565-6523-40E2-B9FB-57C8818319D1}" type="presParOf" srcId="{118BFB34-B8F5-40DE-8701-974F3F84BB5E}" destId="{EC9A45DD-20AB-4A00-B9DB-BFA1E0D164B2}" srcOrd="3" destOrd="0" presId="urn:microsoft.com/office/officeart/2018/2/layout/IconVerticalSolidList"/>
    <dgm:cxn modelId="{51B23515-A685-4C74-BD5B-40864005C5BF}" type="presParOf" srcId="{118BFB34-B8F5-40DE-8701-974F3F84BB5E}" destId="{CDDB89DE-8A8C-46F7-9B6F-825D967C1C93}" srcOrd="4" destOrd="0" presId="urn:microsoft.com/office/officeart/2018/2/layout/IconVerticalSolidList"/>
    <dgm:cxn modelId="{40DAD3F1-50EB-4916-AD2C-A310C9C56757}" type="presParOf" srcId="{CDDB89DE-8A8C-46F7-9B6F-825D967C1C93}" destId="{1FBFF2D6-745A-466D-BD8D-A48BC352B552}" srcOrd="0" destOrd="0" presId="urn:microsoft.com/office/officeart/2018/2/layout/IconVerticalSolidList"/>
    <dgm:cxn modelId="{3C81FF81-ED0A-43AF-AFAB-B88FF38E5B2C}" type="presParOf" srcId="{CDDB89DE-8A8C-46F7-9B6F-825D967C1C93}" destId="{7695A17B-30B6-400D-93FB-F9A6501B128A}" srcOrd="1" destOrd="0" presId="urn:microsoft.com/office/officeart/2018/2/layout/IconVerticalSolidList"/>
    <dgm:cxn modelId="{FCC1A918-FEAA-4500-A3E7-85FC7DF9FD1E}" type="presParOf" srcId="{CDDB89DE-8A8C-46F7-9B6F-825D967C1C93}" destId="{C1EE1743-D523-4214-BA11-21597D1B2F12}" srcOrd="2" destOrd="0" presId="urn:microsoft.com/office/officeart/2018/2/layout/IconVerticalSolidList"/>
    <dgm:cxn modelId="{BCB4846D-8FA8-4A38-A9F0-41C50F5227A8}" type="presParOf" srcId="{CDDB89DE-8A8C-46F7-9B6F-825D967C1C93}" destId="{BC8B5B42-B059-4B30-94F9-88F21E0EABAF}" srcOrd="3" destOrd="0" presId="urn:microsoft.com/office/officeart/2018/2/layout/IconVerticalSolidList"/>
    <dgm:cxn modelId="{6F98FD9A-0F76-4D1D-9360-986C3B797109}" type="presParOf" srcId="{118BFB34-B8F5-40DE-8701-974F3F84BB5E}" destId="{2A1774A4-6AFB-416C-A161-3AF1375D9E8D}" srcOrd="5" destOrd="0" presId="urn:microsoft.com/office/officeart/2018/2/layout/IconVerticalSolidList"/>
    <dgm:cxn modelId="{1351CF02-BF3C-4D56-9657-E37B3C40609B}" type="presParOf" srcId="{118BFB34-B8F5-40DE-8701-974F3F84BB5E}" destId="{1C24F3A7-66E1-4B6F-8372-C9CF57927D04}" srcOrd="6" destOrd="0" presId="urn:microsoft.com/office/officeart/2018/2/layout/IconVerticalSolidList"/>
    <dgm:cxn modelId="{46A789C2-33A7-46A8-946D-42E083263990}" type="presParOf" srcId="{1C24F3A7-66E1-4B6F-8372-C9CF57927D04}" destId="{8BB6C190-53FE-4E69-A6CD-D015BC640B63}" srcOrd="0" destOrd="0" presId="urn:microsoft.com/office/officeart/2018/2/layout/IconVerticalSolidList"/>
    <dgm:cxn modelId="{6E677D2C-7DCC-47D1-9B6A-1BC7E51B0190}" type="presParOf" srcId="{1C24F3A7-66E1-4B6F-8372-C9CF57927D04}" destId="{020C3FBD-329D-4B02-8B9C-4D8B43AF66A3}" srcOrd="1" destOrd="0" presId="urn:microsoft.com/office/officeart/2018/2/layout/IconVerticalSolidList"/>
    <dgm:cxn modelId="{8F82BD51-F517-4C28-86AA-0AC228205A12}" type="presParOf" srcId="{1C24F3A7-66E1-4B6F-8372-C9CF57927D04}" destId="{3DB8E445-5151-43B3-B2D2-8F57C8988C3D}" srcOrd="2" destOrd="0" presId="urn:microsoft.com/office/officeart/2018/2/layout/IconVerticalSolidList"/>
    <dgm:cxn modelId="{808708E6-0EEC-4B99-85AD-070639907F5D}" type="presParOf" srcId="{1C24F3A7-66E1-4B6F-8372-C9CF57927D04}" destId="{D2F91713-18DB-4282-90F1-51ABD04AD209}" srcOrd="3" destOrd="0" presId="urn:microsoft.com/office/officeart/2018/2/layout/IconVerticalSolidList"/>
    <dgm:cxn modelId="{456B5C48-4386-4372-9D7C-26673DEB52EB}" type="presParOf" srcId="{118BFB34-B8F5-40DE-8701-974F3F84BB5E}" destId="{8C6AEA5B-A28B-478D-B5B4-947C174202EC}" srcOrd="7" destOrd="0" presId="urn:microsoft.com/office/officeart/2018/2/layout/IconVerticalSolidList"/>
    <dgm:cxn modelId="{A813A2A8-E01E-458F-ACA5-3C0135231F6D}" type="presParOf" srcId="{118BFB34-B8F5-40DE-8701-974F3F84BB5E}" destId="{64275B3F-2D31-44CC-B6BE-EE4C8FC9AADE}" srcOrd="8" destOrd="0" presId="urn:microsoft.com/office/officeart/2018/2/layout/IconVerticalSolidList"/>
    <dgm:cxn modelId="{22300BC2-09B3-4419-B18B-B6E90531CD93}" type="presParOf" srcId="{64275B3F-2D31-44CC-B6BE-EE4C8FC9AADE}" destId="{5975F438-2E0E-43DB-BB55-6693D18D08D9}" srcOrd="0" destOrd="0" presId="urn:microsoft.com/office/officeart/2018/2/layout/IconVerticalSolidList"/>
    <dgm:cxn modelId="{3E850C85-815D-4F11-93C7-1437C5ACDF2D}" type="presParOf" srcId="{64275B3F-2D31-44CC-B6BE-EE4C8FC9AADE}" destId="{81329EED-0239-48C6-BCF5-D6CE48F9003B}" srcOrd="1" destOrd="0" presId="urn:microsoft.com/office/officeart/2018/2/layout/IconVerticalSolidList"/>
    <dgm:cxn modelId="{E0BD9FA8-47F6-4200-9AD2-4CF1157B15BB}" type="presParOf" srcId="{64275B3F-2D31-44CC-B6BE-EE4C8FC9AADE}" destId="{63A6A531-1FB9-4539-9F83-7FFB6A517651}" srcOrd="2" destOrd="0" presId="urn:microsoft.com/office/officeart/2018/2/layout/IconVerticalSolidList"/>
    <dgm:cxn modelId="{9B6C3A71-1361-499D-A78E-1FE19860035B}" type="presParOf" srcId="{64275B3F-2D31-44CC-B6BE-EE4C8FC9AADE}" destId="{3426C08B-2BA6-485C-BCC4-0A01598D7A8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5B538C-11E3-4C1B-A701-EB95986EACB9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2FC034-B863-424E-B8A3-CCC3A998371B}">
      <dgm:prSet phldrT="[Text]" custT="1"/>
      <dgm:spPr>
        <a:solidFill>
          <a:srgbClr val="0D2345"/>
        </a:solidFill>
      </dgm:spPr>
      <dgm:t>
        <a:bodyPr/>
        <a:lstStyle/>
        <a:p>
          <a:r>
            <a:rPr lang="en-US" sz="1400" b="1"/>
            <a:t>50 Year Water Action Plan</a:t>
          </a:r>
        </a:p>
      </dgm:t>
    </dgm:pt>
    <dgm:pt modelId="{A09B6DC5-A716-407B-85E6-9DC5E1E76092}" type="parTrans" cxnId="{2005620C-C612-4E5F-9AB5-37C9912EF78E}">
      <dgm:prSet/>
      <dgm:spPr/>
      <dgm:t>
        <a:bodyPr/>
        <a:lstStyle/>
        <a:p>
          <a:endParaRPr lang="en-US"/>
        </a:p>
      </dgm:t>
    </dgm:pt>
    <dgm:pt modelId="{C25FE80E-821C-4E26-8EEB-48EB2D21C664}" type="sibTrans" cxnId="{2005620C-C612-4E5F-9AB5-37C9912EF78E}">
      <dgm:prSet/>
      <dgm:spPr/>
      <dgm:t>
        <a:bodyPr/>
        <a:lstStyle/>
        <a:p>
          <a:endParaRPr lang="en-US"/>
        </a:p>
      </dgm:t>
    </dgm:pt>
    <dgm:pt modelId="{C9FC64EB-8100-426B-9D2C-30A8D89D64D2}">
      <dgm:prSet phldrT="[Text]"/>
      <dgm:spPr/>
      <dgm:t>
        <a:bodyPr/>
        <a:lstStyle/>
        <a:p>
          <a:r>
            <a:rPr lang="en-US"/>
            <a:t>Reduce </a:t>
          </a:r>
        </a:p>
        <a:p>
          <a:r>
            <a:rPr lang="en-US"/>
            <a:t>Leaks </a:t>
          </a:r>
        </a:p>
        <a:p>
          <a:r>
            <a:rPr lang="en-US"/>
            <a:t>(A3)</a:t>
          </a:r>
        </a:p>
      </dgm:t>
    </dgm:pt>
    <dgm:pt modelId="{1AB20D2C-78C5-4258-8355-039602BDCE18}" type="parTrans" cxnId="{B14D8CA1-96D5-4BB8-9E2E-344654E23428}">
      <dgm:prSet/>
      <dgm:spPr/>
      <dgm:t>
        <a:bodyPr/>
        <a:lstStyle/>
        <a:p>
          <a:endParaRPr lang="en-US"/>
        </a:p>
      </dgm:t>
    </dgm:pt>
    <dgm:pt modelId="{0E0F1AC1-AA0C-4202-8761-604504AA9886}" type="sibTrans" cxnId="{B14D8CA1-96D5-4BB8-9E2E-344654E23428}">
      <dgm:prSet/>
      <dgm:spPr/>
      <dgm:t>
        <a:bodyPr/>
        <a:lstStyle/>
        <a:p>
          <a:endParaRPr lang="en-US"/>
        </a:p>
      </dgm:t>
    </dgm:pt>
    <dgm:pt modelId="{986F8BE3-544F-4B33-AF75-A03660D5D861}">
      <dgm:prSet phldrT="[Text]"/>
      <dgm:spPr/>
      <dgm:t>
        <a:bodyPr/>
        <a:lstStyle/>
        <a:p>
          <a:r>
            <a:rPr lang="en-US"/>
            <a:t>Strategic Water Supply (B1)</a:t>
          </a:r>
        </a:p>
      </dgm:t>
    </dgm:pt>
    <dgm:pt modelId="{40F8AA0E-1BA4-417F-BDB7-9A087D4F7159}" type="parTrans" cxnId="{273D141B-D74E-452A-9A77-59A1F0559CD8}">
      <dgm:prSet/>
      <dgm:spPr/>
      <dgm:t>
        <a:bodyPr/>
        <a:lstStyle/>
        <a:p>
          <a:endParaRPr lang="en-US"/>
        </a:p>
      </dgm:t>
    </dgm:pt>
    <dgm:pt modelId="{D503BCB3-4ED0-4E5B-97F7-35D7E374486E}" type="sibTrans" cxnId="{273D141B-D74E-452A-9A77-59A1F0559CD8}">
      <dgm:prSet/>
      <dgm:spPr/>
      <dgm:t>
        <a:bodyPr/>
        <a:lstStyle/>
        <a:p>
          <a:endParaRPr lang="en-US"/>
        </a:p>
      </dgm:t>
    </dgm:pt>
    <dgm:pt modelId="{FEEC4484-E742-41A4-85E6-057CBA52E64C}">
      <dgm:prSet phldrT="[Text]"/>
      <dgm:spPr/>
      <dgm:t>
        <a:bodyPr/>
        <a:lstStyle/>
        <a:p>
          <a:r>
            <a:rPr lang="en-US"/>
            <a:t>Water Reuse Rules </a:t>
          </a:r>
          <a:br>
            <a:rPr lang="en-US"/>
          </a:br>
          <a:r>
            <a:rPr lang="en-US"/>
            <a:t>(B2)</a:t>
          </a:r>
        </a:p>
      </dgm:t>
    </dgm:pt>
    <dgm:pt modelId="{EAFAFB0A-B576-48B1-81A1-01FC9301D8C3}" type="parTrans" cxnId="{CF1FB655-2F5C-4DF1-ABB1-FF93377898A4}">
      <dgm:prSet/>
      <dgm:spPr/>
      <dgm:t>
        <a:bodyPr/>
        <a:lstStyle/>
        <a:p>
          <a:endParaRPr lang="en-US"/>
        </a:p>
      </dgm:t>
    </dgm:pt>
    <dgm:pt modelId="{28641D9F-0B9A-40CA-9F84-35ACB2E6FD09}" type="sibTrans" cxnId="{CF1FB655-2F5C-4DF1-ABB1-FF93377898A4}">
      <dgm:prSet/>
      <dgm:spPr/>
      <dgm:t>
        <a:bodyPr/>
        <a:lstStyle/>
        <a:p>
          <a:endParaRPr lang="en-US"/>
        </a:p>
      </dgm:t>
    </dgm:pt>
    <dgm:pt modelId="{597083FA-160C-4983-91FE-F1AA3BC2DE29}">
      <dgm:prSet phldrT="[Text]"/>
      <dgm:spPr/>
      <dgm:t>
        <a:bodyPr/>
        <a:lstStyle/>
        <a:p>
          <a:r>
            <a:rPr lang="en-US"/>
            <a:t>Cleanup Groundwater (C1)</a:t>
          </a:r>
        </a:p>
      </dgm:t>
    </dgm:pt>
    <dgm:pt modelId="{03F6AC41-2B85-4F25-B245-40861BE1001F}" type="parTrans" cxnId="{E01F85F4-DCC2-4C70-8784-D82D9F442F8A}">
      <dgm:prSet/>
      <dgm:spPr/>
      <dgm:t>
        <a:bodyPr/>
        <a:lstStyle/>
        <a:p>
          <a:endParaRPr lang="en-US"/>
        </a:p>
      </dgm:t>
    </dgm:pt>
    <dgm:pt modelId="{331BEC34-6361-4908-81BB-F57FFF70A3B0}" type="sibTrans" cxnId="{E01F85F4-DCC2-4C70-8784-D82D9F442F8A}">
      <dgm:prSet/>
      <dgm:spPr/>
      <dgm:t>
        <a:bodyPr/>
        <a:lstStyle/>
        <a:p>
          <a:endParaRPr lang="en-US"/>
        </a:p>
      </dgm:t>
    </dgm:pt>
    <dgm:pt modelId="{141CEA0E-095B-4FEB-A2C0-0093A38BD109}">
      <dgm:prSet phldrT="[Text]"/>
      <dgm:spPr/>
      <dgm:t>
        <a:bodyPr/>
        <a:lstStyle/>
        <a:p>
          <a:r>
            <a:rPr lang="en-US"/>
            <a:t>Surface Water Permitting (C2)</a:t>
          </a:r>
        </a:p>
      </dgm:t>
    </dgm:pt>
    <dgm:pt modelId="{2E71D057-2BE9-4A48-BC7E-4038489270B2}" type="parTrans" cxnId="{F50C29CC-0FCC-4B56-97F1-321E686B6E06}">
      <dgm:prSet/>
      <dgm:spPr/>
      <dgm:t>
        <a:bodyPr/>
        <a:lstStyle/>
        <a:p>
          <a:endParaRPr lang="en-US"/>
        </a:p>
      </dgm:t>
    </dgm:pt>
    <dgm:pt modelId="{A046F72B-C1B0-4E78-B709-F0274943C859}" type="sibTrans" cxnId="{F50C29CC-0FCC-4B56-97F1-321E686B6E06}">
      <dgm:prSet/>
      <dgm:spPr/>
      <dgm:t>
        <a:bodyPr/>
        <a:lstStyle/>
        <a:p>
          <a:endParaRPr lang="en-US"/>
        </a:p>
      </dgm:t>
    </dgm:pt>
    <dgm:pt modelId="{5556B9E2-B70B-4EE5-9311-3F5954779C21}">
      <dgm:prSet phldrT="[Text]"/>
      <dgm:spPr/>
      <dgm:t>
        <a:bodyPr/>
        <a:lstStyle/>
        <a:p>
          <a:r>
            <a:rPr lang="en-US"/>
            <a:t>Aging Water Infrastructure</a:t>
          </a:r>
          <a:br>
            <a:rPr lang="en-US"/>
          </a:br>
          <a:r>
            <a:rPr lang="en-US"/>
            <a:t>(C3)</a:t>
          </a:r>
        </a:p>
      </dgm:t>
    </dgm:pt>
    <dgm:pt modelId="{450C0A37-E868-4B79-84A1-F1E168E703AD}" type="parTrans" cxnId="{E058F34F-05E7-44CE-A967-2CFD2B31E7B4}">
      <dgm:prSet/>
      <dgm:spPr/>
      <dgm:t>
        <a:bodyPr/>
        <a:lstStyle/>
        <a:p>
          <a:endParaRPr lang="en-US"/>
        </a:p>
      </dgm:t>
    </dgm:pt>
    <dgm:pt modelId="{FCD096B3-1D22-4AE9-8106-F2D6C655A7ED}" type="sibTrans" cxnId="{E058F34F-05E7-44CE-A967-2CFD2B31E7B4}">
      <dgm:prSet/>
      <dgm:spPr/>
      <dgm:t>
        <a:bodyPr/>
        <a:lstStyle/>
        <a:p>
          <a:endParaRPr lang="en-US"/>
        </a:p>
      </dgm:t>
    </dgm:pt>
    <dgm:pt modelId="{A39738F0-0580-40D9-AB23-26F4764534AE}" type="pres">
      <dgm:prSet presAssocID="{885B538C-11E3-4C1B-A701-EB95986EACB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85E41F5-7643-4594-917A-7A4E42A71F41}" type="pres">
      <dgm:prSet presAssocID="{C32FC034-B863-424E-B8A3-CCC3A998371B}" presName="Parent" presStyleLbl="node0" presStyleIdx="0" presStyleCnt="1">
        <dgm:presLayoutVars>
          <dgm:chMax val="6"/>
          <dgm:chPref val="6"/>
        </dgm:presLayoutVars>
      </dgm:prSet>
      <dgm:spPr/>
    </dgm:pt>
    <dgm:pt modelId="{2CE29EFA-7731-47CB-894F-55A8CC2118EB}" type="pres">
      <dgm:prSet presAssocID="{C9FC64EB-8100-426B-9D2C-30A8D89D64D2}" presName="Accent1" presStyleCnt="0"/>
      <dgm:spPr/>
    </dgm:pt>
    <dgm:pt modelId="{385C8264-E9D4-4E69-B051-6D871B555208}" type="pres">
      <dgm:prSet presAssocID="{C9FC64EB-8100-426B-9D2C-30A8D89D64D2}" presName="Accent" presStyleLbl="bgShp" presStyleIdx="0" presStyleCnt="6"/>
      <dgm:spPr/>
    </dgm:pt>
    <dgm:pt modelId="{FC785212-1AE8-43C5-A828-009B60B652F5}" type="pres">
      <dgm:prSet presAssocID="{C9FC64EB-8100-426B-9D2C-30A8D89D64D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B497947-78B0-4044-943F-23AF1AC5DC10}" type="pres">
      <dgm:prSet presAssocID="{986F8BE3-544F-4B33-AF75-A03660D5D861}" presName="Accent2" presStyleCnt="0"/>
      <dgm:spPr/>
    </dgm:pt>
    <dgm:pt modelId="{E9AEF183-0E75-4623-95B4-DE4584B61E51}" type="pres">
      <dgm:prSet presAssocID="{986F8BE3-544F-4B33-AF75-A03660D5D861}" presName="Accent" presStyleLbl="bgShp" presStyleIdx="1" presStyleCnt="6"/>
      <dgm:spPr/>
    </dgm:pt>
    <dgm:pt modelId="{3EEB6118-093D-4DB5-9C6A-F14727829159}" type="pres">
      <dgm:prSet presAssocID="{986F8BE3-544F-4B33-AF75-A03660D5D86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BD94856-5E83-4281-A3EF-C51717F67355}" type="pres">
      <dgm:prSet presAssocID="{FEEC4484-E742-41A4-85E6-057CBA52E64C}" presName="Accent3" presStyleCnt="0"/>
      <dgm:spPr/>
    </dgm:pt>
    <dgm:pt modelId="{116D75E3-D420-48CB-A249-EAEA6BA7AFBC}" type="pres">
      <dgm:prSet presAssocID="{FEEC4484-E742-41A4-85E6-057CBA52E64C}" presName="Accent" presStyleLbl="bgShp" presStyleIdx="2" presStyleCnt="6"/>
      <dgm:spPr/>
    </dgm:pt>
    <dgm:pt modelId="{E3AF6F98-389C-44CF-9DE5-3B9321DAC18E}" type="pres">
      <dgm:prSet presAssocID="{FEEC4484-E742-41A4-85E6-057CBA52E64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38AD16A-7010-4EF0-BF3C-4895E9E87128}" type="pres">
      <dgm:prSet presAssocID="{597083FA-160C-4983-91FE-F1AA3BC2DE29}" presName="Accent4" presStyleCnt="0"/>
      <dgm:spPr/>
    </dgm:pt>
    <dgm:pt modelId="{9E9B03D7-E108-445B-AD69-288AB40859A6}" type="pres">
      <dgm:prSet presAssocID="{597083FA-160C-4983-91FE-F1AA3BC2DE29}" presName="Accent" presStyleLbl="bgShp" presStyleIdx="3" presStyleCnt="6"/>
      <dgm:spPr/>
    </dgm:pt>
    <dgm:pt modelId="{30525391-9D36-40DF-8142-40EF493AF658}" type="pres">
      <dgm:prSet presAssocID="{597083FA-160C-4983-91FE-F1AA3BC2DE2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F23FFDD-A082-4516-9594-7567373B752B}" type="pres">
      <dgm:prSet presAssocID="{141CEA0E-095B-4FEB-A2C0-0093A38BD109}" presName="Accent5" presStyleCnt="0"/>
      <dgm:spPr/>
    </dgm:pt>
    <dgm:pt modelId="{7546A969-32CE-41C6-B065-6CAB04A4DC16}" type="pres">
      <dgm:prSet presAssocID="{141CEA0E-095B-4FEB-A2C0-0093A38BD109}" presName="Accent" presStyleLbl="bgShp" presStyleIdx="4" presStyleCnt="6"/>
      <dgm:spPr/>
    </dgm:pt>
    <dgm:pt modelId="{61D4BE75-4056-49A1-ABA0-CBE2BAE5715D}" type="pres">
      <dgm:prSet presAssocID="{141CEA0E-095B-4FEB-A2C0-0093A38BD10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10125C1-CF9E-4FE1-82F9-3D992F515692}" type="pres">
      <dgm:prSet presAssocID="{5556B9E2-B70B-4EE5-9311-3F5954779C21}" presName="Accent6" presStyleCnt="0"/>
      <dgm:spPr/>
    </dgm:pt>
    <dgm:pt modelId="{2A2BF298-7577-42C5-B825-576FD8BAB94C}" type="pres">
      <dgm:prSet presAssocID="{5556B9E2-B70B-4EE5-9311-3F5954779C21}" presName="Accent" presStyleLbl="bgShp" presStyleIdx="5" presStyleCnt="6"/>
      <dgm:spPr/>
    </dgm:pt>
    <dgm:pt modelId="{5209C350-C976-4496-9842-56C0E4916E56}" type="pres">
      <dgm:prSet presAssocID="{5556B9E2-B70B-4EE5-9311-3F5954779C2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005620C-C612-4E5F-9AB5-37C9912EF78E}" srcId="{885B538C-11E3-4C1B-A701-EB95986EACB9}" destId="{C32FC034-B863-424E-B8A3-CCC3A998371B}" srcOrd="0" destOrd="0" parTransId="{A09B6DC5-A716-407B-85E6-9DC5E1E76092}" sibTransId="{C25FE80E-821C-4E26-8EEB-48EB2D21C664}"/>
    <dgm:cxn modelId="{273D141B-D74E-452A-9A77-59A1F0559CD8}" srcId="{C32FC034-B863-424E-B8A3-CCC3A998371B}" destId="{986F8BE3-544F-4B33-AF75-A03660D5D861}" srcOrd="1" destOrd="0" parTransId="{40F8AA0E-1BA4-417F-BDB7-9A087D4F7159}" sibTransId="{D503BCB3-4ED0-4E5B-97F7-35D7E374486E}"/>
    <dgm:cxn modelId="{EF41532A-5F77-43BB-B032-8650DE8BA744}" type="presOf" srcId="{986F8BE3-544F-4B33-AF75-A03660D5D861}" destId="{3EEB6118-093D-4DB5-9C6A-F14727829159}" srcOrd="0" destOrd="0" presId="urn:microsoft.com/office/officeart/2011/layout/HexagonRadial"/>
    <dgm:cxn modelId="{119BA12B-D9C0-49AB-B421-A901BCDF4998}" type="presOf" srcId="{5556B9E2-B70B-4EE5-9311-3F5954779C21}" destId="{5209C350-C976-4496-9842-56C0E4916E56}" srcOrd="0" destOrd="0" presId="urn:microsoft.com/office/officeart/2011/layout/HexagonRadial"/>
    <dgm:cxn modelId="{2496DF3E-4037-41F9-BF5F-85542B454ABC}" type="presOf" srcId="{C9FC64EB-8100-426B-9D2C-30A8D89D64D2}" destId="{FC785212-1AE8-43C5-A828-009B60B652F5}" srcOrd="0" destOrd="0" presId="urn:microsoft.com/office/officeart/2011/layout/HexagonRadial"/>
    <dgm:cxn modelId="{E058F34F-05E7-44CE-A967-2CFD2B31E7B4}" srcId="{C32FC034-B863-424E-B8A3-CCC3A998371B}" destId="{5556B9E2-B70B-4EE5-9311-3F5954779C21}" srcOrd="5" destOrd="0" parTransId="{450C0A37-E868-4B79-84A1-F1E168E703AD}" sibTransId="{FCD096B3-1D22-4AE9-8106-F2D6C655A7ED}"/>
    <dgm:cxn modelId="{CF1FB655-2F5C-4DF1-ABB1-FF93377898A4}" srcId="{C32FC034-B863-424E-B8A3-CCC3A998371B}" destId="{FEEC4484-E742-41A4-85E6-057CBA52E64C}" srcOrd="2" destOrd="0" parTransId="{EAFAFB0A-B576-48B1-81A1-01FC9301D8C3}" sibTransId="{28641D9F-0B9A-40CA-9F84-35ACB2E6FD09}"/>
    <dgm:cxn modelId="{75F6E776-B40D-473F-B75E-5755C01A7150}" type="presOf" srcId="{597083FA-160C-4983-91FE-F1AA3BC2DE29}" destId="{30525391-9D36-40DF-8142-40EF493AF658}" srcOrd="0" destOrd="0" presId="urn:microsoft.com/office/officeart/2011/layout/HexagonRadial"/>
    <dgm:cxn modelId="{16AE8C7B-5B50-4C7E-92D1-A973D8EAFA51}" type="presOf" srcId="{FEEC4484-E742-41A4-85E6-057CBA52E64C}" destId="{E3AF6F98-389C-44CF-9DE5-3B9321DAC18E}" srcOrd="0" destOrd="0" presId="urn:microsoft.com/office/officeart/2011/layout/HexagonRadial"/>
    <dgm:cxn modelId="{B14D8CA1-96D5-4BB8-9E2E-344654E23428}" srcId="{C32FC034-B863-424E-B8A3-CCC3A998371B}" destId="{C9FC64EB-8100-426B-9D2C-30A8D89D64D2}" srcOrd="0" destOrd="0" parTransId="{1AB20D2C-78C5-4258-8355-039602BDCE18}" sibTransId="{0E0F1AC1-AA0C-4202-8761-604504AA9886}"/>
    <dgm:cxn modelId="{8CE2A4BB-12CF-480B-B681-28C957992ABB}" type="presOf" srcId="{885B538C-11E3-4C1B-A701-EB95986EACB9}" destId="{A39738F0-0580-40D9-AB23-26F4764534AE}" srcOrd="0" destOrd="0" presId="urn:microsoft.com/office/officeart/2011/layout/HexagonRadial"/>
    <dgm:cxn modelId="{ECAE86C0-E8E5-4488-B8AE-D204C21521DA}" type="presOf" srcId="{141CEA0E-095B-4FEB-A2C0-0093A38BD109}" destId="{61D4BE75-4056-49A1-ABA0-CBE2BAE5715D}" srcOrd="0" destOrd="0" presId="urn:microsoft.com/office/officeart/2011/layout/HexagonRadial"/>
    <dgm:cxn modelId="{F50C29CC-0FCC-4B56-97F1-321E686B6E06}" srcId="{C32FC034-B863-424E-B8A3-CCC3A998371B}" destId="{141CEA0E-095B-4FEB-A2C0-0093A38BD109}" srcOrd="4" destOrd="0" parTransId="{2E71D057-2BE9-4A48-BC7E-4038489270B2}" sibTransId="{A046F72B-C1B0-4E78-B709-F0274943C859}"/>
    <dgm:cxn modelId="{DF7F19E8-C7EC-42C4-9581-9681A43F6809}" type="presOf" srcId="{C32FC034-B863-424E-B8A3-CCC3A998371B}" destId="{885E41F5-7643-4594-917A-7A4E42A71F41}" srcOrd="0" destOrd="0" presId="urn:microsoft.com/office/officeart/2011/layout/HexagonRadial"/>
    <dgm:cxn modelId="{E01F85F4-DCC2-4C70-8784-D82D9F442F8A}" srcId="{C32FC034-B863-424E-B8A3-CCC3A998371B}" destId="{597083FA-160C-4983-91FE-F1AA3BC2DE29}" srcOrd="3" destOrd="0" parTransId="{03F6AC41-2B85-4F25-B245-40861BE1001F}" sibTransId="{331BEC34-6361-4908-81BB-F57FFF70A3B0}"/>
    <dgm:cxn modelId="{F078253D-8AEF-41DA-BDD3-B14B29067951}" type="presParOf" srcId="{A39738F0-0580-40D9-AB23-26F4764534AE}" destId="{885E41F5-7643-4594-917A-7A4E42A71F41}" srcOrd="0" destOrd="0" presId="urn:microsoft.com/office/officeart/2011/layout/HexagonRadial"/>
    <dgm:cxn modelId="{DE26B205-DB33-4EEE-91DD-906018AE47E6}" type="presParOf" srcId="{A39738F0-0580-40D9-AB23-26F4764534AE}" destId="{2CE29EFA-7731-47CB-894F-55A8CC2118EB}" srcOrd="1" destOrd="0" presId="urn:microsoft.com/office/officeart/2011/layout/HexagonRadial"/>
    <dgm:cxn modelId="{B0DA73CC-F618-4538-A6B4-E70169A32FBD}" type="presParOf" srcId="{2CE29EFA-7731-47CB-894F-55A8CC2118EB}" destId="{385C8264-E9D4-4E69-B051-6D871B555208}" srcOrd="0" destOrd="0" presId="urn:microsoft.com/office/officeart/2011/layout/HexagonRadial"/>
    <dgm:cxn modelId="{79F90081-F4C1-4CA0-A8E6-222280779E0B}" type="presParOf" srcId="{A39738F0-0580-40D9-AB23-26F4764534AE}" destId="{FC785212-1AE8-43C5-A828-009B60B652F5}" srcOrd="2" destOrd="0" presId="urn:microsoft.com/office/officeart/2011/layout/HexagonRadial"/>
    <dgm:cxn modelId="{E80D9C49-841E-400D-AFDB-CED9EE374570}" type="presParOf" srcId="{A39738F0-0580-40D9-AB23-26F4764534AE}" destId="{7B497947-78B0-4044-943F-23AF1AC5DC10}" srcOrd="3" destOrd="0" presId="urn:microsoft.com/office/officeart/2011/layout/HexagonRadial"/>
    <dgm:cxn modelId="{86FE95E4-1B4D-4C1A-BF25-9711BC1B0EEA}" type="presParOf" srcId="{7B497947-78B0-4044-943F-23AF1AC5DC10}" destId="{E9AEF183-0E75-4623-95B4-DE4584B61E51}" srcOrd="0" destOrd="0" presId="urn:microsoft.com/office/officeart/2011/layout/HexagonRadial"/>
    <dgm:cxn modelId="{050D987B-3598-459E-8F47-BB0A2C2AAA40}" type="presParOf" srcId="{A39738F0-0580-40D9-AB23-26F4764534AE}" destId="{3EEB6118-093D-4DB5-9C6A-F14727829159}" srcOrd="4" destOrd="0" presId="urn:microsoft.com/office/officeart/2011/layout/HexagonRadial"/>
    <dgm:cxn modelId="{E8044692-009F-4DF1-887C-CE9384060960}" type="presParOf" srcId="{A39738F0-0580-40D9-AB23-26F4764534AE}" destId="{5BD94856-5E83-4281-A3EF-C51717F67355}" srcOrd="5" destOrd="0" presId="urn:microsoft.com/office/officeart/2011/layout/HexagonRadial"/>
    <dgm:cxn modelId="{C8D9471F-075D-4022-A2C7-25F6ED28C165}" type="presParOf" srcId="{5BD94856-5E83-4281-A3EF-C51717F67355}" destId="{116D75E3-D420-48CB-A249-EAEA6BA7AFBC}" srcOrd="0" destOrd="0" presId="urn:microsoft.com/office/officeart/2011/layout/HexagonRadial"/>
    <dgm:cxn modelId="{CDD667C7-252F-469C-A39E-6A684582AAB6}" type="presParOf" srcId="{A39738F0-0580-40D9-AB23-26F4764534AE}" destId="{E3AF6F98-389C-44CF-9DE5-3B9321DAC18E}" srcOrd="6" destOrd="0" presId="urn:microsoft.com/office/officeart/2011/layout/HexagonRadial"/>
    <dgm:cxn modelId="{CD9F86AD-CFB3-433E-8EA8-EFDF568E907C}" type="presParOf" srcId="{A39738F0-0580-40D9-AB23-26F4764534AE}" destId="{038AD16A-7010-4EF0-BF3C-4895E9E87128}" srcOrd="7" destOrd="0" presId="urn:microsoft.com/office/officeart/2011/layout/HexagonRadial"/>
    <dgm:cxn modelId="{891E1021-42FA-4477-BE70-587663B188E8}" type="presParOf" srcId="{038AD16A-7010-4EF0-BF3C-4895E9E87128}" destId="{9E9B03D7-E108-445B-AD69-288AB40859A6}" srcOrd="0" destOrd="0" presId="urn:microsoft.com/office/officeart/2011/layout/HexagonRadial"/>
    <dgm:cxn modelId="{2FF0C3D9-B0AF-4A81-B2F9-EBC9997D8A59}" type="presParOf" srcId="{A39738F0-0580-40D9-AB23-26F4764534AE}" destId="{30525391-9D36-40DF-8142-40EF493AF658}" srcOrd="8" destOrd="0" presId="urn:microsoft.com/office/officeart/2011/layout/HexagonRadial"/>
    <dgm:cxn modelId="{FD66922E-AC2C-4CFD-98EB-5E6D3C098AE3}" type="presParOf" srcId="{A39738F0-0580-40D9-AB23-26F4764534AE}" destId="{8F23FFDD-A082-4516-9594-7567373B752B}" srcOrd="9" destOrd="0" presId="urn:microsoft.com/office/officeart/2011/layout/HexagonRadial"/>
    <dgm:cxn modelId="{4365F763-C188-46C9-AEDA-95132D794918}" type="presParOf" srcId="{8F23FFDD-A082-4516-9594-7567373B752B}" destId="{7546A969-32CE-41C6-B065-6CAB04A4DC16}" srcOrd="0" destOrd="0" presId="urn:microsoft.com/office/officeart/2011/layout/HexagonRadial"/>
    <dgm:cxn modelId="{1C62A1F0-BEC8-4CFF-9E9A-D34D7DCDD4C0}" type="presParOf" srcId="{A39738F0-0580-40D9-AB23-26F4764534AE}" destId="{61D4BE75-4056-49A1-ABA0-CBE2BAE5715D}" srcOrd="10" destOrd="0" presId="urn:microsoft.com/office/officeart/2011/layout/HexagonRadial"/>
    <dgm:cxn modelId="{2A67A0F2-6590-4B1B-8E70-94C6CE65AB61}" type="presParOf" srcId="{A39738F0-0580-40D9-AB23-26F4764534AE}" destId="{910125C1-CF9E-4FE1-82F9-3D992F515692}" srcOrd="11" destOrd="0" presId="urn:microsoft.com/office/officeart/2011/layout/HexagonRadial"/>
    <dgm:cxn modelId="{BCEF9672-70AF-45B2-B106-E0D24DFD194A}" type="presParOf" srcId="{910125C1-CF9E-4FE1-82F9-3D992F515692}" destId="{2A2BF298-7577-42C5-B825-576FD8BAB94C}" srcOrd="0" destOrd="0" presId="urn:microsoft.com/office/officeart/2011/layout/HexagonRadial"/>
    <dgm:cxn modelId="{AC0DB3A9-C6EA-447D-8267-A7FC8C13B980}" type="presParOf" srcId="{A39738F0-0580-40D9-AB23-26F4764534AE}" destId="{5209C350-C976-4496-9842-56C0E4916E5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5B538C-11E3-4C1B-A701-EB95986EACB9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2FC034-B863-424E-B8A3-CCC3A998371B}">
      <dgm:prSet phldrT="[Text]" custT="1"/>
      <dgm:spPr>
        <a:solidFill>
          <a:srgbClr val="0D2345"/>
        </a:solidFill>
      </dgm:spPr>
      <dgm:t>
        <a:bodyPr/>
        <a:lstStyle/>
        <a:p>
          <a:r>
            <a:rPr lang="en-US" sz="1400" b="1"/>
            <a:t>50 Year Water Action Plan</a:t>
          </a:r>
        </a:p>
      </dgm:t>
    </dgm:pt>
    <dgm:pt modelId="{A09B6DC5-A716-407B-85E6-9DC5E1E76092}" type="parTrans" cxnId="{2005620C-C612-4E5F-9AB5-37C9912EF78E}">
      <dgm:prSet/>
      <dgm:spPr/>
      <dgm:t>
        <a:bodyPr/>
        <a:lstStyle/>
        <a:p>
          <a:endParaRPr lang="en-US"/>
        </a:p>
      </dgm:t>
    </dgm:pt>
    <dgm:pt modelId="{C25FE80E-821C-4E26-8EEB-48EB2D21C664}" type="sibTrans" cxnId="{2005620C-C612-4E5F-9AB5-37C9912EF78E}">
      <dgm:prSet/>
      <dgm:spPr/>
      <dgm:t>
        <a:bodyPr/>
        <a:lstStyle/>
        <a:p>
          <a:endParaRPr lang="en-US"/>
        </a:p>
      </dgm:t>
    </dgm:pt>
    <dgm:pt modelId="{C9FC64EB-8100-426B-9D2C-30A8D89D64D2}">
      <dgm:prSet phldrT="[Text]"/>
      <dgm:spPr>
        <a:ln w="19050">
          <a:solidFill>
            <a:schemeClr val="bg1"/>
          </a:solidFill>
        </a:ln>
      </dgm:spPr>
      <dgm:t>
        <a:bodyPr/>
        <a:lstStyle/>
        <a:p>
          <a:r>
            <a:rPr lang="en-US" b="1">
              <a:solidFill>
                <a:srgbClr val="FFFF00"/>
              </a:solidFill>
            </a:rPr>
            <a:t>Reduce </a:t>
          </a:r>
        </a:p>
        <a:p>
          <a:r>
            <a:rPr lang="en-US" b="1">
              <a:solidFill>
                <a:srgbClr val="FFFF00"/>
              </a:solidFill>
            </a:rPr>
            <a:t>Leaks </a:t>
          </a:r>
        </a:p>
        <a:p>
          <a:r>
            <a:rPr lang="en-US" b="1">
              <a:solidFill>
                <a:srgbClr val="FFFF00"/>
              </a:solidFill>
            </a:rPr>
            <a:t>(A3)</a:t>
          </a:r>
        </a:p>
      </dgm:t>
    </dgm:pt>
    <dgm:pt modelId="{1AB20D2C-78C5-4258-8355-039602BDCE18}" type="parTrans" cxnId="{B14D8CA1-96D5-4BB8-9E2E-344654E23428}">
      <dgm:prSet/>
      <dgm:spPr/>
      <dgm:t>
        <a:bodyPr/>
        <a:lstStyle/>
        <a:p>
          <a:endParaRPr lang="en-US"/>
        </a:p>
      </dgm:t>
    </dgm:pt>
    <dgm:pt modelId="{0E0F1AC1-AA0C-4202-8761-604504AA9886}" type="sibTrans" cxnId="{B14D8CA1-96D5-4BB8-9E2E-344654E23428}">
      <dgm:prSet/>
      <dgm:spPr/>
      <dgm:t>
        <a:bodyPr/>
        <a:lstStyle/>
        <a:p>
          <a:endParaRPr lang="en-US"/>
        </a:p>
      </dgm:t>
    </dgm:pt>
    <dgm:pt modelId="{986F8BE3-544F-4B33-AF75-A03660D5D861}">
      <dgm:prSet phldrT="[Text]"/>
      <dgm:spPr/>
      <dgm:t>
        <a:bodyPr/>
        <a:lstStyle/>
        <a:p>
          <a:r>
            <a:rPr lang="en-US"/>
            <a:t>Strategic Water Supply (B1)</a:t>
          </a:r>
        </a:p>
      </dgm:t>
    </dgm:pt>
    <dgm:pt modelId="{40F8AA0E-1BA4-417F-BDB7-9A087D4F7159}" type="parTrans" cxnId="{273D141B-D74E-452A-9A77-59A1F0559CD8}">
      <dgm:prSet/>
      <dgm:spPr/>
      <dgm:t>
        <a:bodyPr/>
        <a:lstStyle/>
        <a:p>
          <a:endParaRPr lang="en-US"/>
        </a:p>
      </dgm:t>
    </dgm:pt>
    <dgm:pt modelId="{D503BCB3-4ED0-4E5B-97F7-35D7E374486E}" type="sibTrans" cxnId="{273D141B-D74E-452A-9A77-59A1F0559CD8}">
      <dgm:prSet/>
      <dgm:spPr/>
      <dgm:t>
        <a:bodyPr/>
        <a:lstStyle/>
        <a:p>
          <a:endParaRPr lang="en-US"/>
        </a:p>
      </dgm:t>
    </dgm:pt>
    <dgm:pt modelId="{FEEC4484-E742-41A4-85E6-057CBA52E64C}">
      <dgm:prSet phldrT="[Text]"/>
      <dgm:spPr/>
      <dgm:t>
        <a:bodyPr/>
        <a:lstStyle/>
        <a:p>
          <a:r>
            <a:rPr lang="en-US"/>
            <a:t>Water Reuse Rules </a:t>
          </a:r>
          <a:br>
            <a:rPr lang="en-US"/>
          </a:br>
          <a:r>
            <a:rPr lang="en-US"/>
            <a:t>(B2)</a:t>
          </a:r>
        </a:p>
      </dgm:t>
    </dgm:pt>
    <dgm:pt modelId="{EAFAFB0A-B576-48B1-81A1-01FC9301D8C3}" type="parTrans" cxnId="{CF1FB655-2F5C-4DF1-ABB1-FF93377898A4}">
      <dgm:prSet/>
      <dgm:spPr/>
      <dgm:t>
        <a:bodyPr/>
        <a:lstStyle/>
        <a:p>
          <a:endParaRPr lang="en-US"/>
        </a:p>
      </dgm:t>
    </dgm:pt>
    <dgm:pt modelId="{28641D9F-0B9A-40CA-9F84-35ACB2E6FD09}" type="sibTrans" cxnId="{CF1FB655-2F5C-4DF1-ABB1-FF93377898A4}">
      <dgm:prSet/>
      <dgm:spPr/>
      <dgm:t>
        <a:bodyPr/>
        <a:lstStyle/>
        <a:p>
          <a:endParaRPr lang="en-US"/>
        </a:p>
      </dgm:t>
    </dgm:pt>
    <dgm:pt modelId="{597083FA-160C-4983-91FE-F1AA3BC2DE29}">
      <dgm:prSet phldrT="[Text]"/>
      <dgm:spPr/>
      <dgm:t>
        <a:bodyPr/>
        <a:lstStyle/>
        <a:p>
          <a:r>
            <a:rPr lang="en-US"/>
            <a:t>Cleanup Groundwater (C1)</a:t>
          </a:r>
        </a:p>
      </dgm:t>
    </dgm:pt>
    <dgm:pt modelId="{03F6AC41-2B85-4F25-B245-40861BE1001F}" type="parTrans" cxnId="{E01F85F4-DCC2-4C70-8784-D82D9F442F8A}">
      <dgm:prSet/>
      <dgm:spPr/>
      <dgm:t>
        <a:bodyPr/>
        <a:lstStyle/>
        <a:p>
          <a:endParaRPr lang="en-US"/>
        </a:p>
      </dgm:t>
    </dgm:pt>
    <dgm:pt modelId="{331BEC34-6361-4908-81BB-F57FFF70A3B0}" type="sibTrans" cxnId="{E01F85F4-DCC2-4C70-8784-D82D9F442F8A}">
      <dgm:prSet/>
      <dgm:spPr/>
      <dgm:t>
        <a:bodyPr/>
        <a:lstStyle/>
        <a:p>
          <a:endParaRPr lang="en-US"/>
        </a:p>
      </dgm:t>
    </dgm:pt>
    <dgm:pt modelId="{141CEA0E-095B-4FEB-A2C0-0093A38BD109}">
      <dgm:prSet phldrT="[Text]"/>
      <dgm:spPr/>
      <dgm:t>
        <a:bodyPr/>
        <a:lstStyle/>
        <a:p>
          <a:r>
            <a:rPr lang="en-US"/>
            <a:t>Surface Water Permitting (C2)</a:t>
          </a:r>
        </a:p>
      </dgm:t>
    </dgm:pt>
    <dgm:pt modelId="{2E71D057-2BE9-4A48-BC7E-4038489270B2}" type="parTrans" cxnId="{F50C29CC-0FCC-4B56-97F1-321E686B6E06}">
      <dgm:prSet/>
      <dgm:spPr/>
      <dgm:t>
        <a:bodyPr/>
        <a:lstStyle/>
        <a:p>
          <a:endParaRPr lang="en-US"/>
        </a:p>
      </dgm:t>
    </dgm:pt>
    <dgm:pt modelId="{A046F72B-C1B0-4E78-B709-F0274943C859}" type="sibTrans" cxnId="{F50C29CC-0FCC-4B56-97F1-321E686B6E06}">
      <dgm:prSet/>
      <dgm:spPr/>
      <dgm:t>
        <a:bodyPr/>
        <a:lstStyle/>
        <a:p>
          <a:endParaRPr lang="en-US"/>
        </a:p>
      </dgm:t>
    </dgm:pt>
    <dgm:pt modelId="{5556B9E2-B70B-4EE5-9311-3F5954779C21}">
      <dgm:prSet phldrT="[Text]"/>
      <dgm:spPr/>
      <dgm:t>
        <a:bodyPr/>
        <a:lstStyle/>
        <a:p>
          <a:r>
            <a:rPr lang="en-US"/>
            <a:t>Aging Water Infrastructure</a:t>
          </a:r>
          <a:br>
            <a:rPr lang="en-US"/>
          </a:br>
          <a:r>
            <a:rPr lang="en-US"/>
            <a:t>(C3)</a:t>
          </a:r>
        </a:p>
      </dgm:t>
    </dgm:pt>
    <dgm:pt modelId="{450C0A37-E868-4B79-84A1-F1E168E703AD}" type="parTrans" cxnId="{E058F34F-05E7-44CE-A967-2CFD2B31E7B4}">
      <dgm:prSet/>
      <dgm:spPr/>
      <dgm:t>
        <a:bodyPr/>
        <a:lstStyle/>
        <a:p>
          <a:endParaRPr lang="en-US"/>
        </a:p>
      </dgm:t>
    </dgm:pt>
    <dgm:pt modelId="{FCD096B3-1D22-4AE9-8106-F2D6C655A7ED}" type="sibTrans" cxnId="{E058F34F-05E7-44CE-A967-2CFD2B31E7B4}">
      <dgm:prSet/>
      <dgm:spPr/>
      <dgm:t>
        <a:bodyPr/>
        <a:lstStyle/>
        <a:p>
          <a:endParaRPr lang="en-US"/>
        </a:p>
      </dgm:t>
    </dgm:pt>
    <dgm:pt modelId="{A39738F0-0580-40D9-AB23-26F4764534AE}" type="pres">
      <dgm:prSet presAssocID="{885B538C-11E3-4C1B-A701-EB95986EACB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85E41F5-7643-4594-917A-7A4E42A71F41}" type="pres">
      <dgm:prSet presAssocID="{C32FC034-B863-424E-B8A3-CCC3A998371B}" presName="Parent" presStyleLbl="node0" presStyleIdx="0" presStyleCnt="1">
        <dgm:presLayoutVars>
          <dgm:chMax val="6"/>
          <dgm:chPref val="6"/>
        </dgm:presLayoutVars>
      </dgm:prSet>
      <dgm:spPr/>
    </dgm:pt>
    <dgm:pt modelId="{2CE29EFA-7731-47CB-894F-55A8CC2118EB}" type="pres">
      <dgm:prSet presAssocID="{C9FC64EB-8100-426B-9D2C-30A8D89D64D2}" presName="Accent1" presStyleCnt="0"/>
      <dgm:spPr/>
    </dgm:pt>
    <dgm:pt modelId="{385C8264-E9D4-4E69-B051-6D871B555208}" type="pres">
      <dgm:prSet presAssocID="{C9FC64EB-8100-426B-9D2C-30A8D89D64D2}" presName="Accent" presStyleLbl="bgShp" presStyleIdx="0" presStyleCnt="6"/>
      <dgm:spPr/>
    </dgm:pt>
    <dgm:pt modelId="{FC785212-1AE8-43C5-A828-009B60B652F5}" type="pres">
      <dgm:prSet presAssocID="{C9FC64EB-8100-426B-9D2C-30A8D89D64D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B497947-78B0-4044-943F-23AF1AC5DC10}" type="pres">
      <dgm:prSet presAssocID="{986F8BE3-544F-4B33-AF75-A03660D5D861}" presName="Accent2" presStyleCnt="0"/>
      <dgm:spPr/>
    </dgm:pt>
    <dgm:pt modelId="{E9AEF183-0E75-4623-95B4-DE4584B61E51}" type="pres">
      <dgm:prSet presAssocID="{986F8BE3-544F-4B33-AF75-A03660D5D861}" presName="Accent" presStyleLbl="bgShp" presStyleIdx="1" presStyleCnt="6"/>
      <dgm:spPr/>
    </dgm:pt>
    <dgm:pt modelId="{3EEB6118-093D-4DB5-9C6A-F14727829159}" type="pres">
      <dgm:prSet presAssocID="{986F8BE3-544F-4B33-AF75-A03660D5D86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BD94856-5E83-4281-A3EF-C51717F67355}" type="pres">
      <dgm:prSet presAssocID="{FEEC4484-E742-41A4-85E6-057CBA52E64C}" presName="Accent3" presStyleCnt="0"/>
      <dgm:spPr/>
    </dgm:pt>
    <dgm:pt modelId="{116D75E3-D420-48CB-A249-EAEA6BA7AFBC}" type="pres">
      <dgm:prSet presAssocID="{FEEC4484-E742-41A4-85E6-057CBA52E64C}" presName="Accent" presStyleLbl="bgShp" presStyleIdx="2" presStyleCnt="6"/>
      <dgm:spPr/>
    </dgm:pt>
    <dgm:pt modelId="{E3AF6F98-389C-44CF-9DE5-3B9321DAC18E}" type="pres">
      <dgm:prSet presAssocID="{FEEC4484-E742-41A4-85E6-057CBA52E64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38AD16A-7010-4EF0-BF3C-4895E9E87128}" type="pres">
      <dgm:prSet presAssocID="{597083FA-160C-4983-91FE-F1AA3BC2DE29}" presName="Accent4" presStyleCnt="0"/>
      <dgm:spPr/>
    </dgm:pt>
    <dgm:pt modelId="{9E9B03D7-E108-445B-AD69-288AB40859A6}" type="pres">
      <dgm:prSet presAssocID="{597083FA-160C-4983-91FE-F1AA3BC2DE29}" presName="Accent" presStyleLbl="bgShp" presStyleIdx="3" presStyleCnt="6"/>
      <dgm:spPr/>
    </dgm:pt>
    <dgm:pt modelId="{30525391-9D36-40DF-8142-40EF493AF658}" type="pres">
      <dgm:prSet presAssocID="{597083FA-160C-4983-91FE-F1AA3BC2DE2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F23FFDD-A082-4516-9594-7567373B752B}" type="pres">
      <dgm:prSet presAssocID="{141CEA0E-095B-4FEB-A2C0-0093A38BD109}" presName="Accent5" presStyleCnt="0"/>
      <dgm:spPr/>
    </dgm:pt>
    <dgm:pt modelId="{7546A969-32CE-41C6-B065-6CAB04A4DC16}" type="pres">
      <dgm:prSet presAssocID="{141CEA0E-095B-4FEB-A2C0-0093A38BD109}" presName="Accent" presStyleLbl="bgShp" presStyleIdx="4" presStyleCnt="6"/>
      <dgm:spPr/>
    </dgm:pt>
    <dgm:pt modelId="{61D4BE75-4056-49A1-ABA0-CBE2BAE5715D}" type="pres">
      <dgm:prSet presAssocID="{141CEA0E-095B-4FEB-A2C0-0093A38BD10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10125C1-CF9E-4FE1-82F9-3D992F515692}" type="pres">
      <dgm:prSet presAssocID="{5556B9E2-B70B-4EE5-9311-3F5954779C21}" presName="Accent6" presStyleCnt="0"/>
      <dgm:spPr/>
    </dgm:pt>
    <dgm:pt modelId="{2A2BF298-7577-42C5-B825-576FD8BAB94C}" type="pres">
      <dgm:prSet presAssocID="{5556B9E2-B70B-4EE5-9311-3F5954779C21}" presName="Accent" presStyleLbl="bgShp" presStyleIdx="5" presStyleCnt="6"/>
      <dgm:spPr/>
    </dgm:pt>
    <dgm:pt modelId="{5209C350-C976-4496-9842-56C0E4916E56}" type="pres">
      <dgm:prSet presAssocID="{5556B9E2-B70B-4EE5-9311-3F5954779C2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005620C-C612-4E5F-9AB5-37C9912EF78E}" srcId="{885B538C-11E3-4C1B-A701-EB95986EACB9}" destId="{C32FC034-B863-424E-B8A3-CCC3A998371B}" srcOrd="0" destOrd="0" parTransId="{A09B6DC5-A716-407B-85E6-9DC5E1E76092}" sibTransId="{C25FE80E-821C-4E26-8EEB-48EB2D21C664}"/>
    <dgm:cxn modelId="{273D141B-D74E-452A-9A77-59A1F0559CD8}" srcId="{C32FC034-B863-424E-B8A3-CCC3A998371B}" destId="{986F8BE3-544F-4B33-AF75-A03660D5D861}" srcOrd="1" destOrd="0" parTransId="{40F8AA0E-1BA4-417F-BDB7-9A087D4F7159}" sibTransId="{D503BCB3-4ED0-4E5B-97F7-35D7E374486E}"/>
    <dgm:cxn modelId="{EF41532A-5F77-43BB-B032-8650DE8BA744}" type="presOf" srcId="{986F8BE3-544F-4B33-AF75-A03660D5D861}" destId="{3EEB6118-093D-4DB5-9C6A-F14727829159}" srcOrd="0" destOrd="0" presId="urn:microsoft.com/office/officeart/2011/layout/HexagonRadial"/>
    <dgm:cxn modelId="{119BA12B-D9C0-49AB-B421-A901BCDF4998}" type="presOf" srcId="{5556B9E2-B70B-4EE5-9311-3F5954779C21}" destId="{5209C350-C976-4496-9842-56C0E4916E56}" srcOrd="0" destOrd="0" presId="urn:microsoft.com/office/officeart/2011/layout/HexagonRadial"/>
    <dgm:cxn modelId="{2496DF3E-4037-41F9-BF5F-85542B454ABC}" type="presOf" srcId="{C9FC64EB-8100-426B-9D2C-30A8D89D64D2}" destId="{FC785212-1AE8-43C5-A828-009B60B652F5}" srcOrd="0" destOrd="0" presId="urn:microsoft.com/office/officeart/2011/layout/HexagonRadial"/>
    <dgm:cxn modelId="{E058F34F-05E7-44CE-A967-2CFD2B31E7B4}" srcId="{C32FC034-B863-424E-B8A3-CCC3A998371B}" destId="{5556B9E2-B70B-4EE5-9311-3F5954779C21}" srcOrd="5" destOrd="0" parTransId="{450C0A37-E868-4B79-84A1-F1E168E703AD}" sibTransId="{FCD096B3-1D22-4AE9-8106-F2D6C655A7ED}"/>
    <dgm:cxn modelId="{CF1FB655-2F5C-4DF1-ABB1-FF93377898A4}" srcId="{C32FC034-B863-424E-B8A3-CCC3A998371B}" destId="{FEEC4484-E742-41A4-85E6-057CBA52E64C}" srcOrd="2" destOrd="0" parTransId="{EAFAFB0A-B576-48B1-81A1-01FC9301D8C3}" sibTransId="{28641D9F-0B9A-40CA-9F84-35ACB2E6FD09}"/>
    <dgm:cxn modelId="{75F6E776-B40D-473F-B75E-5755C01A7150}" type="presOf" srcId="{597083FA-160C-4983-91FE-F1AA3BC2DE29}" destId="{30525391-9D36-40DF-8142-40EF493AF658}" srcOrd="0" destOrd="0" presId="urn:microsoft.com/office/officeart/2011/layout/HexagonRadial"/>
    <dgm:cxn modelId="{16AE8C7B-5B50-4C7E-92D1-A973D8EAFA51}" type="presOf" srcId="{FEEC4484-E742-41A4-85E6-057CBA52E64C}" destId="{E3AF6F98-389C-44CF-9DE5-3B9321DAC18E}" srcOrd="0" destOrd="0" presId="urn:microsoft.com/office/officeart/2011/layout/HexagonRadial"/>
    <dgm:cxn modelId="{B14D8CA1-96D5-4BB8-9E2E-344654E23428}" srcId="{C32FC034-B863-424E-B8A3-CCC3A998371B}" destId="{C9FC64EB-8100-426B-9D2C-30A8D89D64D2}" srcOrd="0" destOrd="0" parTransId="{1AB20D2C-78C5-4258-8355-039602BDCE18}" sibTransId="{0E0F1AC1-AA0C-4202-8761-604504AA9886}"/>
    <dgm:cxn modelId="{8CE2A4BB-12CF-480B-B681-28C957992ABB}" type="presOf" srcId="{885B538C-11E3-4C1B-A701-EB95986EACB9}" destId="{A39738F0-0580-40D9-AB23-26F4764534AE}" srcOrd="0" destOrd="0" presId="urn:microsoft.com/office/officeart/2011/layout/HexagonRadial"/>
    <dgm:cxn modelId="{ECAE86C0-E8E5-4488-B8AE-D204C21521DA}" type="presOf" srcId="{141CEA0E-095B-4FEB-A2C0-0093A38BD109}" destId="{61D4BE75-4056-49A1-ABA0-CBE2BAE5715D}" srcOrd="0" destOrd="0" presId="urn:microsoft.com/office/officeart/2011/layout/HexagonRadial"/>
    <dgm:cxn modelId="{F50C29CC-0FCC-4B56-97F1-321E686B6E06}" srcId="{C32FC034-B863-424E-B8A3-CCC3A998371B}" destId="{141CEA0E-095B-4FEB-A2C0-0093A38BD109}" srcOrd="4" destOrd="0" parTransId="{2E71D057-2BE9-4A48-BC7E-4038489270B2}" sibTransId="{A046F72B-C1B0-4E78-B709-F0274943C859}"/>
    <dgm:cxn modelId="{DF7F19E8-C7EC-42C4-9581-9681A43F6809}" type="presOf" srcId="{C32FC034-B863-424E-B8A3-CCC3A998371B}" destId="{885E41F5-7643-4594-917A-7A4E42A71F41}" srcOrd="0" destOrd="0" presId="urn:microsoft.com/office/officeart/2011/layout/HexagonRadial"/>
    <dgm:cxn modelId="{E01F85F4-DCC2-4C70-8784-D82D9F442F8A}" srcId="{C32FC034-B863-424E-B8A3-CCC3A998371B}" destId="{597083FA-160C-4983-91FE-F1AA3BC2DE29}" srcOrd="3" destOrd="0" parTransId="{03F6AC41-2B85-4F25-B245-40861BE1001F}" sibTransId="{331BEC34-6361-4908-81BB-F57FFF70A3B0}"/>
    <dgm:cxn modelId="{F078253D-8AEF-41DA-BDD3-B14B29067951}" type="presParOf" srcId="{A39738F0-0580-40D9-AB23-26F4764534AE}" destId="{885E41F5-7643-4594-917A-7A4E42A71F41}" srcOrd="0" destOrd="0" presId="urn:microsoft.com/office/officeart/2011/layout/HexagonRadial"/>
    <dgm:cxn modelId="{DE26B205-DB33-4EEE-91DD-906018AE47E6}" type="presParOf" srcId="{A39738F0-0580-40D9-AB23-26F4764534AE}" destId="{2CE29EFA-7731-47CB-894F-55A8CC2118EB}" srcOrd="1" destOrd="0" presId="urn:microsoft.com/office/officeart/2011/layout/HexagonRadial"/>
    <dgm:cxn modelId="{B0DA73CC-F618-4538-A6B4-E70169A32FBD}" type="presParOf" srcId="{2CE29EFA-7731-47CB-894F-55A8CC2118EB}" destId="{385C8264-E9D4-4E69-B051-6D871B555208}" srcOrd="0" destOrd="0" presId="urn:microsoft.com/office/officeart/2011/layout/HexagonRadial"/>
    <dgm:cxn modelId="{79F90081-F4C1-4CA0-A8E6-222280779E0B}" type="presParOf" srcId="{A39738F0-0580-40D9-AB23-26F4764534AE}" destId="{FC785212-1AE8-43C5-A828-009B60B652F5}" srcOrd="2" destOrd="0" presId="urn:microsoft.com/office/officeart/2011/layout/HexagonRadial"/>
    <dgm:cxn modelId="{E80D9C49-841E-400D-AFDB-CED9EE374570}" type="presParOf" srcId="{A39738F0-0580-40D9-AB23-26F4764534AE}" destId="{7B497947-78B0-4044-943F-23AF1AC5DC10}" srcOrd="3" destOrd="0" presId="urn:microsoft.com/office/officeart/2011/layout/HexagonRadial"/>
    <dgm:cxn modelId="{86FE95E4-1B4D-4C1A-BF25-9711BC1B0EEA}" type="presParOf" srcId="{7B497947-78B0-4044-943F-23AF1AC5DC10}" destId="{E9AEF183-0E75-4623-95B4-DE4584B61E51}" srcOrd="0" destOrd="0" presId="urn:microsoft.com/office/officeart/2011/layout/HexagonRadial"/>
    <dgm:cxn modelId="{050D987B-3598-459E-8F47-BB0A2C2AAA40}" type="presParOf" srcId="{A39738F0-0580-40D9-AB23-26F4764534AE}" destId="{3EEB6118-093D-4DB5-9C6A-F14727829159}" srcOrd="4" destOrd="0" presId="urn:microsoft.com/office/officeart/2011/layout/HexagonRadial"/>
    <dgm:cxn modelId="{E8044692-009F-4DF1-887C-CE9384060960}" type="presParOf" srcId="{A39738F0-0580-40D9-AB23-26F4764534AE}" destId="{5BD94856-5E83-4281-A3EF-C51717F67355}" srcOrd="5" destOrd="0" presId="urn:microsoft.com/office/officeart/2011/layout/HexagonRadial"/>
    <dgm:cxn modelId="{C8D9471F-075D-4022-A2C7-25F6ED28C165}" type="presParOf" srcId="{5BD94856-5E83-4281-A3EF-C51717F67355}" destId="{116D75E3-D420-48CB-A249-EAEA6BA7AFBC}" srcOrd="0" destOrd="0" presId="urn:microsoft.com/office/officeart/2011/layout/HexagonRadial"/>
    <dgm:cxn modelId="{CDD667C7-252F-469C-A39E-6A684582AAB6}" type="presParOf" srcId="{A39738F0-0580-40D9-AB23-26F4764534AE}" destId="{E3AF6F98-389C-44CF-9DE5-3B9321DAC18E}" srcOrd="6" destOrd="0" presId="urn:microsoft.com/office/officeart/2011/layout/HexagonRadial"/>
    <dgm:cxn modelId="{CD9F86AD-CFB3-433E-8EA8-EFDF568E907C}" type="presParOf" srcId="{A39738F0-0580-40D9-AB23-26F4764534AE}" destId="{038AD16A-7010-4EF0-BF3C-4895E9E87128}" srcOrd="7" destOrd="0" presId="urn:microsoft.com/office/officeart/2011/layout/HexagonRadial"/>
    <dgm:cxn modelId="{891E1021-42FA-4477-BE70-587663B188E8}" type="presParOf" srcId="{038AD16A-7010-4EF0-BF3C-4895E9E87128}" destId="{9E9B03D7-E108-445B-AD69-288AB40859A6}" srcOrd="0" destOrd="0" presId="urn:microsoft.com/office/officeart/2011/layout/HexagonRadial"/>
    <dgm:cxn modelId="{2FF0C3D9-B0AF-4A81-B2F9-EBC9997D8A59}" type="presParOf" srcId="{A39738F0-0580-40D9-AB23-26F4764534AE}" destId="{30525391-9D36-40DF-8142-40EF493AF658}" srcOrd="8" destOrd="0" presId="urn:microsoft.com/office/officeart/2011/layout/HexagonRadial"/>
    <dgm:cxn modelId="{FD66922E-AC2C-4CFD-98EB-5E6D3C098AE3}" type="presParOf" srcId="{A39738F0-0580-40D9-AB23-26F4764534AE}" destId="{8F23FFDD-A082-4516-9594-7567373B752B}" srcOrd="9" destOrd="0" presId="urn:microsoft.com/office/officeart/2011/layout/HexagonRadial"/>
    <dgm:cxn modelId="{4365F763-C188-46C9-AEDA-95132D794918}" type="presParOf" srcId="{8F23FFDD-A082-4516-9594-7567373B752B}" destId="{7546A969-32CE-41C6-B065-6CAB04A4DC16}" srcOrd="0" destOrd="0" presId="urn:microsoft.com/office/officeart/2011/layout/HexagonRadial"/>
    <dgm:cxn modelId="{1C62A1F0-BEC8-4CFF-9E9A-D34D7DCDD4C0}" type="presParOf" srcId="{A39738F0-0580-40D9-AB23-26F4764534AE}" destId="{61D4BE75-4056-49A1-ABA0-CBE2BAE5715D}" srcOrd="10" destOrd="0" presId="urn:microsoft.com/office/officeart/2011/layout/HexagonRadial"/>
    <dgm:cxn modelId="{2A67A0F2-6590-4B1B-8E70-94C6CE65AB61}" type="presParOf" srcId="{A39738F0-0580-40D9-AB23-26F4764534AE}" destId="{910125C1-CF9E-4FE1-82F9-3D992F515692}" srcOrd="11" destOrd="0" presId="urn:microsoft.com/office/officeart/2011/layout/HexagonRadial"/>
    <dgm:cxn modelId="{BCEF9672-70AF-45B2-B106-E0D24DFD194A}" type="presParOf" srcId="{910125C1-CF9E-4FE1-82F9-3D992F515692}" destId="{2A2BF298-7577-42C5-B825-576FD8BAB94C}" srcOrd="0" destOrd="0" presId="urn:microsoft.com/office/officeart/2011/layout/HexagonRadial"/>
    <dgm:cxn modelId="{AC0DB3A9-C6EA-447D-8267-A7FC8C13B980}" type="presParOf" srcId="{A39738F0-0580-40D9-AB23-26F4764534AE}" destId="{5209C350-C976-4496-9842-56C0E4916E5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5B538C-11E3-4C1B-A701-EB95986EACB9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2FC034-B863-424E-B8A3-CCC3A998371B}">
      <dgm:prSet phldrT="[Text]" custT="1"/>
      <dgm:spPr>
        <a:solidFill>
          <a:srgbClr val="0D2345"/>
        </a:solidFill>
      </dgm:spPr>
      <dgm:t>
        <a:bodyPr/>
        <a:lstStyle/>
        <a:p>
          <a:r>
            <a:rPr lang="en-US" sz="1400" b="1"/>
            <a:t>50 Year Water Action Plan</a:t>
          </a:r>
        </a:p>
      </dgm:t>
    </dgm:pt>
    <dgm:pt modelId="{A09B6DC5-A716-407B-85E6-9DC5E1E76092}" type="parTrans" cxnId="{2005620C-C612-4E5F-9AB5-37C9912EF78E}">
      <dgm:prSet/>
      <dgm:spPr/>
      <dgm:t>
        <a:bodyPr/>
        <a:lstStyle/>
        <a:p>
          <a:endParaRPr lang="en-US"/>
        </a:p>
      </dgm:t>
    </dgm:pt>
    <dgm:pt modelId="{C25FE80E-821C-4E26-8EEB-48EB2D21C664}" type="sibTrans" cxnId="{2005620C-C612-4E5F-9AB5-37C9912EF78E}">
      <dgm:prSet/>
      <dgm:spPr/>
      <dgm:t>
        <a:bodyPr/>
        <a:lstStyle/>
        <a:p>
          <a:endParaRPr lang="en-US"/>
        </a:p>
      </dgm:t>
    </dgm:pt>
    <dgm:pt modelId="{C9FC64EB-8100-426B-9D2C-30A8D89D64D2}">
      <dgm:prSet phldrT="[Text]"/>
      <dgm:spPr>
        <a:ln w="19050">
          <a:solidFill>
            <a:schemeClr val="bg1"/>
          </a:solidFill>
        </a:ln>
      </dgm:spPr>
      <dgm:t>
        <a:bodyPr/>
        <a:lstStyle/>
        <a:p>
          <a:r>
            <a:rPr lang="en-US" b="0">
              <a:solidFill>
                <a:schemeClr val="bg1"/>
              </a:solidFill>
            </a:rPr>
            <a:t>Reduce </a:t>
          </a:r>
        </a:p>
        <a:p>
          <a:r>
            <a:rPr lang="en-US" b="0">
              <a:solidFill>
                <a:schemeClr val="bg1"/>
              </a:solidFill>
            </a:rPr>
            <a:t>Leaks </a:t>
          </a:r>
        </a:p>
        <a:p>
          <a:r>
            <a:rPr lang="en-US" b="0">
              <a:solidFill>
                <a:schemeClr val="bg1"/>
              </a:solidFill>
            </a:rPr>
            <a:t>(A3)</a:t>
          </a:r>
        </a:p>
      </dgm:t>
    </dgm:pt>
    <dgm:pt modelId="{1AB20D2C-78C5-4258-8355-039602BDCE18}" type="parTrans" cxnId="{B14D8CA1-96D5-4BB8-9E2E-344654E23428}">
      <dgm:prSet/>
      <dgm:spPr/>
      <dgm:t>
        <a:bodyPr/>
        <a:lstStyle/>
        <a:p>
          <a:endParaRPr lang="en-US"/>
        </a:p>
      </dgm:t>
    </dgm:pt>
    <dgm:pt modelId="{0E0F1AC1-AA0C-4202-8761-604504AA9886}" type="sibTrans" cxnId="{B14D8CA1-96D5-4BB8-9E2E-344654E23428}">
      <dgm:prSet/>
      <dgm:spPr/>
      <dgm:t>
        <a:bodyPr/>
        <a:lstStyle/>
        <a:p>
          <a:endParaRPr lang="en-US"/>
        </a:p>
      </dgm:t>
    </dgm:pt>
    <dgm:pt modelId="{986F8BE3-544F-4B33-AF75-A03660D5D861}">
      <dgm:prSet phldrT="[Text]" custT="1"/>
      <dgm:spPr/>
      <dgm:t>
        <a:bodyPr/>
        <a:lstStyle/>
        <a:p>
          <a:r>
            <a:rPr lang="en-US" sz="1100" b="1">
              <a:solidFill>
                <a:srgbClr val="FFFF00"/>
              </a:solidFill>
            </a:rPr>
            <a:t>Strategic Water Supply (B1)</a:t>
          </a:r>
        </a:p>
      </dgm:t>
    </dgm:pt>
    <dgm:pt modelId="{40F8AA0E-1BA4-417F-BDB7-9A087D4F7159}" type="parTrans" cxnId="{273D141B-D74E-452A-9A77-59A1F0559CD8}">
      <dgm:prSet/>
      <dgm:spPr/>
      <dgm:t>
        <a:bodyPr/>
        <a:lstStyle/>
        <a:p>
          <a:endParaRPr lang="en-US"/>
        </a:p>
      </dgm:t>
    </dgm:pt>
    <dgm:pt modelId="{D503BCB3-4ED0-4E5B-97F7-35D7E374486E}" type="sibTrans" cxnId="{273D141B-D74E-452A-9A77-59A1F0559CD8}">
      <dgm:prSet/>
      <dgm:spPr/>
      <dgm:t>
        <a:bodyPr/>
        <a:lstStyle/>
        <a:p>
          <a:endParaRPr lang="en-US"/>
        </a:p>
      </dgm:t>
    </dgm:pt>
    <dgm:pt modelId="{FEEC4484-E742-41A4-85E6-057CBA52E64C}">
      <dgm:prSet phldrT="[Text]"/>
      <dgm:spPr/>
      <dgm:t>
        <a:bodyPr/>
        <a:lstStyle/>
        <a:p>
          <a:r>
            <a:rPr lang="en-US"/>
            <a:t>Water Reuse Rules </a:t>
          </a:r>
          <a:br>
            <a:rPr lang="en-US"/>
          </a:br>
          <a:r>
            <a:rPr lang="en-US"/>
            <a:t>(B2)</a:t>
          </a:r>
        </a:p>
      </dgm:t>
    </dgm:pt>
    <dgm:pt modelId="{EAFAFB0A-B576-48B1-81A1-01FC9301D8C3}" type="parTrans" cxnId="{CF1FB655-2F5C-4DF1-ABB1-FF93377898A4}">
      <dgm:prSet/>
      <dgm:spPr/>
      <dgm:t>
        <a:bodyPr/>
        <a:lstStyle/>
        <a:p>
          <a:endParaRPr lang="en-US"/>
        </a:p>
      </dgm:t>
    </dgm:pt>
    <dgm:pt modelId="{28641D9F-0B9A-40CA-9F84-35ACB2E6FD09}" type="sibTrans" cxnId="{CF1FB655-2F5C-4DF1-ABB1-FF93377898A4}">
      <dgm:prSet/>
      <dgm:spPr/>
      <dgm:t>
        <a:bodyPr/>
        <a:lstStyle/>
        <a:p>
          <a:endParaRPr lang="en-US"/>
        </a:p>
      </dgm:t>
    </dgm:pt>
    <dgm:pt modelId="{597083FA-160C-4983-91FE-F1AA3BC2DE29}">
      <dgm:prSet phldrT="[Text]"/>
      <dgm:spPr/>
      <dgm:t>
        <a:bodyPr/>
        <a:lstStyle/>
        <a:p>
          <a:r>
            <a:rPr lang="en-US"/>
            <a:t>Cleanup Groundwater (C1)</a:t>
          </a:r>
        </a:p>
      </dgm:t>
    </dgm:pt>
    <dgm:pt modelId="{03F6AC41-2B85-4F25-B245-40861BE1001F}" type="parTrans" cxnId="{E01F85F4-DCC2-4C70-8784-D82D9F442F8A}">
      <dgm:prSet/>
      <dgm:spPr/>
      <dgm:t>
        <a:bodyPr/>
        <a:lstStyle/>
        <a:p>
          <a:endParaRPr lang="en-US"/>
        </a:p>
      </dgm:t>
    </dgm:pt>
    <dgm:pt modelId="{331BEC34-6361-4908-81BB-F57FFF70A3B0}" type="sibTrans" cxnId="{E01F85F4-DCC2-4C70-8784-D82D9F442F8A}">
      <dgm:prSet/>
      <dgm:spPr/>
      <dgm:t>
        <a:bodyPr/>
        <a:lstStyle/>
        <a:p>
          <a:endParaRPr lang="en-US"/>
        </a:p>
      </dgm:t>
    </dgm:pt>
    <dgm:pt modelId="{141CEA0E-095B-4FEB-A2C0-0093A38BD109}">
      <dgm:prSet phldrT="[Text]"/>
      <dgm:spPr/>
      <dgm:t>
        <a:bodyPr/>
        <a:lstStyle/>
        <a:p>
          <a:r>
            <a:rPr lang="en-US"/>
            <a:t>Surface Water Permitting (C2)</a:t>
          </a:r>
        </a:p>
      </dgm:t>
    </dgm:pt>
    <dgm:pt modelId="{2E71D057-2BE9-4A48-BC7E-4038489270B2}" type="parTrans" cxnId="{F50C29CC-0FCC-4B56-97F1-321E686B6E06}">
      <dgm:prSet/>
      <dgm:spPr/>
      <dgm:t>
        <a:bodyPr/>
        <a:lstStyle/>
        <a:p>
          <a:endParaRPr lang="en-US"/>
        </a:p>
      </dgm:t>
    </dgm:pt>
    <dgm:pt modelId="{A046F72B-C1B0-4E78-B709-F0274943C859}" type="sibTrans" cxnId="{F50C29CC-0FCC-4B56-97F1-321E686B6E06}">
      <dgm:prSet/>
      <dgm:spPr/>
      <dgm:t>
        <a:bodyPr/>
        <a:lstStyle/>
        <a:p>
          <a:endParaRPr lang="en-US"/>
        </a:p>
      </dgm:t>
    </dgm:pt>
    <dgm:pt modelId="{5556B9E2-B70B-4EE5-9311-3F5954779C21}">
      <dgm:prSet phldrT="[Text]"/>
      <dgm:spPr/>
      <dgm:t>
        <a:bodyPr/>
        <a:lstStyle/>
        <a:p>
          <a:r>
            <a:rPr lang="en-US"/>
            <a:t>Aging Water Infrastructure</a:t>
          </a:r>
          <a:br>
            <a:rPr lang="en-US"/>
          </a:br>
          <a:r>
            <a:rPr lang="en-US"/>
            <a:t>(C3)</a:t>
          </a:r>
        </a:p>
      </dgm:t>
    </dgm:pt>
    <dgm:pt modelId="{450C0A37-E868-4B79-84A1-F1E168E703AD}" type="parTrans" cxnId="{E058F34F-05E7-44CE-A967-2CFD2B31E7B4}">
      <dgm:prSet/>
      <dgm:spPr/>
      <dgm:t>
        <a:bodyPr/>
        <a:lstStyle/>
        <a:p>
          <a:endParaRPr lang="en-US"/>
        </a:p>
      </dgm:t>
    </dgm:pt>
    <dgm:pt modelId="{FCD096B3-1D22-4AE9-8106-F2D6C655A7ED}" type="sibTrans" cxnId="{E058F34F-05E7-44CE-A967-2CFD2B31E7B4}">
      <dgm:prSet/>
      <dgm:spPr/>
      <dgm:t>
        <a:bodyPr/>
        <a:lstStyle/>
        <a:p>
          <a:endParaRPr lang="en-US"/>
        </a:p>
      </dgm:t>
    </dgm:pt>
    <dgm:pt modelId="{A39738F0-0580-40D9-AB23-26F4764534AE}" type="pres">
      <dgm:prSet presAssocID="{885B538C-11E3-4C1B-A701-EB95986EACB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85E41F5-7643-4594-917A-7A4E42A71F41}" type="pres">
      <dgm:prSet presAssocID="{C32FC034-B863-424E-B8A3-CCC3A998371B}" presName="Parent" presStyleLbl="node0" presStyleIdx="0" presStyleCnt="1">
        <dgm:presLayoutVars>
          <dgm:chMax val="6"/>
          <dgm:chPref val="6"/>
        </dgm:presLayoutVars>
      </dgm:prSet>
      <dgm:spPr/>
    </dgm:pt>
    <dgm:pt modelId="{2CE29EFA-7731-47CB-894F-55A8CC2118EB}" type="pres">
      <dgm:prSet presAssocID="{C9FC64EB-8100-426B-9D2C-30A8D89D64D2}" presName="Accent1" presStyleCnt="0"/>
      <dgm:spPr/>
    </dgm:pt>
    <dgm:pt modelId="{385C8264-E9D4-4E69-B051-6D871B555208}" type="pres">
      <dgm:prSet presAssocID="{C9FC64EB-8100-426B-9D2C-30A8D89D64D2}" presName="Accent" presStyleLbl="bgShp" presStyleIdx="0" presStyleCnt="6"/>
      <dgm:spPr/>
    </dgm:pt>
    <dgm:pt modelId="{FC785212-1AE8-43C5-A828-009B60B652F5}" type="pres">
      <dgm:prSet presAssocID="{C9FC64EB-8100-426B-9D2C-30A8D89D64D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B497947-78B0-4044-943F-23AF1AC5DC10}" type="pres">
      <dgm:prSet presAssocID="{986F8BE3-544F-4B33-AF75-A03660D5D861}" presName="Accent2" presStyleCnt="0"/>
      <dgm:spPr/>
    </dgm:pt>
    <dgm:pt modelId="{E9AEF183-0E75-4623-95B4-DE4584B61E51}" type="pres">
      <dgm:prSet presAssocID="{986F8BE3-544F-4B33-AF75-A03660D5D861}" presName="Accent" presStyleLbl="bgShp" presStyleIdx="1" presStyleCnt="6"/>
      <dgm:spPr/>
    </dgm:pt>
    <dgm:pt modelId="{3EEB6118-093D-4DB5-9C6A-F14727829159}" type="pres">
      <dgm:prSet presAssocID="{986F8BE3-544F-4B33-AF75-A03660D5D86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BD94856-5E83-4281-A3EF-C51717F67355}" type="pres">
      <dgm:prSet presAssocID="{FEEC4484-E742-41A4-85E6-057CBA52E64C}" presName="Accent3" presStyleCnt="0"/>
      <dgm:spPr/>
    </dgm:pt>
    <dgm:pt modelId="{116D75E3-D420-48CB-A249-EAEA6BA7AFBC}" type="pres">
      <dgm:prSet presAssocID="{FEEC4484-E742-41A4-85E6-057CBA52E64C}" presName="Accent" presStyleLbl="bgShp" presStyleIdx="2" presStyleCnt="6"/>
      <dgm:spPr/>
    </dgm:pt>
    <dgm:pt modelId="{E3AF6F98-389C-44CF-9DE5-3B9321DAC18E}" type="pres">
      <dgm:prSet presAssocID="{FEEC4484-E742-41A4-85E6-057CBA52E64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38AD16A-7010-4EF0-BF3C-4895E9E87128}" type="pres">
      <dgm:prSet presAssocID="{597083FA-160C-4983-91FE-F1AA3BC2DE29}" presName="Accent4" presStyleCnt="0"/>
      <dgm:spPr/>
    </dgm:pt>
    <dgm:pt modelId="{9E9B03D7-E108-445B-AD69-288AB40859A6}" type="pres">
      <dgm:prSet presAssocID="{597083FA-160C-4983-91FE-F1AA3BC2DE29}" presName="Accent" presStyleLbl="bgShp" presStyleIdx="3" presStyleCnt="6"/>
      <dgm:spPr/>
    </dgm:pt>
    <dgm:pt modelId="{30525391-9D36-40DF-8142-40EF493AF658}" type="pres">
      <dgm:prSet presAssocID="{597083FA-160C-4983-91FE-F1AA3BC2DE2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F23FFDD-A082-4516-9594-7567373B752B}" type="pres">
      <dgm:prSet presAssocID="{141CEA0E-095B-4FEB-A2C0-0093A38BD109}" presName="Accent5" presStyleCnt="0"/>
      <dgm:spPr/>
    </dgm:pt>
    <dgm:pt modelId="{7546A969-32CE-41C6-B065-6CAB04A4DC16}" type="pres">
      <dgm:prSet presAssocID="{141CEA0E-095B-4FEB-A2C0-0093A38BD109}" presName="Accent" presStyleLbl="bgShp" presStyleIdx="4" presStyleCnt="6"/>
      <dgm:spPr/>
    </dgm:pt>
    <dgm:pt modelId="{61D4BE75-4056-49A1-ABA0-CBE2BAE5715D}" type="pres">
      <dgm:prSet presAssocID="{141CEA0E-095B-4FEB-A2C0-0093A38BD10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10125C1-CF9E-4FE1-82F9-3D992F515692}" type="pres">
      <dgm:prSet presAssocID="{5556B9E2-B70B-4EE5-9311-3F5954779C21}" presName="Accent6" presStyleCnt="0"/>
      <dgm:spPr/>
    </dgm:pt>
    <dgm:pt modelId="{2A2BF298-7577-42C5-B825-576FD8BAB94C}" type="pres">
      <dgm:prSet presAssocID="{5556B9E2-B70B-4EE5-9311-3F5954779C21}" presName="Accent" presStyleLbl="bgShp" presStyleIdx="5" presStyleCnt="6"/>
      <dgm:spPr/>
    </dgm:pt>
    <dgm:pt modelId="{5209C350-C976-4496-9842-56C0E4916E56}" type="pres">
      <dgm:prSet presAssocID="{5556B9E2-B70B-4EE5-9311-3F5954779C2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005620C-C612-4E5F-9AB5-37C9912EF78E}" srcId="{885B538C-11E3-4C1B-A701-EB95986EACB9}" destId="{C32FC034-B863-424E-B8A3-CCC3A998371B}" srcOrd="0" destOrd="0" parTransId="{A09B6DC5-A716-407B-85E6-9DC5E1E76092}" sibTransId="{C25FE80E-821C-4E26-8EEB-48EB2D21C664}"/>
    <dgm:cxn modelId="{273D141B-D74E-452A-9A77-59A1F0559CD8}" srcId="{C32FC034-B863-424E-B8A3-CCC3A998371B}" destId="{986F8BE3-544F-4B33-AF75-A03660D5D861}" srcOrd="1" destOrd="0" parTransId="{40F8AA0E-1BA4-417F-BDB7-9A087D4F7159}" sibTransId="{D503BCB3-4ED0-4E5B-97F7-35D7E374486E}"/>
    <dgm:cxn modelId="{EF41532A-5F77-43BB-B032-8650DE8BA744}" type="presOf" srcId="{986F8BE3-544F-4B33-AF75-A03660D5D861}" destId="{3EEB6118-093D-4DB5-9C6A-F14727829159}" srcOrd="0" destOrd="0" presId="urn:microsoft.com/office/officeart/2011/layout/HexagonRadial"/>
    <dgm:cxn modelId="{119BA12B-D9C0-49AB-B421-A901BCDF4998}" type="presOf" srcId="{5556B9E2-B70B-4EE5-9311-3F5954779C21}" destId="{5209C350-C976-4496-9842-56C0E4916E56}" srcOrd="0" destOrd="0" presId="urn:microsoft.com/office/officeart/2011/layout/HexagonRadial"/>
    <dgm:cxn modelId="{2496DF3E-4037-41F9-BF5F-85542B454ABC}" type="presOf" srcId="{C9FC64EB-8100-426B-9D2C-30A8D89D64D2}" destId="{FC785212-1AE8-43C5-A828-009B60B652F5}" srcOrd="0" destOrd="0" presId="urn:microsoft.com/office/officeart/2011/layout/HexagonRadial"/>
    <dgm:cxn modelId="{E058F34F-05E7-44CE-A967-2CFD2B31E7B4}" srcId="{C32FC034-B863-424E-B8A3-CCC3A998371B}" destId="{5556B9E2-B70B-4EE5-9311-3F5954779C21}" srcOrd="5" destOrd="0" parTransId="{450C0A37-E868-4B79-84A1-F1E168E703AD}" sibTransId="{FCD096B3-1D22-4AE9-8106-F2D6C655A7ED}"/>
    <dgm:cxn modelId="{CF1FB655-2F5C-4DF1-ABB1-FF93377898A4}" srcId="{C32FC034-B863-424E-B8A3-CCC3A998371B}" destId="{FEEC4484-E742-41A4-85E6-057CBA52E64C}" srcOrd="2" destOrd="0" parTransId="{EAFAFB0A-B576-48B1-81A1-01FC9301D8C3}" sibTransId="{28641D9F-0B9A-40CA-9F84-35ACB2E6FD09}"/>
    <dgm:cxn modelId="{75F6E776-B40D-473F-B75E-5755C01A7150}" type="presOf" srcId="{597083FA-160C-4983-91FE-F1AA3BC2DE29}" destId="{30525391-9D36-40DF-8142-40EF493AF658}" srcOrd="0" destOrd="0" presId="urn:microsoft.com/office/officeart/2011/layout/HexagonRadial"/>
    <dgm:cxn modelId="{16AE8C7B-5B50-4C7E-92D1-A973D8EAFA51}" type="presOf" srcId="{FEEC4484-E742-41A4-85E6-057CBA52E64C}" destId="{E3AF6F98-389C-44CF-9DE5-3B9321DAC18E}" srcOrd="0" destOrd="0" presId="urn:microsoft.com/office/officeart/2011/layout/HexagonRadial"/>
    <dgm:cxn modelId="{B14D8CA1-96D5-4BB8-9E2E-344654E23428}" srcId="{C32FC034-B863-424E-B8A3-CCC3A998371B}" destId="{C9FC64EB-8100-426B-9D2C-30A8D89D64D2}" srcOrd="0" destOrd="0" parTransId="{1AB20D2C-78C5-4258-8355-039602BDCE18}" sibTransId="{0E0F1AC1-AA0C-4202-8761-604504AA9886}"/>
    <dgm:cxn modelId="{8CE2A4BB-12CF-480B-B681-28C957992ABB}" type="presOf" srcId="{885B538C-11E3-4C1B-A701-EB95986EACB9}" destId="{A39738F0-0580-40D9-AB23-26F4764534AE}" srcOrd="0" destOrd="0" presId="urn:microsoft.com/office/officeart/2011/layout/HexagonRadial"/>
    <dgm:cxn modelId="{ECAE86C0-E8E5-4488-B8AE-D204C21521DA}" type="presOf" srcId="{141CEA0E-095B-4FEB-A2C0-0093A38BD109}" destId="{61D4BE75-4056-49A1-ABA0-CBE2BAE5715D}" srcOrd="0" destOrd="0" presId="urn:microsoft.com/office/officeart/2011/layout/HexagonRadial"/>
    <dgm:cxn modelId="{F50C29CC-0FCC-4B56-97F1-321E686B6E06}" srcId="{C32FC034-B863-424E-B8A3-CCC3A998371B}" destId="{141CEA0E-095B-4FEB-A2C0-0093A38BD109}" srcOrd="4" destOrd="0" parTransId="{2E71D057-2BE9-4A48-BC7E-4038489270B2}" sibTransId="{A046F72B-C1B0-4E78-B709-F0274943C859}"/>
    <dgm:cxn modelId="{DF7F19E8-C7EC-42C4-9581-9681A43F6809}" type="presOf" srcId="{C32FC034-B863-424E-B8A3-CCC3A998371B}" destId="{885E41F5-7643-4594-917A-7A4E42A71F41}" srcOrd="0" destOrd="0" presId="urn:microsoft.com/office/officeart/2011/layout/HexagonRadial"/>
    <dgm:cxn modelId="{E01F85F4-DCC2-4C70-8784-D82D9F442F8A}" srcId="{C32FC034-B863-424E-B8A3-CCC3A998371B}" destId="{597083FA-160C-4983-91FE-F1AA3BC2DE29}" srcOrd="3" destOrd="0" parTransId="{03F6AC41-2B85-4F25-B245-40861BE1001F}" sibTransId="{331BEC34-6361-4908-81BB-F57FFF70A3B0}"/>
    <dgm:cxn modelId="{F078253D-8AEF-41DA-BDD3-B14B29067951}" type="presParOf" srcId="{A39738F0-0580-40D9-AB23-26F4764534AE}" destId="{885E41F5-7643-4594-917A-7A4E42A71F41}" srcOrd="0" destOrd="0" presId="urn:microsoft.com/office/officeart/2011/layout/HexagonRadial"/>
    <dgm:cxn modelId="{DE26B205-DB33-4EEE-91DD-906018AE47E6}" type="presParOf" srcId="{A39738F0-0580-40D9-AB23-26F4764534AE}" destId="{2CE29EFA-7731-47CB-894F-55A8CC2118EB}" srcOrd="1" destOrd="0" presId="urn:microsoft.com/office/officeart/2011/layout/HexagonRadial"/>
    <dgm:cxn modelId="{B0DA73CC-F618-4538-A6B4-E70169A32FBD}" type="presParOf" srcId="{2CE29EFA-7731-47CB-894F-55A8CC2118EB}" destId="{385C8264-E9D4-4E69-B051-6D871B555208}" srcOrd="0" destOrd="0" presId="urn:microsoft.com/office/officeart/2011/layout/HexagonRadial"/>
    <dgm:cxn modelId="{79F90081-F4C1-4CA0-A8E6-222280779E0B}" type="presParOf" srcId="{A39738F0-0580-40D9-AB23-26F4764534AE}" destId="{FC785212-1AE8-43C5-A828-009B60B652F5}" srcOrd="2" destOrd="0" presId="urn:microsoft.com/office/officeart/2011/layout/HexagonRadial"/>
    <dgm:cxn modelId="{E80D9C49-841E-400D-AFDB-CED9EE374570}" type="presParOf" srcId="{A39738F0-0580-40D9-AB23-26F4764534AE}" destId="{7B497947-78B0-4044-943F-23AF1AC5DC10}" srcOrd="3" destOrd="0" presId="urn:microsoft.com/office/officeart/2011/layout/HexagonRadial"/>
    <dgm:cxn modelId="{86FE95E4-1B4D-4C1A-BF25-9711BC1B0EEA}" type="presParOf" srcId="{7B497947-78B0-4044-943F-23AF1AC5DC10}" destId="{E9AEF183-0E75-4623-95B4-DE4584B61E51}" srcOrd="0" destOrd="0" presId="urn:microsoft.com/office/officeart/2011/layout/HexagonRadial"/>
    <dgm:cxn modelId="{050D987B-3598-459E-8F47-BB0A2C2AAA40}" type="presParOf" srcId="{A39738F0-0580-40D9-AB23-26F4764534AE}" destId="{3EEB6118-093D-4DB5-9C6A-F14727829159}" srcOrd="4" destOrd="0" presId="urn:microsoft.com/office/officeart/2011/layout/HexagonRadial"/>
    <dgm:cxn modelId="{E8044692-009F-4DF1-887C-CE9384060960}" type="presParOf" srcId="{A39738F0-0580-40D9-AB23-26F4764534AE}" destId="{5BD94856-5E83-4281-A3EF-C51717F67355}" srcOrd="5" destOrd="0" presId="urn:microsoft.com/office/officeart/2011/layout/HexagonRadial"/>
    <dgm:cxn modelId="{C8D9471F-075D-4022-A2C7-25F6ED28C165}" type="presParOf" srcId="{5BD94856-5E83-4281-A3EF-C51717F67355}" destId="{116D75E3-D420-48CB-A249-EAEA6BA7AFBC}" srcOrd="0" destOrd="0" presId="urn:microsoft.com/office/officeart/2011/layout/HexagonRadial"/>
    <dgm:cxn modelId="{CDD667C7-252F-469C-A39E-6A684582AAB6}" type="presParOf" srcId="{A39738F0-0580-40D9-AB23-26F4764534AE}" destId="{E3AF6F98-389C-44CF-9DE5-3B9321DAC18E}" srcOrd="6" destOrd="0" presId="urn:microsoft.com/office/officeart/2011/layout/HexagonRadial"/>
    <dgm:cxn modelId="{CD9F86AD-CFB3-433E-8EA8-EFDF568E907C}" type="presParOf" srcId="{A39738F0-0580-40D9-AB23-26F4764534AE}" destId="{038AD16A-7010-4EF0-BF3C-4895E9E87128}" srcOrd="7" destOrd="0" presId="urn:microsoft.com/office/officeart/2011/layout/HexagonRadial"/>
    <dgm:cxn modelId="{891E1021-42FA-4477-BE70-587663B188E8}" type="presParOf" srcId="{038AD16A-7010-4EF0-BF3C-4895E9E87128}" destId="{9E9B03D7-E108-445B-AD69-288AB40859A6}" srcOrd="0" destOrd="0" presId="urn:microsoft.com/office/officeart/2011/layout/HexagonRadial"/>
    <dgm:cxn modelId="{2FF0C3D9-B0AF-4A81-B2F9-EBC9997D8A59}" type="presParOf" srcId="{A39738F0-0580-40D9-AB23-26F4764534AE}" destId="{30525391-9D36-40DF-8142-40EF493AF658}" srcOrd="8" destOrd="0" presId="urn:microsoft.com/office/officeart/2011/layout/HexagonRadial"/>
    <dgm:cxn modelId="{FD66922E-AC2C-4CFD-98EB-5E6D3C098AE3}" type="presParOf" srcId="{A39738F0-0580-40D9-AB23-26F4764534AE}" destId="{8F23FFDD-A082-4516-9594-7567373B752B}" srcOrd="9" destOrd="0" presId="urn:microsoft.com/office/officeart/2011/layout/HexagonRadial"/>
    <dgm:cxn modelId="{4365F763-C188-46C9-AEDA-95132D794918}" type="presParOf" srcId="{8F23FFDD-A082-4516-9594-7567373B752B}" destId="{7546A969-32CE-41C6-B065-6CAB04A4DC16}" srcOrd="0" destOrd="0" presId="urn:microsoft.com/office/officeart/2011/layout/HexagonRadial"/>
    <dgm:cxn modelId="{1C62A1F0-BEC8-4CFF-9E9A-D34D7DCDD4C0}" type="presParOf" srcId="{A39738F0-0580-40D9-AB23-26F4764534AE}" destId="{61D4BE75-4056-49A1-ABA0-CBE2BAE5715D}" srcOrd="10" destOrd="0" presId="urn:microsoft.com/office/officeart/2011/layout/HexagonRadial"/>
    <dgm:cxn modelId="{2A67A0F2-6590-4B1B-8E70-94C6CE65AB61}" type="presParOf" srcId="{A39738F0-0580-40D9-AB23-26F4764534AE}" destId="{910125C1-CF9E-4FE1-82F9-3D992F515692}" srcOrd="11" destOrd="0" presId="urn:microsoft.com/office/officeart/2011/layout/HexagonRadial"/>
    <dgm:cxn modelId="{BCEF9672-70AF-45B2-B106-E0D24DFD194A}" type="presParOf" srcId="{910125C1-CF9E-4FE1-82F9-3D992F515692}" destId="{2A2BF298-7577-42C5-B825-576FD8BAB94C}" srcOrd="0" destOrd="0" presId="urn:microsoft.com/office/officeart/2011/layout/HexagonRadial"/>
    <dgm:cxn modelId="{AC0DB3A9-C6EA-447D-8267-A7FC8C13B980}" type="presParOf" srcId="{A39738F0-0580-40D9-AB23-26F4764534AE}" destId="{5209C350-C976-4496-9842-56C0E4916E5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5B538C-11E3-4C1B-A701-EB95986EACB9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2FC034-B863-424E-B8A3-CCC3A998371B}">
      <dgm:prSet phldrT="[Text]" custT="1"/>
      <dgm:spPr>
        <a:solidFill>
          <a:srgbClr val="0D2345"/>
        </a:solidFill>
      </dgm:spPr>
      <dgm:t>
        <a:bodyPr/>
        <a:lstStyle/>
        <a:p>
          <a:r>
            <a:rPr lang="en-US" sz="1400" b="1"/>
            <a:t>50 Year Water Action Plan</a:t>
          </a:r>
        </a:p>
      </dgm:t>
    </dgm:pt>
    <dgm:pt modelId="{A09B6DC5-A716-407B-85E6-9DC5E1E76092}" type="parTrans" cxnId="{2005620C-C612-4E5F-9AB5-37C9912EF78E}">
      <dgm:prSet/>
      <dgm:spPr/>
      <dgm:t>
        <a:bodyPr/>
        <a:lstStyle/>
        <a:p>
          <a:endParaRPr lang="en-US"/>
        </a:p>
      </dgm:t>
    </dgm:pt>
    <dgm:pt modelId="{C25FE80E-821C-4E26-8EEB-48EB2D21C664}" type="sibTrans" cxnId="{2005620C-C612-4E5F-9AB5-37C9912EF78E}">
      <dgm:prSet/>
      <dgm:spPr/>
      <dgm:t>
        <a:bodyPr/>
        <a:lstStyle/>
        <a:p>
          <a:endParaRPr lang="en-US"/>
        </a:p>
      </dgm:t>
    </dgm:pt>
    <dgm:pt modelId="{C9FC64EB-8100-426B-9D2C-30A8D89D64D2}">
      <dgm:prSet phldrT="[Text]"/>
      <dgm:spPr>
        <a:ln w="19050">
          <a:solidFill>
            <a:schemeClr val="bg1"/>
          </a:solidFill>
        </a:ln>
      </dgm:spPr>
      <dgm:t>
        <a:bodyPr/>
        <a:lstStyle/>
        <a:p>
          <a:r>
            <a:rPr lang="en-US" b="0">
              <a:solidFill>
                <a:schemeClr val="bg1"/>
              </a:solidFill>
            </a:rPr>
            <a:t>Reduce </a:t>
          </a:r>
        </a:p>
        <a:p>
          <a:r>
            <a:rPr lang="en-US" b="0">
              <a:solidFill>
                <a:schemeClr val="bg1"/>
              </a:solidFill>
            </a:rPr>
            <a:t>Leaks </a:t>
          </a:r>
        </a:p>
        <a:p>
          <a:r>
            <a:rPr lang="en-US" b="0">
              <a:solidFill>
                <a:schemeClr val="bg1"/>
              </a:solidFill>
            </a:rPr>
            <a:t>(A3)</a:t>
          </a:r>
        </a:p>
      </dgm:t>
    </dgm:pt>
    <dgm:pt modelId="{1AB20D2C-78C5-4258-8355-039602BDCE18}" type="parTrans" cxnId="{B14D8CA1-96D5-4BB8-9E2E-344654E23428}">
      <dgm:prSet/>
      <dgm:spPr/>
      <dgm:t>
        <a:bodyPr/>
        <a:lstStyle/>
        <a:p>
          <a:endParaRPr lang="en-US"/>
        </a:p>
      </dgm:t>
    </dgm:pt>
    <dgm:pt modelId="{0E0F1AC1-AA0C-4202-8761-604504AA9886}" type="sibTrans" cxnId="{B14D8CA1-96D5-4BB8-9E2E-344654E23428}">
      <dgm:prSet/>
      <dgm:spPr/>
      <dgm:t>
        <a:bodyPr/>
        <a:lstStyle/>
        <a:p>
          <a:endParaRPr lang="en-US"/>
        </a:p>
      </dgm:t>
    </dgm:pt>
    <dgm:pt modelId="{986F8BE3-544F-4B33-AF75-A03660D5D861}">
      <dgm:prSet phldrT="[Text]" custT="1"/>
      <dgm:spPr/>
      <dgm:t>
        <a:bodyPr/>
        <a:lstStyle/>
        <a:p>
          <a:r>
            <a:rPr lang="en-US" sz="1100" b="0">
              <a:solidFill>
                <a:schemeClr val="bg1"/>
              </a:solidFill>
            </a:rPr>
            <a:t>Strategic Water Supply (B1)</a:t>
          </a:r>
        </a:p>
      </dgm:t>
    </dgm:pt>
    <dgm:pt modelId="{40F8AA0E-1BA4-417F-BDB7-9A087D4F7159}" type="parTrans" cxnId="{273D141B-D74E-452A-9A77-59A1F0559CD8}">
      <dgm:prSet/>
      <dgm:spPr/>
      <dgm:t>
        <a:bodyPr/>
        <a:lstStyle/>
        <a:p>
          <a:endParaRPr lang="en-US"/>
        </a:p>
      </dgm:t>
    </dgm:pt>
    <dgm:pt modelId="{D503BCB3-4ED0-4E5B-97F7-35D7E374486E}" type="sibTrans" cxnId="{273D141B-D74E-452A-9A77-59A1F0559CD8}">
      <dgm:prSet/>
      <dgm:spPr/>
      <dgm:t>
        <a:bodyPr/>
        <a:lstStyle/>
        <a:p>
          <a:endParaRPr lang="en-US"/>
        </a:p>
      </dgm:t>
    </dgm:pt>
    <dgm:pt modelId="{FEEC4484-E742-41A4-85E6-057CBA52E64C}">
      <dgm:prSet phldrT="[Text]"/>
      <dgm:spPr/>
      <dgm:t>
        <a:bodyPr/>
        <a:lstStyle/>
        <a:p>
          <a:r>
            <a:rPr lang="en-US" b="1">
              <a:solidFill>
                <a:srgbClr val="FFFF00"/>
              </a:solidFill>
            </a:rPr>
            <a:t>Water Reuse Rules </a:t>
          </a:r>
          <a:br>
            <a:rPr lang="en-US" b="1">
              <a:solidFill>
                <a:srgbClr val="FFFF00"/>
              </a:solidFill>
            </a:rPr>
          </a:br>
          <a:r>
            <a:rPr lang="en-US" b="1">
              <a:solidFill>
                <a:srgbClr val="FFFF00"/>
              </a:solidFill>
            </a:rPr>
            <a:t>(B2)</a:t>
          </a:r>
        </a:p>
      </dgm:t>
    </dgm:pt>
    <dgm:pt modelId="{EAFAFB0A-B576-48B1-81A1-01FC9301D8C3}" type="parTrans" cxnId="{CF1FB655-2F5C-4DF1-ABB1-FF93377898A4}">
      <dgm:prSet/>
      <dgm:spPr/>
      <dgm:t>
        <a:bodyPr/>
        <a:lstStyle/>
        <a:p>
          <a:endParaRPr lang="en-US"/>
        </a:p>
      </dgm:t>
    </dgm:pt>
    <dgm:pt modelId="{28641D9F-0B9A-40CA-9F84-35ACB2E6FD09}" type="sibTrans" cxnId="{CF1FB655-2F5C-4DF1-ABB1-FF93377898A4}">
      <dgm:prSet/>
      <dgm:spPr/>
      <dgm:t>
        <a:bodyPr/>
        <a:lstStyle/>
        <a:p>
          <a:endParaRPr lang="en-US"/>
        </a:p>
      </dgm:t>
    </dgm:pt>
    <dgm:pt modelId="{597083FA-160C-4983-91FE-F1AA3BC2DE29}">
      <dgm:prSet phldrT="[Text]"/>
      <dgm:spPr/>
      <dgm:t>
        <a:bodyPr/>
        <a:lstStyle/>
        <a:p>
          <a:r>
            <a:rPr lang="en-US"/>
            <a:t>Cleanup Groundwater (C1)</a:t>
          </a:r>
        </a:p>
      </dgm:t>
    </dgm:pt>
    <dgm:pt modelId="{03F6AC41-2B85-4F25-B245-40861BE1001F}" type="parTrans" cxnId="{E01F85F4-DCC2-4C70-8784-D82D9F442F8A}">
      <dgm:prSet/>
      <dgm:spPr/>
      <dgm:t>
        <a:bodyPr/>
        <a:lstStyle/>
        <a:p>
          <a:endParaRPr lang="en-US"/>
        </a:p>
      </dgm:t>
    </dgm:pt>
    <dgm:pt modelId="{331BEC34-6361-4908-81BB-F57FFF70A3B0}" type="sibTrans" cxnId="{E01F85F4-DCC2-4C70-8784-D82D9F442F8A}">
      <dgm:prSet/>
      <dgm:spPr/>
      <dgm:t>
        <a:bodyPr/>
        <a:lstStyle/>
        <a:p>
          <a:endParaRPr lang="en-US"/>
        </a:p>
      </dgm:t>
    </dgm:pt>
    <dgm:pt modelId="{141CEA0E-095B-4FEB-A2C0-0093A38BD109}">
      <dgm:prSet phldrT="[Text]"/>
      <dgm:spPr/>
      <dgm:t>
        <a:bodyPr/>
        <a:lstStyle/>
        <a:p>
          <a:r>
            <a:rPr lang="en-US"/>
            <a:t>Surface Water Permitting (C2)</a:t>
          </a:r>
        </a:p>
      </dgm:t>
    </dgm:pt>
    <dgm:pt modelId="{2E71D057-2BE9-4A48-BC7E-4038489270B2}" type="parTrans" cxnId="{F50C29CC-0FCC-4B56-97F1-321E686B6E06}">
      <dgm:prSet/>
      <dgm:spPr/>
      <dgm:t>
        <a:bodyPr/>
        <a:lstStyle/>
        <a:p>
          <a:endParaRPr lang="en-US"/>
        </a:p>
      </dgm:t>
    </dgm:pt>
    <dgm:pt modelId="{A046F72B-C1B0-4E78-B709-F0274943C859}" type="sibTrans" cxnId="{F50C29CC-0FCC-4B56-97F1-321E686B6E06}">
      <dgm:prSet/>
      <dgm:spPr/>
      <dgm:t>
        <a:bodyPr/>
        <a:lstStyle/>
        <a:p>
          <a:endParaRPr lang="en-US"/>
        </a:p>
      </dgm:t>
    </dgm:pt>
    <dgm:pt modelId="{5556B9E2-B70B-4EE5-9311-3F5954779C21}">
      <dgm:prSet phldrT="[Text]"/>
      <dgm:spPr/>
      <dgm:t>
        <a:bodyPr/>
        <a:lstStyle/>
        <a:p>
          <a:r>
            <a:rPr lang="en-US"/>
            <a:t>Aging Water Infrastructure</a:t>
          </a:r>
          <a:br>
            <a:rPr lang="en-US"/>
          </a:br>
          <a:r>
            <a:rPr lang="en-US"/>
            <a:t>(C3)</a:t>
          </a:r>
        </a:p>
      </dgm:t>
    </dgm:pt>
    <dgm:pt modelId="{450C0A37-E868-4B79-84A1-F1E168E703AD}" type="parTrans" cxnId="{E058F34F-05E7-44CE-A967-2CFD2B31E7B4}">
      <dgm:prSet/>
      <dgm:spPr/>
      <dgm:t>
        <a:bodyPr/>
        <a:lstStyle/>
        <a:p>
          <a:endParaRPr lang="en-US"/>
        </a:p>
      </dgm:t>
    </dgm:pt>
    <dgm:pt modelId="{FCD096B3-1D22-4AE9-8106-F2D6C655A7ED}" type="sibTrans" cxnId="{E058F34F-05E7-44CE-A967-2CFD2B31E7B4}">
      <dgm:prSet/>
      <dgm:spPr/>
      <dgm:t>
        <a:bodyPr/>
        <a:lstStyle/>
        <a:p>
          <a:endParaRPr lang="en-US"/>
        </a:p>
      </dgm:t>
    </dgm:pt>
    <dgm:pt modelId="{A39738F0-0580-40D9-AB23-26F4764534AE}" type="pres">
      <dgm:prSet presAssocID="{885B538C-11E3-4C1B-A701-EB95986EACB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85E41F5-7643-4594-917A-7A4E42A71F41}" type="pres">
      <dgm:prSet presAssocID="{C32FC034-B863-424E-B8A3-CCC3A998371B}" presName="Parent" presStyleLbl="node0" presStyleIdx="0" presStyleCnt="1">
        <dgm:presLayoutVars>
          <dgm:chMax val="6"/>
          <dgm:chPref val="6"/>
        </dgm:presLayoutVars>
      </dgm:prSet>
      <dgm:spPr/>
    </dgm:pt>
    <dgm:pt modelId="{2CE29EFA-7731-47CB-894F-55A8CC2118EB}" type="pres">
      <dgm:prSet presAssocID="{C9FC64EB-8100-426B-9D2C-30A8D89D64D2}" presName="Accent1" presStyleCnt="0"/>
      <dgm:spPr/>
    </dgm:pt>
    <dgm:pt modelId="{385C8264-E9D4-4E69-B051-6D871B555208}" type="pres">
      <dgm:prSet presAssocID="{C9FC64EB-8100-426B-9D2C-30A8D89D64D2}" presName="Accent" presStyleLbl="bgShp" presStyleIdx="0" presStyleCnt="6"/>
      <dgm:spPr/>
    </dgm:pt>
    <dgm:pt modelId="{FC785212-1AE8-43C5-A828-009B60B652F5}" type="pres">
      <dgm:prSet presAssocID="{C9FC64EB-8100-426B-9D2C-30A8D89D64D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B497947-78B0-4044-943F-23AF1AC5DC10}" type="pres">
      <dgm:prSet presAssocID="{986F8BE3-544F-4B33-AF75-A03660D5D861}" presName="Accent2" presStyleCnt="0"/>
      <dgm:spPr/>
    </dgm:pt>
    <dgm:pt modelId="{E9AEF183-0E75-4623-95B4-DE4584B61E51}" type="pres">
      <dgm:prSet presAssocID="{986F8BE3-544F-4B33-AF75-A03660D5D861}" presName="Accent" presStyleLbl="bgShp" presStyleIdx="1" presStyleCnt="6"/>
      <dgm:spPr/>
    </dgm:pt>
    <dgm:pt modelId="{3EEB6118-093D-4DB5-9C6A-F14727829159}" type="pres">
      <dgm:prSet presAssocID="{986F8BE3-544F-4B33-AF75-A03660D5D86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BD94856-5E83-4281-A3EF-C51717F67355}" type="pres">
      <dgm:prSet presAssocID="{FEEC4484-E742-41A4-85E6-057CBA52E64C}" presName="Accent3" presStyleCnt="0"/>
      <dgm:spPr/>
    </dgm:pt>
    <dgm:pt modelId="{116D75E3-D420-48CB-A249-EAEA6BA7AFBC}" type="pres">
      <dgm:prSet presAssocID="{FEEC4484-E742-41A4-85E6-057CBA52E64C}" presName="Accent" presStyleLbl="bgShp" presStyleIdx="2" presStyleCnt="6"/>
      <dgm:spPr/>
    </dgm:pt>
    <dgm:pt modelId="{E3AF6F98-389C-44CF-9DE5-3B9321DAC18E}" type="pres">
      <dgm:prSet presAssocID="{FEEC4484-E742-41A4-85E6-057CBA52E64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38AD16A-7010-4EF0-BF3C-4895E9E87128}" type="pres">
      <dgm:prSet presAssocID="{597083FA-160C-4983-91FE-F1AA3BC2DE29}" presName="Accent4" presStyleCnt="0"/>
      <dgm:spPr/>
    </dgm:pt>
    <dgm:pt modelId="{9E9B03D7-E108-445B-AD69-288AB40859A6}" type="pres">
      <dgm:prSet presAssocID="{597083FA-160C-4983-91FE-F1AA3BC2DE29}" presName="Accent" presStyleLbl="bgShp" presStyleIdx="3" presStyleCnt="6"/>
      <dgm:spPr/>
    </dgm:pt>
    <dgm:pt modelId="{30525391-9D36-40DF-8142-40EF493AF658}" type="pres">
      <dgm:prSet presAssocID="{597083FA-160C-4983-91FE-F1AA3BC2DE2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F23FFDD-A082-4516-9594-7567373B752B}" type="pres">
      <dgm:prSet presAssocID="{141CEA0E-095B-4FEB-A2C0-0093A38BD109}" presName="Accent5" presStyleCnt="0"/>
      <dgm:spPr/>
    </dgm:pt>
    <dgm:pt modelId="{7546A969-32CE-41C6-B065-6CAB04A4DC16}" type="pres">
      <dgm:prSet presAssocID="{141CEA0E-095B-4FEB-A2C0-0093A38BD109}" presName="Accent" presStyleLbl="bgShp" presStyleIdx="4" presStyleCnt="6"/>
      <dgm:spPr/>
    </dgm:pt>
    <dgm:pt modelId="{61D4BE75-4056-49A1-ABA0-CBE2BAE5715D}" type="pres">
      <dgm:prSet presAssocID="{141CEA0E-095B-4FEB-A2C0-0093A38BD10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10125C1-CF9E-4FE1-82F9-3D992F515692}" type="pres">
      <dgm:prSet presAssocID="{5556B9E2-B70B-4EE5-9311-3F5954779C21}" presName="Accent6" presStyleCnt="0"/>
      <dgm:spPr/>
    </dgm:pt>
    <dgm:pt modelId="{2A2BF298-7577-42C5-B825-576FD8BAB94C}" type="pres">
      <dgm:prSet presAssocID="{5556B9E2-B70B-4EE5-9311-3F5954779C21}" presName="Accent" presStyleLbl="bgShp" presStyleIdx="5" presStyleCnt="6"/>
      <dgm:spPr/>
    </dgm:pt>
    <dgm:pt modelId="{5209C350-C976-4496-9842-56C0E4916E56}" type="pres">
      <dgm:prSet presAssocID="{5556B9E2-B70B-4EE5-9311-3F5954779C2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005620C-C612-4E5F-9AB5-37C9912EF78E}" srcId="{885B538C-11E3-4C1B-A701-EB95986EACB9}" destId="{C32FC034-B863-424E-B8A3-CCC3A998371B}" srcOrd="0" destOrd="0" parTransId="{A09B6DC5-A716-407B-85E6-9DC5E1E76092}" sibTransId="{C25FE80E-821C-4E26-8EEB-48EB2D21C664}"/>
    <dgm:cxn modelId="{273D141B-D74E-452A-9A77-59A1F0559CD8}" srcId="{C32FC034-B863-424E-B8A3-CCC3A998371B}" destId="{986F8BE3-544F-4B33-AF75-A03660D5D861}" srcOrd="1" destOrd="0" parTransId="{40F8AA0E-1BA4-417F-BDB7-9A087D4F7159}" sibTransId="{D503BCB3-4ED0-4E5B-97F7-35D7E374486E}"/>
    <dgm:cxn modelId="{EF41532A-5F77-43BB-B032-8650DE8BA744}" type="presOf" srcId="{986F8BE3-544F-4B33-AF75-A03660D5D861}" destId="{3EEB6118-093D-4DB5-9C6A-F14727829159}" srcOrd="0" destOrd="0" presId="urn:microsoft.com/office/officeart/2011/layout/HexagonRadial"/>
    <dgm:cxn modelId="{119BA12B-D9C0-49AB-B421-A901BCDF4998}" type="presOf" srcId="{5556B9E2-B70B-4EE5-9311-3F5954779C21}" destId="{5209C350-C976-4496-9842-56C0E4916E56}" srcOrd="0" destOrd="0" presId="urn:microsoft.com/office/officeart/2011/layout/HexagonRadial"/>
    <dgm:cxn modelId="{2496DF3E-4037-41F9-BF5F-85542B454ABC}" type="presOf" srcId="{C9FC64EB-8100-426B-9D2C-30A8D89D64D2}" destId="{FC785212-1AE8-43C5-A828-009B60B652F5}" srcOrd="0" destOrd="0" presId="urn:microsoft.com/office/officeart/2011/layout/HexagonRadial"/>
    <dgm:cxn modelId="{E058F34F-05E7-44CE-A967-2CFD2B31E7B4}" srcId="{C32FC034-B863-424E-B8A3-CCC3A998371B}" destId="{5556B9E2-B70B-4EE5-9311-3F5954779C21}" srcOrd="5" destOrd="0" parTransId="{450C0A37-E868-4B79-84A1-F1E168E703AD}" sibTransId="{FCD096B3-1D22-4AE9-8106-F2D6C655A7ED}"/>
    <dgm:cxn modelId="{CF1FB655-2F5C-4DF1-ABB1-FF93377898A4}" srcId="{C32FC034-B863-424E-B8A3-CCC3A998371B}" destId="{FEEC4484-E742-41A4-85E6-057CBA52E64C}" srcOrd="2" destOrd="0" parTransId="{EAFAFB0A-B576-48B1-81A1-01FC9301D8C3}" sibTransId="{28641D9F-0B9A-40CA-9F84-35ACB2E6FD09}"/>
    <dgm:cxn modelId="{75F6E776-B40D-473F-B75E-5755C01A7150}" type="presOf" srcId="{597083FA-160C-4983-91FE-F1AA3BC2DE29}" destId="{30525391-9D36-40DF-8142-40EF493AF658}" srcOrd="0" destOrd="0" presId="urn:microsoft.com/office/officeart/2011/layout/HexagonRadial"/>
    <dgm:cxn modelId="{16AE8C7B-5B50-4C7E-92D1-A973D8EAFA51}" type="presOf" srcId="{FEEC4484-E742-41A4-85E6-057CBA52E64C}" destId="{E3AF6F98-389C-44CF-9DE5-3B9321DAC18E}" srcOrd="0" destOrd="0" presId="urn:microsoft.com/office/officeart/2011/layout/HexagonRadial"/>
    <dgm:cxn modelId="{B14D8CA1-96D5-4BB8-9E2E-344654E23428}" srcId="{C32FC034-B863-424E-B8A3-CCC3A998371B}" destId="{C9FC64EB-8100-426B-9D2C-30A8D89D64D2}" srcOrd="0" destOrd="0" parTransId="{1AB20D2C-78C5-4258-8355-039602BDCE18}" sibTransId="{0E0F1AC1-AA0C-4202-8761-604504AA9886}"/>
    <dgm:cxn modelId="{8CE2A4BB-12CF-480B-B681-28C957992ABB}" type="presOf" srcId="{885B538C-11E3-4C1B-A701-EB95986EACB9}" destId="{A39738F0-0580-40D9-AB23-26F4764534AE}" srcOrd="0" destOrd="0" presId="urn:microsoft.com/office/officeart/2011/layout/HexagonRadial"/>
    <dgm:cxn modelId="{ECAE86C0-E8E5-4488-B8AE-D204C21521DA}" type="presOf" srcId="{141CEA0E-095B-4FEB-A2C0-0093A38BD109}" destId="{61D4BE75-4056-49A1-ABA0-CBE2BAE5715D}" srcOrd="0" destOrd="0" presId="urn:microsoft.com/office/officeart/2011/layout/HexagonRadial"/>
    <dgm:cxn modelId="{F50C29CC-0FCC-4B56-97F1-321E686B6E06}" srcId="{C32FC034-B863-424E-B8A3-CCC3A998371B}" destId="{141CEA0E-095B-4FEB-A2C0-0093A38BD109}" srcOrd="4" destOrd="0" parTransId="{2E71D057-2BE9-4A48-BC7E-4038489270B2}" sibTransId="{A046F72B-C1B0-4E78-B709-F0274943C859}"/>
    <dgm:cxn modelId="{DF7F19E8-C7EC-42C4-9581-9681A43F6809}" type="presOf" srcId="{C32FC034-B863-424E-B8A3-CCC3A998371B}" destId="{885E41F5-7643-4594-917A-7A4E42A71F41}" srcOrd="0" destOrd="0" presId="urn:microsoft.com/office/officeart/2011/layout/HexagonRadial"/>
    <dgm:cxn modelId="{E01F85F4-DCC2-4C70-8784-D82D9F442F8A}" srcId="{C32FC034-B863-424E-B8A3-CCC3A998371B}" destId="{597083FA-160C-4983-91FE-F1AA3BC2DE29}" srcOrd="3" destOrd="0" parTransId="{03F6AC41-2B85-4F25-B245-40861BE1001F}" sibTransId="{331BEC34-6361-4908-81BB-F57FFF70A3B0}"/>
    <dgm:cxn modelId="{F078253D-8AEF-41DA-BDD3-B14B29067951}" type="presParOf" srcId="{A39738F0-0580-40D9-AB23-26F4764534AE}" destId="{885E41F5-7643-4594-917A-7A4E42A71F41}" srcOrd="0" destOrd="0" presId="urn:microsoft.com/office/officeart/2011/layout/HexagonRadial"/>
    <dgm:cxn modelId="{DE26B205-DB33-4EEE-91DD-906018AE47E6}" type="presParOf" srcId="{A39738F0-0580-40D9-AB23-26F4764534AE}" destId="{2CE29EFA-7731-47CB-894F-55A8CC2118EB}" srcOrd="1" destOrd="0" presId="urn:microsoft.com/office/officeart/2011/layout/HexagonRadial"/>
    <dgm:cxn modelId="{B0DA73CC-F618-4538-A6B4-E70169A32FBD}" type="presParOf" srcId="{2CE29EFA-7731-47CB-894F-55A8CC2118EB}" destId="{385C8264-E9D4-4E69-B051-6D871B555208}" srcOrd="0" destOrd="0" presId="urn:microsoft.com/office/officeart/2011/layout/HexagonRadial"/>
    <dgm:cxn modelId="{79F90081-F4C1-4CA0-A8E6-222280779E0B}" type="presParOf" srcId="{A39738F0-0580-40D9-AB23-26F4764534AE}" destId="{FC785212-1AE8-43C5-A828-009B60B652F5}" srcOrd="2" destOrd="0" presId="urn:microsoft.com/office/officeart/2011/layout/HexagonRadial"/>
    <dgm:cxn modelId="{E80D9C49-841E-400D-AFDB-CED9EE374570}" type="presParOf" srcId="{A39738F0-0580-40D9-AB23-26F4764534AE}" destId="{7B497947-78B0-4044-943F-23AF1AC5DC10}" srcOrd="3" destOrd="0" presId="urn:microsoft.com/office/officeart/2011/layout/HexagonRadial"/>
    <dgm:cxn modelId="{86FE95E4-1B4D-4C1A-BF25-9711BC1B0EEA}" type="presParOf" srcId="{7B497947-78B0-4044-943F-23AF1AC5DC10}" destId="{E9AEF183-0E75-4623-95B4-DE4584B61E51}" srcOrd="0" destOrd="0" presId="urn:microsoft.com/office/officeart/2011/layout/HexagonRadial"/>
    <dgm:cxn modelId="{050D987B-3598-459E-8F47-BB0A2C2AAA40}" type="presParOf" srcId="{A39738F0-0580-40D9-AB23-26F4764534AE}" destId="{3EEB6118-093D-4DB5-9C6A-F14727829159}" srcOrd="4" destOrd="0" presId="urn:microsoft.com/office/officeart/2011/layout/HexagonRadial"/>
    <dgm:cxn modelId="{E8044692-009F-4DF1-887C-CE9384060960}" type="presParOf" srcId="{A39738F0-0580-40D9-AB23-26F4764534AE}" destId="{5BD94856-5E83-4281-A3EF-C51717F67355}" srcOrd="5" destOrd="0" presId="urn:microsoft.com/office/officeart/2011/layout/HexagonRadial"/>
    <dgm:cxn modelId="{C8D9471F-075D-4022-A2C7-25F6ED28C165}" type="presParOf" srcId="{5BD94856-5E83-4281-A3EF-C51717F67355}" destId="{116D75E3-D420-48CB-A249-EAEA6BA7AFBC}" srcOrd="0" destOrd="0" presId="urn:microsoft.com/office/officeart/2011/layout/HexagonRadial"/>
    <dgm:cxn modelId="{CDD667C7-252F-469C-A39E-6A684582AAB6}" type="presParOf" srcId="{A39738F0-0580-40D9-AB23-26F4764534AE}" destId="{E3AF6F98-389C-44CF-9DE5-3B9321DAC18E}" srcOrd="6" destOrd="0" presId="urn:microsoft.com/office/officeart/2011/layout/HexagonRadial"/>
    <dgm:cxn modelId="{CD9F86AD-CFB3-433E-8EA8-EFDF568E907C}" type="presParOf" srcId="{A39738F0-0580-40D9-AB23-26F4764534AE}" destId="{038AD16A-7010-4EF0-BF3C-4895E9E87128}" srcOrd="7" destOrd="0" presId="urn:microsoft.com/office/officeart/2011/layout/HexagonRadial"/>
    <dgm:cxn modelId="{891E1021-42FA-4477-BE70-587663B188E8}" type="presParOf" srcId="{038AD16A-7010-4EF0-BF3C-4895E9E87128}" destId="{9E9B03D7-E108-445B-AD69-288AB40859A6}" srcOrd="0" destOrd="0" presId="urn:microsoft.com/office/officeart/2011/layout/HexagonRadial"/>
    <dgm:cxn modelId="{2FF0C3D9-B0AF-4A81-B2F9-EBC9997D8A59}" type="presParOf" srcId="{A39738F0-0580-40D9-AB23-26F4764534AE}" destId="{30525391-9D36-40DF-8142-40EF493AF658}" srcOrd="8" destOrd="0" presId="urn:microsoft.com/office/officeart/2011/layout/HexagonRadial"/>
    <dgm:cxn modelId="{FD66922E-AC2C-4CFD-98EB-5E6D3C098AE3}" type="presParOf" srcId="{A39738F0-0580-40D9-AB23-26F4764534AE}" destId="{8F23FFDD-A082-4516-9594-7567373B752B}" srcOrd="9" destOrd="0" presId="urn:microsoft.com/office/officeart/2011/layout/HexagonRadial"/>
    <dgm:cxn modelId="{4365F763-C188-46C9-AEDA-95132D794918}" type="presParOf" srcId="{8F23FFDD-A082-4516-9594-7567373B752B}" destId="{7546A969-32CE-41C6-B065-6CAB04A4DC16}" srcOrd="0" destOrd="0" presId="urn:microsoft.com/office/officeart/2011/layout/HexagonRadial"/>
    <dgm:cxn modelId="{1C62A1F0-BEC8-4CFF-9E9A-D34D7DCDD4C0}" type="presParOf" srcId="{A39738F0-0580-40D9-AB23-26F4764534AE}" destId="{61D4BE75-4056-49A1-ABA0-CBE2BAE5715D}" srcOrd="10" destOrd="0" presId="urn:microsoft.com/office/officeart/2011/layout/HexagonRadial"/>
    <dgm:cxn modelId="{2A67A0F2-6590-4B1B-8E70-94C6CE65AB61}" type="presParOf" srcId="{A39738F0-0580-40D9-AB23-26F4764534AE}" destId="{910125C1-CF9E-4FE1-82F9-3D992F515692}" srcOrd="11" destOrd="0" presId="urn:microsoft.com/office/officeart/2011/layout/HexagonRadial"/>
    <dgm:cxn modelId="{BCEF9672-70AF-45B2-B106-E0D24DFD194A}" type="presParOf" srcId="{910125C1-CF9E-4FE1-82F9-3D992F515692}" destId="{2A2BF298-7577-42C5-B825-576FD8BAB94C}" srcOrd="0" destOrd="0" presId="urn:microsoft.com/office/officeart/2011/layout/HexagonRadial"/>
    <dgm:cxn modelId="{AC0DB3A9-C6EA-447D-8267-A7FC8C13B980}" type="presParOf" srcId="{A39738F0-0580-40D9-AB23-26F4764534AE}" destId="{5209C350-C976-4496-9842-56C0E4916E5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5B538C-11E3-4C1B-A701-EB95986EACB9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2FC034-B863-424E-B8A3-CCC3A998371B}">
      <dgm:prSet phldrT="[Text]" custT="1"/>
      <dgm:spPr>
        <a:solidFill>
          <a:srgbClr val="0D2345"/>
        </a:solidFill>
      </dgm:spPr>
      <dgm:t>
        <a:bodyPr/>
        <a:lstStyle/>
        <a:p>
          <a:r>
            <a:rPr lang="en-US" sz="1400" b="1"/>
            <a:t>50 Year Water Action Plan</a:t>
          </a:r>
        </a:p>
      </dgm:t>
    </dgm:pt>
    <dgm:pt modelId="{A09B6DC5-A716-407B-85E6-9DC5E1E76092}" type="parTrans" cxnId="{2005620C-C612-4E5F-9AB5-37C9912EF78E}">
      <dgm:prSet/>
      <dgm:spPr/>
      <dgm:t>
        <a:bodyPr/>
        <a:lstStyle/>
        <a:p>
          <a:endParaRPr lang="en-US"/>
        </a:p>
      </dgm:t>
    </dgm:pt>
    <dgm:pt modelId="{C25FE80E-821C-4E26-8EEB-48EB2D21C664}" type="sibTrans" cxnId="{2005620C-C612-4E5F-9AB5-37C9912EF78E}">
      <dgm:prSet/>
      <dgm:spPr/>
      <dgm:t>
        <a:bodyPr/>
        <a:lstStyle/>
        <a:p>
          <a:endParaRPr lang="en-US"/>
        </a:p>
      </dgm:t>
    </dgm:pt>
    <dgm:pt modelId="{C9FC64EB-8100-426B-9D2C-30A8D89D64D2}">
      <dgm:prSet phldrT="[Text]"/>
      <dgm:spPr>
        <a:ln w="19050">
          <a:solidFill>
            <a:schemeClr val="bg1"/>
          </a:solidFill>
        </a:ln>
      </dgm:spPr>
      <dgm:t>
        <a:bodyPr/>
        <a:lstStyle/>
        <a:p>
          <a:r>
            <a:rPr lang="en-US" b="0">
              <a:solidFill>
                <a:schemeClr val="bg1"/>
              </a:solidFill>
            </a:rPr>
            <a:t>Reduce </a:t>
          </a:r>
        </a:p>
        <a:p>
          <a:r>
            <a:rPr lang="en-US" b="0">
              <a:solidFill>
                <a:schemeClr val="bg1"/>
              </a:solidFill>
            </a:rPr>
            <a:t>Leaks </a:t>
          </a:r>
        </a:p>
        <a:p>
          <a:r>
            <a:rPr lang="en-US" b="0">
              <a:solidFill>
                <a:schemeClr val="bg1"/>
              </a:solidFill>
            </a:rPr>
            <a:t>(A3)</a:t>
          </a:r>
        </a:p>
      </dgm:t>
    </dgm:pt>
    <dgm:pt modelId="{1AB20D2C-78C5-4258-8355-039602BDCE18}" type="parTrans" cxnId="{B14D8CA1-96D5-4BB8-9E2E-344654E23428}">
      <dgm:prSet/>
      <dgm:spPr/>
      <dgm:t>
        <a:bodyPr/>
        <a:lstStyle/>
        <a:p>
          <a:endParaRPr lang="en-US"/>
        </a:p>
      </dgm:t>
    </dgm:pt>
    <dgm:pt modelId="{0E0F1AC1-AA0C-4202-8761-604504AA9886}" type="sibTrans" cxnId="{B14D8CA1-96D5-4BB8-9E2E-344654E23428}">
      <dgm:prSet/>
      <dgm:spPr/>
      <dgm:t>
        <a:bodyPr/>
        <a:lstStyle/>
        <a:p>
          <a:endParaRPr lang="en-US"/>
        </a:p>
      </dgm:t>
    </dgm:pt>
    <dgm:pt modelId="{986F8BE3-544F-4B33-AF75-A03660D5D861}">
      <dgm:prSet phldrT="[Text]" custT="1"/>
      <dgm:spPr/>
      <dgm:t>
        <a:bodyPr/>
        <a:lstStyle/>
        <a:p>
          <a:r>
            <a:rPr lang="en-US" sz="1100" b="0">
              <a:solidFill>
                <a:schemeClr val="bg1"/>
              </a:solidFill>
            </a:rPr>
            <a:t>Strategic Water Supply (B1)</a:t>
          </a:r>
        </a:p>
      </dgm:t>
    </dgm:pt>
    <dgm:pt modelId="{40F8AA0E-1BA4-417F-BDB7-9A087D4F7159}" type="parTrans" cxnId="{273D141B-D74E-452A-9A77-59A1F0559CD8}">
      <dgm:prSet/>
      <dgm:spPr/>
      <dgm:t>
        <a:bodyPr/>
        <a:lstStyle/>
        <a:p>
          <a:endParaRPr lang="en-US"/>
        </a:p>
      </dgm:t>
    </dgm:pt>
    <dgm:pt modelId="{D503BCB3-4ED0-4E5B-97F7-35D7E374486E}" type="sibTrans" cxnId="{273D141B-D74E-452A-9A77-59A1F0559CD8}">
      <dgm:prSet/>
      <dgm:spPr/>
      <dgm:t>
        <a:bodyPr/>
        <a:lstStyle/>
        <a:p>
          <a:endParaRPr lang="en-US"/>
        </a:p>
      </dgm:t>
    </dgm:pt>
    <dgm:pt modelId="{FEEC4484-E742-41A4-85E6-057CBA52E64C}">
      <dgm:prSet phldrT="[Text]"/>
      <dgm:spPr/>
      <dgm:t>
        <a:bodyPr/>
        <a:lstStyle/>
        <a:p>
          <a:r>
            <a:rPr lang="en-US" b="0">
              <a:solidFill>
                <a:schemeClr val="bg1"/>
              </a:solidFill>
            </a:rPr>
            <a:t>Water Reuse Rules </a:t>
          </a:r>
          <a:br>
            <a:rPr lang="en-US" b="0">
              <a:solidFill>
                <a:schemeClr val="bg1"/>
              </a:solidFill>
            </a:rPr>
          </a:br>
          <a:r>
            <a:rPr lang="en-US" b="0">
              <a:solidFill>
                <a:schemeClr val="bg1"/>
              </a:solidFill>
            </a:rPr>
            <a:t>(B2)</a:t>
          </a:r>
        </a:p>
      </dgm:t>
    </dgm:pt>
    <dgm:pt modelId="{EAFAFB0A-B576-48B1-81A1-01FC9301D8C3}" type="parTrans" cxnId="{CF1FB655-2F5C-4DF1-ABB1-FF93377898A4}">
      <dgm:prSet/>
      <dgm:spPr/>
      <dgm:t>
        <a:bodyPr/>
        <a:lstStyle/>
        <a:p>
          <a:endParaRPr lang="en-US"/>
        </a:p>
      </dgm:t>
    </dgm:pt>
    <dgm:pt modelId="{28641D9F-0B9A-40CA-9F84-35ACB2E6FD09}" type="sibTrans" cxnId="{CF1FB655-2F5C-4DF1-ABB1-FF93377898A4}">
      <dgm:prSet/>
      <dgm:spPr/>
      <dgm:t>
        <a:bodyPr/>
        <a:lstStyle/>
        <a:p>
          <a:endParaRPr lang="en-US"/>
        </a:p>
      </dgm:t>
    </dgm:pt>
    <dgm:pt modelId="{597083FA-160C-4983-91FE-F1AA3BC2DE29}">
      <dgm:prSet phldrT="[Text]"/>
      <dgm:spPr/>
      <dgm:t>
        <a:bodyPr/>
        <a:lstStyle/>
        <a:p>
          <a:r>
            <a:rPr lang="en-US" b="1">
              <a:solidFill>
                <a:srgbClr val="FFFF00"/>
              </a:solidFill>
            </a:rPr>
            <a:t>Cleanup Groundwater (C1)</a:t>
          </a:r>
        </a:p>
      </dgm:t>
    </dgm:pt>
    <dgm:pt modelId="{03F6AC41-2B85-4F25-B245-40861BE1001F}" type="parTrans" cxnId="{E01F85F4-DCC2-4C70-8784-D82D9F442F8A}">
      <dgm:prSet/>
      <dgm:spPr/>
      <dgm:t>
        <a:bodyPr/>
        <a:lstStyle/>
        <a:p>
          <a:endParaRPr lang="en-US"/>
        </a:p>
      </dgm:t>
    </dgm:pt>
    <dgm:pt modelId="{331BEC34-6361-4908-81BB-F57FFF70A3B0}" type="sibTrans" cxnId="{E01F85F4-DCC2-4C70-8784-D82D9F442F8A}">
      <dgm:prSet/>
      <dgm:spPr/>
      <dgm:t>
        <a:bodyPr/>
        <a:lstStyle/>
        <a:p>
          <a:endParaRPr lang="en-US"/>
        </a:p>
      </dgm:t>
    </dgm:pt>
    <dgm:pt modelId="{141CEA0E-095B-4FEB-A2C0-0093A38BD109}">
      <dgm:prSet phldrT="[Text]"/>
      <dgm:spPr/>
      <dgm:t>
        <a:bodyPr/>
        <a:lstStyle/>
        <a:p>
          <a:r>
            <a:rPr lang="en-US"/>
            <a:t>Surface Water Permitting (C2)</a:t>
          </a:r>
        </a:p>
      </dgm:t>
    </dgm:pt>
    <dgm:pt modelId="{2E71D057-2BE9-4A48-BC7E-4038489270B2}" type="parTrans" cxnId="{F50C29CC-0FCC-4B56-97F1-321E686B6E06}">
      <dgm:prSet/>
      <dgm:spPr/>
      <dgm:t>
        <a:bodyPr/>
        <a:lstStyle/>
        <a:p>
          <a:endParaRPr lang="en-US"/>
        </a:p>
      </dgm:t>
    </dgm:pt>
    <dgm:pt modelId="{A046F72B-C1B0-4E78-B709-F0274943C859}" type="sibTrans" cxnId="{F50C29CC-0FCC-4B56-97F1-321E686B6E06}">
      <dgm:prSet/>
      <dgm:spPr/>
      <dgm:t>
        <a:bodyPr/>
        <a:lstStyle/>
        <a:p>
          <a:endParaRPr lang="en-US"/>
        </a:p>
      </dgm:t>
    </dgm:pt>
    <dgm:pt modelId="{5556B9E2-B70B-4EE5-9311-3F5954779C21}">
      <dgm:prSet phldrT="[Text]"/>
      <dgm:spPr/>
      <dgm:t>
        <a:bodyPr/>
        <a:lstStyle/>
        <a:p>
          <a:r>
            <a:rPr lang="en-US"/>
            <a:t>Aging Water Infrastructure</a:t>
          </a:r>
          <a:br>
            <a:rPr lang="en-US"/>
          </a:br>
          <a:r>
            <a:rPr lang="en-US"/>
            <a:t>(C3)</a:t>
          </a:r>
        </a:p>
      </dgm:t>
    </dgm:pt>
    <dgm:pt modelId="{450C0A37-E868-4B79-84A1-F1E168E703AD}" type="parTrans" cxnId="{E058F34F-05E7-44CE-A967-2CFD2B31E7B4}">
      <dgm:prSet/>
      <dgm:spPr/>
      <dgm:t>
        <a:bodyPr/>
        <a:lstStyle/>
        <a:p>
          <a:endParaRPr lang="en-US"/>
        </a:p>
      </dgm:t>
    </dgm:pt>
    <dgm:pt modelId="{FCD096B3-1D22-4AE9-8106-F2D6C655A7ED}" type="sibTrans" cxnId="{E058F34F-05E7-44CE-A967-2CFD2B31E7B4}">
      <dgm:prSet/>
      <dgm:spPr/>
      <dgm:t>
        <a:bodyPr/>
        <a:lstStyle/>
        <a:p>
          <a:endParaRPr lang="en-US"/>
        </a:p>
      </dgm:t>
    </dgm:pt>
    <dgm:pt modelId="{A39738F0-0580-40D9-AB23-26F4764534AE}" type="pres">
      <dgm:prSet presAssocID="{885B538C-11E3-4C1B-A701-EB95986EACB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85E41F5-7643-4594-917A-7A4E42A71F41}" type="pres">
      <dgm:prSet presAssocID="{C32FC034-B863-424E-B8A3-CCC3A998371B}" presName="Parent" presStyleLbl="node0" presStyleIdx="0" presStyleCnt="1">
        <dgm:presLayoutVars>
          <dgm:chMax val="6"/>
          <dgm:chPref val="6"/>
        </dgm:presLayoutVars>
      </dgm:prSet>
      <dgm:spPr/>
    </dgm:pt>
    <dgm:pt modelId="{2CE29EFA-7731-47CB-894F-55A8CC2118EB}" type="pres">
      <dgm:prSet presAssocID="{C9FC64EB-8100-426B-9D2C-30A8D89D64D2}" presName="Accent1" presStyleCnt="0"/>
      <dgm:spPr/>
    </dgm:pt>
    <dgm:pt modelId="{385C8264-E9D4-4E69-B051-6D871B555208}" type="pres">
      <dgm:prSet presAssocID="{C9FC64EB-8100-426B-9D2C-30A8D89D64D2}" presName="Accent" presStyleLbl="bgShp" presStyleIdx="0" presStyleCnt="6"/>
      <dgm:spPr/>
    </dgm:pt>
    <dgm:pt modelId="{FC785212-1AE8-43C5-A828-009B60B652F5}" type="pres">
      <dgm:prSet presAssocID="{C9FC64EB-8100-426B-9D2C-30A8D89D64D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B497947-78B0-4044-943F-23AF1AC5DC10}" type="pres">
      <dgm:prSet presAssocID="{986F8BE3-544F-4B33-AF75-A03660D5D861}" presName="Accent2" presStyleCnt="0"/>
      <dgm:spPr/>
    </dgm:pt>
    <dgm:pt modelId="{E9AEF183-0E75-4623-95B4-DE4584B61E51}" type="pres">
      <dgm:prSet presAssocID="{986F8BE3-544F-4B33-AF75-A03660D5D861}" presName="Accent" presStyleLbl="bgShp" presStyleIdx="1" presStyleCnt="6"/>
      <dgm:spPr/>
    </dgm:pt>
    <dgm:pt modelId="{3EEB6118-093D-4DB5-9C6A-F14727829159}" type="pres">
      <dgm:prSet presAssocID="{986F8BE3-544F-4B33-AF75-A03660D5D86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BD94856-5E83-4281-A3EF-C51717F67355}" type="pres">
      <dgm:prSet presAssocID="{FEEC4484-E742-41A4-85E6-057CBA52E64C}" presName="Accent3" presStyleCnt="0"/>
      <dgm:spPr/>
    </dgm:pt>
    <dgm:pt modelId="{116D75E3-D420-48CB-A249-EAEA6BA7AFBC}" type="pres">
      <dgm:prSet presAssocID="{FEEC4484-E742-41A4-85E6-057CBA52E64C}" presName="Accent" presStyleLbl="bgShp" presStyleIdx="2" presStyleCnt="6"/>
      <dgm:spPr/>
    </dgm:pt>
    <dgm:pt modelId="{E3AF6F98-389C-44CF-9DE5-3B9321DAC18E}" type="pres">
      <dgm:prSet presAssocID="{FEEC4484-E742-41A4-85E6-057CBA52E64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38AD16A-7010-4EF0-BF3C-4895E9E87128}" type="pres">
      <dgm:prSet presAssocID="{597083FA-160C-4983-91FE-F1AA3BC2DE29}" presName="Accent4" presStyleCnt="0"/>
      <dgm:spPr/>
    </dgm:pt>
    <dgm:pt modelId="{9E9B03D7-E108-445B-AD69-288AB40859A6}" type="pres">
      <dgm:prSet presAssocID="{597083FA-160C-4983-91FE-F1AA3BC2DE29}" presName="Accent" presStyleLbl="bgShp" presStyleIdx="3" presStyleCnt="6"/>
      <dgm:spPr/>
    </dgm:pt>
    <dgm:pt modelId="{30525391-9D36-40DF-8142-40EF493AF658}" type="pres">
      <dgm:prSet presAssocID="{597083FA-160C-4983-91FE-F1AA3BC2DE2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F23FFDD-A082-4516-9594-7567373B752B}" type="pres">
      <dgm:prSet presAssocID="{141CEA0E-095B-4FEB-A2C0-0093A38BD109}" presName="Accent5" presStyleCnt="0"/>
      <dgm:spPr/>
    </dgm:pt>
    <dgm:pt modelId="{7546A969-32CE-41C6-B065-6CAB04A4DC16}" type="pres">
      <dgm:prSet presAssocID="{141CEA0E-095B-4FEB-A2C0-0093A38BD109}" presName="Accent" presStyleLbl="bgShp" presStyleIdx="4" presStyleCnt="6"/>
      <dgm:spPr/>
    </dgm:pt>
    <dgm:pt modelId="{61D4BE75-4056-49A1-ABA0-CBE2BAE5715D}" type="pres">
      <dgm:prSet presAssocID="{141CEA0E-095B-4FEB-A2C0-0093A38BD10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10125C1-CF9E-4FE1-82F9-3D992F515692}" type="pres">
      <dgm:prSet presAssocID="{5556B9E2-B70B-4EE5-9311-3F5954779C21}" presName="Accent6" presStyleCnt="0"/>
      <dgm:spPr/>
    </dgm:pt>
    <dgm:pt modelId="{2A2BF298-7577-42C5-B825-576FD8BAB94C}" type="pres">
      <dgm:prSet presAssocID="{5556B9E2-B70B-4EE5-9311-3F5954779C21}" presName="Accent" presStyleLbl="bgShp" presStyleIdx="5" presStyleCnt="6"/>
      <dgm:spPr/>
    </dgm:pt>
    <dgm:pt modelId="{5209C350-C976-4496-9842-56C0E4916E56}" type="pres">
      <dgm:prSet presAssocID="{5556B9E2-B70B-4EE5-9311-3F5954779C2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005620C-C612-4E5F-9AB5-37C9912EF78E}" srcId="{885B538C-11E3-4C1B-A701-EB95986EACB9}" destId="{C32FC034-B863-424E-B8A3-CCC3A998371B}" srcOrd="0" destOrd="0" parTransId="{A09B6DC5-A716-407B-85E6-9DC5E1E76092}" sibTransId="{C25FE80E-821C-4E26-8EEB-48EB2D21C664}"/>
    <dgm:cxn modelId="{273D141B-D74E-452A-9A77-59A1F0559CD8}" srcId="{C32FC034-B863-424E-B8A3-CCC3A998371B}" destId="{986F8BE3-544F-4B33-AF75-A03660D5D861}" srcOrd="1" destOrd="0" parTransId="{40F8AA0E-1BA4-417F-BDB7-9A087D4F7159}" sibTransId="{D503BCB3-4ED0-4E5B-97F7-35D7E374486E}"/>
    <dgm:cxn modelId="{EF41532A-5F77-43BB-B032-8650DE8BA744}" type="presOf" srcId="{986F8BE3-544F-4B33-AF75-A03660D5D861}" destId="{3EEB6118-093D-4DB5-9C6A-F14727829159}" srcOrd="0" destOrd="0" presId="urn:microsoft.com/office/officeart/2011/layout/HexagonRadial"/>
    <dgm:cxn modelId="{119BA12B-D9C0-49AB-B421-A901BCDF4998}" type="presOf" srcId="{5556B9E2-B70B-4EE5-9311-3F5954779C21}" destId="{5209C350-C976-4496-9842-56C0E4916E56}" srcOrd="0" destOrd="0" presId="urn:microsoft.com/office/officeart/2011/layout/HexagonRadial"/>
    <dgm:cxn modelId="{2496DF3E-4037-41F9-BF5F-85542B454ABC}" type="presOf" srcId="{C9FC64EB-8100-426B-9D2C-30A8D89D64D2}" destId="{FC785212-1AE8-43C5-A828-009B60B652F5}" srcOrd="0" destOrd="0" presId="urn:microsoft.com/office/officeart/2011/layout/HexagonRadial"/>
    <dgm:cxn modelId="{E058F34F-05E7-44CE-A967-2CFD2B31E7B4}" srcId="{C32FC034-B863-424E-B8A3-CCC3A998371B}" destId="{5556B9E2-B70B-4EE5-9311-3F5954779C21}" srcOrd="5" destOrd="0" parTransId="{450C0A37-E868-4B79-84A1-F1E168E703AD}" sibTransId="{FCD096B3-1D22-4AE9-8106-F2D6C655A7ED}"/>
    <dgm:cxn modelId="{CF1FB655-2F5C-4DF1-ABB1-FF93377898A4}" srcId="{C32FC034-B863-424E-B8A3-CCC3A998371B}" destId="{FEEC4484-E742-41A4-85E6-057CBA52E64C}" srcOrd="2" destOrd="0" parTransId="{EAFAFB0A-B576-48B1-81A1-01FC9301D8C3}" sibTransId="{28641D9F-0B9A-40CA-9F84-35ACB2E6FD09}"/>
    <dgm:cxn modelId="{75F6E776-B40D-473F-B75E-5755C01A7150}" type="presOf" srcId="{597083FA-160C-4983-91FE-F1AA3BC2DE29}" destId="{30525391-9D36-40DF-8142-40EF493AF658}" srcOrd="0" destOrd="0" presId="urn:microsoft.com/office/officeart/2011/layout/HexagonRadial"/>
    <dgm:cxn modelId="{16AE8C7B-5B50-4C7E-92D1-A973D8EAFA51}" type="presOf" srcId="{FEEC4484-E742-41A4-85E6-057CBA52E64C}" destId="{E3AF6F98-389C-44CF-9DE5-3B9321DAC18E}" srcOrd="0" destOrd="0" presId="urn:microsoft.com/office/officeart/2011/layout/HexagonRadial"/>
    <dgm:cxn modelId="{B14D8CA1-96D5-4BB8-9E2E-344654E23428}" srcId="{C32FC034-B863-424E-B8A3-CCC3A998371B}" destId="{C9FC64EB-8100-426B-9D2C-30A8D89D64D2}" srcOrd="0" destOrd="0" parTransId="{1AB20D2C-78C5-4258-8355-039602BDCE18}" sibTransId="{0E0F1AC1-AA0C-4202-8761-604504AA9886}"/>
    <dgm:cxn modelId="{8CE2A4BB-12CF-480B-B681-28C957992ABB}" type="presOf" srcId="{885B538C-11E3-4C1B-A701-EB95986EACB9}" destId="{A39738F0-0580-40D9-AB23-26F4764534AE}" srcOrd="0" destOrd="0" presId="urn:microsoft.com/office/officeart/2011/layout/HexagonRadial"/>
    <dgm:cxn modelId="{ECAE86C0-E8E5-4488-B8AE-D204C21521DA}" type="presOf" srcId="{141CEA0E-095B-4FEB-A2C0-0093A38BD109}" destId="{61D4BE75-4056-49A1-ABA0-CBE2BAE5715D}" srcOrd="0" destOrd="0" presId="urn:microsoft.com/office/officeart/2011/layout/HexagonRadial"/>
    <dgm:cxn modelId="{F50C29CC-0FCC-4B56-97F1-321E686B6E06}" srcId="{C32FC034-B863-424E-B8A3-CCC3A998371B}" destId="{141CEA0E-095B-4FEB-A2C0-0093A38BD109}" srcOrd="4" destOrd="0" parTransId="{2E71D057-2BE9-4A48-BC7E-4038489270B2}" sibTransId="{A046F72B-C1B0-4E78-B709-F0274943C859}"/>
    <dgm:cxn modelId="{DF7F19E8-C7EC-42C4-9581-9681A43F6809}" type="presOf" srcId="{C32FC034-B863-424E-B8A3-CCC3A998371B}" destId="{885E41F5-7643-4594-917A-7A4E42A71F41}" srcOrd="0" destOrd="0" presId="urn:microsoft.com/office/officeart/2011/layout/HexagonRadial"/>
    <dgm:cxn modelId="{E01F85F4-DCC2-4C70-8784-D82D9F442F8A}" srcId="{C32FC034-B863-424E-B8A3-CCC3A998371B}" destId="{597083FA-160C-4983-91FE-F1AA3BC2DE29}" srcOrd="3" destOrd="0" parTransId="{03F6AC41-2B85-4F25-B245-40861BE1001F}" sibTransId="{331BEC34-6361-4908-81BB-F57FFF70A3B0}"/>
    <dgm:cxn modelId="{F078253D-8AEF-41DA-BDD3-B14B29067951}" type="presParOf" srcId="{A39738F0-0580-40D9-AB23-26F4764534AE}" destId="{885E41F5-7643-4594-917A-7A4E42A71F41}" srcOrd="0" destOrd="0" presId="urn:microsoft.com/office/officeart/2011/layout/HexagonRadial"/>
    <dgm:cxn modelId="{DE26B205-DB33-4EEE-91DD-906018AE47E6}" type="presParOf" srcId="{A39738F0-0580-40D9-AB23-26F4764534AE}" destId="{2CE29EFA-7731-47CB-894F-55A8CC2118EB}" srcOrd="1" destOrd="0" presId="urn:microsoft.com/office/officeart/2011/layout/HexagonRadial"/>
    <dgm:cxn modelId="{B0DA73CC-F618-4538-A6B4-E70169A32FBD}" type="presParOf" srcId="{2CE29EFA-7731-47CB-894F-55A8CC2118EB}" destId="{385C8264-E9D4-4E69-B051-6D871B555208}" srcOrd="0" destOrd="0" presId="urn:microsoft.com/office/officeart/2011/layout/HexagonRadial"/>
    <dgm:cxn modelId="{79F90081-F4C1-4CA0-A8E6-222280779E0B}" type="presParOf" srcId="{A39738F0-0580-40D9-AB23-26F4764534AE}" destId="{FC785212-1AE8-43C5-A828-009B60B652F5}" srcOrd="2" destOrd="0" presId="urn:microsoft.com/office/officeart/2011/layout/HexagonRadial"/>
    <dgm:cxn modelId="{E80D9C49-841E-400D-AFDB-CED9EE374570}" type="presParOf" srcId="{A39738F0-0580-40D9-AB23-26F4764534AE}" destId="{7B497947-78B0-4044-943F-23AF1AC5DC10}" srcOrd="3" destOrd="0" presId="urn:microsoft.com/office/officeart/2011/layout/HexagonRadial"/>
    <dgm:cxn modelId="{86FE95E4-1B4D-4C1A-BF25-9711BC1B0EEA}" type="presParOf" srcId="{7B497947-78B0-4044-943F-23AF1AC5DC10}" destId="{E9AEF183-0E75-4623-95B4-DE4584B61E51}" srcOrd="0" destOrd="0" presId="urn:microsoft.com/office/officeart/2011/layout/HexagonRadial"/>
    <dgm:cxn modelId="{050D987B-3598-459E-8F47-BB0A2C2AAA40}" type="presParOf" srcId="{A39738F0-0580-40D9-AB23-26F4764534AE}" destId="{3EEB6118-093D-4DB5-9C6A-F14727829159}" srcOrd="4" destOrd="0" presId="urn:microsoft.com/office/officeart/2011/layout/HexagonRadial"/>
    <dgm:cxn modelId="{E8044692-009F-4DF1-887C-CE9384060960}" type="presParOf" srcId="{A39738F0-0580-40D9-AB23-26F4764534AE}" destId="{5BD94856-5E83-4281-A3EF-C51717F67355}" srcOrd="5" destOrd="0" presId="urn:microsoft.com/office/officeart/2011/layout/HexagonRadial"/>
    <dgm:cxn modelId="{C8D9471F-075D-4022-A2C7-25F6ED28C165}" type="presParOf" srcId="{5BD94856-5E83-4281-A3EF-C51717F67355}" destId="{116D75E3-D420-48CB-A249-EAEA6BA7AFBC}" srcOrd="0" destOrd="0" presId="urn:microsoft.com/office/officeart/2011/layout/HexagonRadial"/>
    <dgm:cxn modelId="{CDD667C7-252F-469C-A39E-6A684582AAB6}" type="presParOf" srcId="{A39738F0-0580-40D9-AB23-26F4764534AE}" destId="{E3AF6F98-389C-44CF-9DE5-3B9321DAC18E}" srcOrd="6" destOrd="0" presId="urn:microsoft.com/office/officeart/2011/layout/HexagonRadial"/>
    <dgm:cxn modelId="{CD9F86AD-CFB3-433E-8EA8-EFDF568E907C}" type="presParOf" srcId="{A39738F0-0580-40D9-AB23-26F4764534AE}" destId="{038AD16A-7010-4EF0-BF3C-4895E9E87128}" srcOrd="7" destOrd="0" presId="urn:microsoft.com/office/officeart/2011/layout/HexagonRadial"/>
    <dgm:cxn modelId="{891E1021-42FA-4477-BE70-587663B188E8}" type="presParOf" srcId="{038AD16A-7010-4EF0-BF3C-4895E9E87128}" destId="{9E9B03D7-E108-445B-AD69-288AB40859A6}" srcOrd="0" destOrd="0" presId="urn:microsoft.com/office/officeart/2011/layout/HexagonRadial"/>
    <dgm:cxn modelId="{2FF0C3D9-B0AF-4A81-B2F9-EBC9997D8A59}" type="presParOf" srcId="{A39738F0-0580-40D9-AB23-26F4764534AE}" destId="{30525391-9D36-40DF-8142-40EF493AF658}" srcOrd="8" destOrd="0" presId="urn:microsoft.com/office/officeart/2011/layout/HexagonRadial"/>
    <dgm:cxn modelId="{FD66922E-AC2C-4CFD-98EB-5E6D3C098AE3}" type="presParOf" srcId="{A39738F0-0580-40D9-AB23-26F4764534AE}" destId="{8F23FFDD-A082-4516-9594-7567373B752B}" srcOrd="9" destOrd="0" presId="urn:microsoft.com/office/officeart/2011/layout/HexagonRadial"/>
    <dgm:cxn modelId="{4365F763-C188-46C9-AEDA-95132D794918}" type="presParOf" srcId="{8F23FFDD-A082-4516-9594-7567373B752B}" destId="{7546A969-32CE-41C6-B065-6CAB04A4DC16}" srcOrd="0" destOrd="0" presId="urn:microsoft.com/office/officeart/2011/layout/HexagonRadial"/>
    <dgm:cxn modelId="{1C62A1F0-BEC8-4CFF-9E9A-D34D7DCDD4C0}" type="presParOf" srcId="{A39738F0-0580-40D9-AB23-26F4764534AE}" destId="{61D4BE75-4056-49A1-ABA0-CBE2BAE5715D}" srcOrd="10" destOrd="0" presId="urn:microsoft.com/office/officeart/2011/layout/HexagonRadial"/>
    <dgm:cxn modelId="{2A67A0F2-6590-4B1B-8E70-94C6CE65AB61}" type="presParOf" srcId="{A39738F0-0580-40D9-AB23-26F4764534AE}" destId="{910125C1-CF9E-4FE1-82F9-3D992F515692}" srcOrd="11" destOrd="0" presId="urn:microsoft.com/office/officeart/2011/layout/HexagonRadial"/>
    <dgm:cxn modelId="{BCEF9672-70AF-45B2-B106-E0D24DFD194A}" type="presParOf" srcId="{910125C1-CF9E-4FE1-82F9-3D992F515692}" destId="{2A2BF298-7577-42C5-B825-576FD8BAB94C}" srcOrd="0" destOrd="0" presId="urn:microsoft.com/office/officeart/2011/layout/HexagonRadial"/>
    <dgm:cxn modelId="{AC0DB3A9-C6EA-447D-8267-A7FC8C13B980}" type="presParOf" srcId="{A39738F0-0580-40D9-AB23-26F4764534AE}" destId="{5209C350-C976-4496-9842-56C0E4916E5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85B538C-11E3-4C1B-A701-EB95986EACB9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2FC034-B863-424E-B8A3-CCC3A998371B}">
      <dgm:prSet phldrT="[Text]" custT="1"/>
      <dgm:spPr>
        <a:solidFill>
          <a:srgbClr val="0D2345"/>
        </a:solidFill>
      </dgm:spPr>
      <dgm:t>
        <a:bodyPr/>
        <a:lstStyle/>
        <a:p>
          <a:r>
            <a:rPr lang="en-US" sz="1400" b="1"/>
            <a:t>50 Year Water Action Plan</a:t>
          </a:r>
        </a:p>
      </dgm:t>
    </dgm:pt>
    <dgm:pt modelId="{A09B6DC5-A716-407B-85E6-9DC5E1E76092}" type="parTrans" cxnId="{2005620C-C612-4E5F-9AB5-37C9912EF78E}">
      <dgm:prSet/>
      <dgm:spPr/>
      <dgm:t>
        <a:bodyPr/>
        <a:lstStyle/>
        <a:p>
          <a:endParaRPr lang="en-US"/>
        </a:p>
      </dgm:t>
    </dgm:pt>
    <dgm:pt modelId="{C25FE80E-821C-4E26-8EEB-48EB2D21C664}" type="sibTrans" cxnId="{2005620C-C612-4E5F-9AB5-37C9912EF78E}">
      <dgm:prSet/>
      <dgm:spPr/>
      <dgm:t>
        <a:bodyPr/>
        <a:lstStyle/>
        <a:p>
          <a:endParaRPr lang="en-US"/>
        </a:p>
      </dgm:t>
    </dgm:pt>
    <dgm:pt modelId="{C9FC64EB-8100-426B-9D2C-30A8D89D64D2}">
      <dgm:prSet phldrT="[Text]"/>
      <dgm:spPr>
        <a:ln w="19050">
          <a:solidFill>
            <a:schemeClr val="bg1"/>
          </a:solidFill>
        </a:ln>
      </dgm:spPr>
      <dgm:t>
        <a:bodyPr/>
        <a:lstStyle/>
        <a:p>
          <a:r>
            <a:rPr lang="en-US" b="0">
              <a:solidFill>
                <a:schemeClr val="bg1"/>
              </a:solidFill>
            </a:rPr>
            <a:t>Reduce </a:t>
          </a:r>
        </a:p>
        <a:p>
          <a:r>
            <a:rPr lang="en-US" b="0">
              <a:solidFill>
                <a:schemeClr val="bg1"/>
              </a:solidFill>
            </a:rPr>
            <a:t>Leaks </a:t>
          </a:r>
        </a:p>
        <a:p>
          <a:r>
            <a:rPr lang="en-US" b="0">
              <a:solidFill>
                <a:schemeClr val="bg1"/>
              </a:solidFill>
            </a:rPr>
            <a:t>(A3)</a:t>
          </a:r>
        </a:p>
      </dgm:t>
    </dgm:pt>
    <dgm:pt modelId="{1AB20D2C-78C5-4258-8355-039602BDCE18}" type="parTrans" cxnId="{B14D8CA1-96D5-4BB8-9E2E-344654E23428}">
      <dgm:prSet/>
      <dgm:spPr/>
      <dgm:t>
        <a:bodyPr/>
        <a:lstStyle/>
        <a:p>
          <a:endParaRPr lang="en-US"/>
        </a:p>
      </dgm:t>
    </dgm:pt>
    <dgm:pt modelId="{0E0F1AC1-AA0C-4202-8761-604504AA9886}" type="sibTrans" cxnId="{B14D8CA1-96D5-4BB8-9E2E-344654E23428}">
      <dgm:prSet/>
      <dgm:spPr/>
      <dgm:t>
        <a:bodyPr/>
        <a:lstStyle/>
        <a:p>
          <a:endParaRPr lang="en-US"/>
        </a:p>
      </dgm:t>
    </dgm:pt>
    <dgm:pt modelId="{986F8BE3-544F-4B33-AF75-A03660D5D861}">
      <dgm:prSet phldrT="[Text]" custT="1"/>
      <dgm:spPr/>
      <dgm:t>
        <a:bodyPr/>
        <a:lstStyle/>
        <a:p>
          <a:r>
            <a:rPr lang="en-US" sz="1100" b="0">
              <a:solidFill>
                <a:schemeClr val="bg1"/>
              </a:solidFill>
            </a:rPr>
            <a:t>Strategic Water Supply (B1)</a:t>
          </a:r>
        </a:p>
      </dgm:t>
    </dgm:pt>
    <dgm:pt modelId="{40F8AA0E-1BA4-417F-BDB7-9A087D4F7159}" type="parTrans" cxnId="{273D141B-D74E-452A-9A77-59A1F0559CD8}">
      <dgm:prSet/>
      <dgm:spPr/>
      <dgm:t>
        <a:bodyPr/>
        <a:lstStyle/>
        <a:p>
          <a:endParaRPr lang="en-US"/>
        </a:p>
      </dgm:t>
    </dgm:pt>
    <dgm:pt modelId="{D503BCB3-4ED0-4E5B-97F7-35D7E374486E}" type="sibTrans" cxnId="{273D141B-D74E-452A-9A77-59A1F0559CD8}">
      <dgm:prSet/>
      <dgm:spPr/>
      <dgm:t>
        <a:bodyPr/>
        <a:lstStyle/>
        <a:p>
          <a:endParaRPr lang="en-US"/>
        </a:p>
      </dgm:t>
    </dgm:pt>
    <dgm:pt modelId="{FEEC4484-E742-41A4-85E6-057CBA52E64C}">
      <dgm:prSet phldrT="[Text]"/>
      <dgm:spPr/>
      <dgm:t>
        <a:bodyPr/>
        <a:lstStyle/>
        <a:p>
          <a:r>
            <a:rPr lang="en-US" b="0">
              <a:solidFill>
                <a:schemeClr val="bg1"/>
              </a:solidFill>
            </a:rPr>
            <a:t>Water Reuse Rules </a:t>
          </a:r>
          <a:br>
            <a:rPr lang="en-US" b="0">
              <a:solidFill>
                <a:schemeClr val="bg1"/>
              </a:solidFill>
            </a:rPr>
          </a:br>
          <a:r>
            <a:rPr lang="en-US" b="0">
              <a:solidFill>
                <a:schemeClr val="bg1"/>
              </a:solidFill>
            </a:rPr>
            <a:t>(B2)</a:t>
          </a:r>
        </a:p>
      </dgm:t>
    </dgm:pt>
    <dgm:pt modelId="{EAFAFB0A-B576-48B1-81A1-01FC9301D8C3}" type="parTrans" cxnId="{CF1FB655-2F5C-4DF1-ABB1-FF93377898A4}">
      <dgm:prSet/>
      <dgm:spPr/>
      <dgm:t>
        <a:bodyPr/>
        <a:lstStyle/>
        <a:p>
          <a:endParaRPr lang="en-US"/>
        </a:p>
      </dgm:t>
    </dgm:pt>
    <dgm:pt modelId="{28641D9F-0B9A-40CA-9F84-35ACB2E6FD09}" type="sibTrans" cxnId="{CF1FB655-2F5C-4DF1-ABB1-FF93377898A4}">
      <dgm:prSet/>
      <dgm:spPr/>
      <dgm:t>
        <a:bodyPr/>
        <a:lstStyle/>
        <a:p>
          <a:endParaRPr lang="en-US"/>
        </a:p>
      </dgm:t>
    </dgm:pt>
    <dgm:pt modelId="{597083FA-160C-4983-91FE-F1AA3BC2DE29}">
      <dgm:prSet phldrT="[Text]"/>
      <dgm:spPr/>
      <dgm:t>
        <a:bodyPr/>
        <a:lstStyle/>
        <a:p>
          <a:r>
            <a:rPr lang="en-US" b="0">
              <a:solidFill>
                <a:schemeClr val="bg1"/>
              </a:solidFill>
            </a:rPr>
            <a:t>Cleanup Groundwater (C1)</a:t>
          </a:r>
        </a:p>
      </dgm:t>
    </dgm:pt>
    <dgm:pt modelId="{03F6AC41-2B85-4F25-B245-40861BE1001F}" type="parTrans" cxnId="{E01F85F4-DCC2-4C70-8784-D82D9F442F8A}">
      <dgm:prSet/>
      <dgm:spPr/>
      <dgm:t>
        <a:bodyPr/>
        <a:lstStyle/>
        <a:p>
          <a:endParaRPr lang="en-US"/>
        </a:p>
      </dgm:t>
    </dgm:pt>
    <dgm:pt modelId="{331BEC34-6361-4908-81BB-F57FFF70A3B0}" type="sibTrans" cxnId="{E01F85F4-DCC2-4C70-8784-D82D9F442F8A}">
      <dgm:prSet/>
      <dgm:spPr/>
      <dgm:t>
        <a:bodyPr/>
        <a:lstStyle/>
        <a:p>
          <a:endParaRPr lang="en-US"/>
        </a:p>
      </dgm:t>
    </dgm:pt>
    <dgm:pt modelId="{141CEA0E-095B-4FEB-A2C0-0093A38BD109}">
      <dgm:prSet phldrT="[Text]"/>
      <dgm:spPr/>
      <dgm:t>
        <a:bodyPr/>
        <a:lstStyle/>
        <a:p>
          <a:r>
            <a:rPr lang="en-US" b="1">
              <a:solidFill>
                <a:srgbClr val="FFFF00"/>
              </a:solidFill>
            </a:rPr>
            <a:t>Surface Water Permitting (C2)</a:t>
          </a:r>
        </a:p>
      </dgm:t>
    </dgm:pt>
    <dgm:pt modelId="{2E71D057-2BE9-4A48-BC7E-4038489270B2}" type="parTrans" cxnId="{F50C29CC-0FCC-4B56-97F1-321E686B6E06}">
      <dgm:prSet/>
      <dgm:spPr/>
      <dgm:t>
        <a:bodyPr/>
        <a:lstStyle/>
        <a:p>
          <a:endParaRPr lang="en-US"/>
        </a:p>
      </dgm:t>
    </dgm:pt>
    <dgm:pt modelId="{A046F72B-C1B0-4E78-B709-F0274943C859}" type="sibTrans" cxnId="{F50C29CC-0FCC-4B56-97F1-321E686B6E06}">
      <dgm:prSet/>
      <dgm:spPr/>
      <dgm:t>
        <a:bodyPr/>
        <a:lstStyle/>
        <a:p>
          <a:endParaRPr lang="en-US"/>
        </a:p>
      </dgm:t>
    </dgm:pt>
    <dgm:pt modelId="{5556B9E2-B70B-4EE5-9311-3F5954779C21}">
      <dgm:prSet phldrT="[Text]"/>
      <dgm:spPr/>
      <dgm:t>
        <a:bodyPr/>
        <a:lstStyle/>
        <a:p>
          <a:r>
            <a:rPr lang="en-US"/>
            <a:t>Aging Water Infrastructure</a:t>
          </a:r>
          <a:br>
            <a:rPr lang="en-US"/>
          </a:br>
          <a:r>
            <a:rPr lang="en-US"/>
            <a:t>(C3)</a:t>
          </a:r>
        </a:p>
      </dgm:t>
    </dgm:pt>
    <dgm:pt modelId="{450C0A37-E868-4B79-84A1-F1E168E703AD}" type="parTrans" cxnId="{E058F34F-05E7-44CE-A967-2CFD2B31E7B4}">
      <dgm:prSet/>
      <dgm:spPr/>
      <dgm:t>
        <a:bodyPr/>
        <a:lstStyle/>
        <a:p>
          <a:endParaRPr lang="en-US"/>
        </a:p>
      </dgm:t>
    </dgm:pt>
    <dgm:pt modelId="{FCD096B3-1D22-4AE9-8106-F2D6C655A7ED}" type="sibTrans" cxnId="{E058F34F-05E7-44CE-A967-2CFD2B31E7B4}">
      <dgm:prSet/>
      <dgm:spPr/>
      <dgm:t>
        <a:bodyPr/>
        <a:lstStyle/>
        <a:p>
          <a:endParaRPr lang="en-US"/>
        </a:p>
      </dgm:t>
    </dgm:pt>
    <dgm:pt modelId="{A39738F0-0580-40D9-AB23-26F4764534AE}" type="pres">
      <dgm:prSet presAssocID="{885B538C-11E3-4C1B-A701-EB95986EACB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85E41F5-7643-4594-917A-7A4E42A71F41}" type="pres">
      <dgm:prSet presAssocID="{C32FC034-B863-424E-B8A3-CCC3A998371B}" presName="Parent" presStyleLbl="node0" presStyleIdx="0" presStyleCnt="1">
        <dgm:presLayoutVars>
          <dgm:chMax val="6"/>
          <dgm:chPref val="6"/>
        </dgm:presLayoutVars>
      </dgm:prSet>
      <dgm:spPr/>
    </dgm:pt>
    <dgm:pt modelId="{2CE29EFA-7731-47CB-894F-55A8CC2118EB}" type="pres">
      <dgm:prSet presAssocID="{C9FC64EB-8100-426B-9D2C-30A8D89D64D2}" presName="Accent1" presStyleCnt="0"/>
      <dgm:spPr/>
    </dgm:pt>
    <dgm:pt modelId="{385C8264-E9D4-4E69-B051-6D871B555208}" type="pres">
      <dgm:prSet presAssocID="{C9FC64EB-8100-426B-9D2C-30A8D89D64D2}" presName="Accent" presStyleLbl="bgShp" presStyleIdx="0" presStyleCnt="6"/>
      <dgm:spPr/>
    </dgm:pt>
    <dgm:pt modelId="{FC785212-1AE8-43C5-A828-009B60B652F5}" type="pres">
      <dgm:prSet presAssocID="{C9FC64EB-8100-426B-9D2C-30A8D89D64D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B497947-78B0-4044-943F-23AF1AC5DC10}" type="pres">
      <dgm:prSet presAssocID="{986F8BE3-544F-4B33-AF75-A03660D5D861}" presName="Accent2" presStyleCnt="0"/>
      <dgm:spPr/>
    </dgm:pt>
    <dgm:pt modelId="{E9AEF183-0E75-4623-95B4-DE4584B61E51}" type="pres">
      <dgm:prSet presAssocID="{986F8BE3-544F-4B33-AF75-A03660D5D861}" presName="Accent" presStyleLbl="bgShp" presStyleIdx="1" presStyleCnt="6"/>
      <dgm:spPr/>
    </dgm:pt>
    <dgm:pt modelId="{3EEB6118-093D-4DB5-9C6A-F14727829159}" type="pres">
      <dgm:prSet presAssocID="{986F8BE3-544F-4B33-AF75-A03660D5D86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BD94856-5E83-4281-A3EF-C51717F67355}" type="pres">
      <dgm:prSet presAssocID="{FEEC4484-E742-41A4-85E6-057CBA52E64C}" presName="Accent3" presStyleCnt="0"/>
      <dgm:spPr/>
    </dgm:pt>
    <dgm:pt modelId="{116D75E3-D420-48CB-A249-EAEA6BA7AFBC}" type="pres">
      <dgm:prSet presAssocID="{FEEC4484-E742-41A4-85E6-057CBA52E64C}" presName="Accent" presStyleLbl="bgShp" presStyleIdx="2" presStyleCnt="6"/>
      <dgm:spPr/>
    </dgm:pt>
    <dgm:pt modelId="{E3AF6F98-389C-44CF-9DE5-3B9321DAC18E}" type="pres">
      <dgm:prSet presAssocID="{FEEC4484-E742-41A4-85E6-057CBA52E64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38AD16A-7010-4EF0-BF3C-4895E9E87128}" type="pres">
      <dgm:prSet presAssocID="{597083FA-160C-4983-91FE-F1AA3BC2DE29}" presName="Accent4" presStyleCnt="0"/>
      <dgm:spPr/>
    </dgm:pt>
    <dgm:pt modelId="{9E9B03D7-E108-445B-AD69-288AB40859A6}" type="pres">
      <dgm:prSet presAssocID="{597083FA-160C-4983-91FE-F1AA3BC2DE29}" presName="Accent" presStyleLbl="bgShp" presStyleIdx="3" presStyleCnt="6"/>
      <dgm:spPr/>
    </dgm:pt>
    <dgm:pt modelId="{30525391-9D36-40DF-8142-40EF493AF658}" type="pres">
      <dgm:prSet presAssocID="{597083FA-160C-4983-91FE-F1AA3BC2DE2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F23FFDD-A082-4516-9594-7567373B752B}" type="pres">
      <dgm:prSet presAssocID="{141CEA0E-095B-4FEB-A2C0-0093A38BD109}" presName="Accent5" presStyleCnt="0"/>
      <dgm:spPr/>
    </dgm:pt>
    <dgm:pt modelId="{7546A969-32CE-41C6-B065-6CAB04A4DC16}" type="pres">
      <dgm:prSet presAssocID="{141CEA0E-095B-4FEB-A2C0-0093A38BD109}" presName="Accent" presStyleLbl="bgShp" presStyleIdx="4" presStyleCnt="6"/>
      <dgm:spPr/>
    </dgm:pt>
    <dgm:pt modelId="{61D4BE75-4056-49A1-ABA0-CBE2BAE5715D}" type="pres">
      <dgm:prSet presAssocID="{141CEA0E-095B-4FEB-A2C0-0093A38BD10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10125C1-CF9E-4FE1-82F9-3D992F515692}" type="pres">
      <dgm:prSet presAssocID="{5556B9E2-B70B-4EE5-9311-3F5954779C21}" presName="Accent6" presStyleCnt="0"/>
      <dgm:spPr/>
    </dgm:pt>
    <dgm:pt modelId="{2A2BF298-7577-42C5-B825-576FD8BAB94C}" type="pres">
      <dgm:prSet presAssocID="{5556B9E2-B70B-4EE5-9311-3F5954779C21}" presName="Accent" presStyleLbl="bgShp" presStyleIdx="5" presStyleCnt="6"/>
      <dgm:spPr/>
    </dgm:pt>
    <dgm:pt modelId="{5209C350-C976-4496-9842-56C0E4916E56}" type="pres">
      <dgm:prSet presAssocID="{5556B9E2-B70B-4EE5-9311-3F5954779C2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005620C-C612-4E5F-9AB5-37C9912EF78E}" srcId="{885B538C-11E3-4C1B-A701-EB95986EACB9}" destId="{C32FC034-B863-424E-B8A3-CCC3A998371B}" srcOrd="0" destOrd="0" parTransId="{A09B6DC5-A716-407B-85E6-9DC5E1E76092}" sibTransId="{C25FE80E-821C-4E26-8EEB-48EB2D21C664}"/>
    <dgm:cxn modelId="{273D141B-D74E-452A-9A77-59A1F0559CD8}" srcId="{C32FC034-B863-424E-B8A3-CCC3A998371B}" destId="{986F8BE3-544F-4B33-AF75-A03660D5D861}" srcOrd="1" destOrd="0" parTransId="{40F8AA0E-1BA4-417F-BDB7-9A087D4F7159}" sibTransId="{D503BCB3-4ED0-4E5B-97F7-35D7E374486E}"/>
    <dgm:cxn modelId="{EF41532A-5F77-43BB-B032-8650DE8BA744}" type="presOf" srcId="{986F8BE3-544F-4B33-AF75-A03660D5D861}" destId="{3EEB6118-093D-4DB5-9C6A-F14727829159}" srcOrd="0" destOrd="0" presId="urn:microsoft.com/office/officeart/2011/layout/HexagonRadial"/>
    <dgm:cxn modelId="{119BA12B-D9C0-49AB-B421-A901BCDF4998}" type="presOf" srcId="{5556B9E2-B70B-4EE5-9311-3F5954779C21}" destId="{5209C350-C976-4496-9842-56C0E4916E56}" srcOrd="0" destOrd="0" presId="urn:microsoft.com/office/officeart/2011/layout/HexagonRadial"/>
    <dgm:cxn modelId="{2496DF3E-4037-41F9-BF5F-85542B454ABC}" type="presOf" srcId="{C9FC64EB-8100-426B-9D2C-30A8D89D64D2}" destId="{FC785212-1AE8-43C5-A828-009B60B652F5}" srcOrd="0" destOrd="0" presId="urn:microsoft.com/office/officeart/2011/layout/HexagonRadial"/>
    <dgm:cxn modelId="{E058F34F-05E7-44CE-A967-2CFD2B31E7B4}" srcId="{C32FC034-B863-424E-B8A3-CCC3A998371B}" destId="{5556B9E2-B70B-4EE5-9311-3F5954779C21}" srcOrd="5" destOrd="0" parTransId="{450C0A37-E868-4B79-84A1-F1E168E703AD}" sibTransId="{FCD096B3-1D22-4AE9-8106-F2D6C655A7ED}"/>
    <dgm:cxn modelId="{CF1FB655-2F5C-4DF1-ABB1-FF93377898A4}" srcId="{C32FC034-B863-424E-B8A3-CCC3A998371B}" destId="{FEEC4484-E742-41A4-85E6-057CBA52E64C}" srcOrd="2" destOrd="0" parTransId="{EAFAFB0A-B576-48B1-81A1-01FC9301D8C3}" sibTransId="{28641D9F-0B9A-40CA-9F84-35ACB2E6FD09}"/>
    <dgm:cxn modelId="{75F6E776-B40D-473F-B75E-5755C01A7150}" type="presOf" srcId="{597083FA-160C-4983-91FE-F1AA3BC2DE29}" destId="{30525391-9D36-40DF-8142-40EF493AF658}" srcOrd="0" destOrd="0" presId="urn:microsoft.com/office/officeart/2011/layout/HexagonRadial"/>
    <dgm:cxn modelId="{16AE8C7B-5B50-4C7E-92D1-A973D8EAFA51}" type="presOf" srcId="{FEEC4484-E742-41A4-85E6-057CBA52E64C}" destId="{E3AF6F98-389C-44CF-9DE5-3B9321DAC18E}" srcOrd="0" destOrd="0" presId="urn:microsoft.com/office/officeart/2011/layout/HexagonRadial"/>
    <dgm:cxn modelId="{B14D8CA1-96D5-4BB8-9E2E-344654E23428}" srcId="{C32FC034-B863-424E-B8A3-CCC3A998371B}" destId="{C9FC64EB-8100-426B-9D2C-30A8D89D64D2}" srcOrd="0" destOrd="0" parTransId="{1AB20D2C-78C5-4258-8355-039602BDCE18}" sibTransId="{0E0F1AC1-AA0C-4202-8761-604504AA9886}"/>
    <dgm:cxn modelId="{8CE2A4BB-12CF-480B-B681-28C957992ABB}" type="presOf" srcId="{885B538C-11E3-4C1B-A701-EB95986EACB9}" destId="{A39738F0-0580-40D9-AB23-26F4764534AE}" srcOrd="0" destOrd="0" presId="urn:microsoft.com/office/officeart/2011/layout/HexagonRadial"/>
    <dgm:cxn modelId="{ECAE86C0-E8E5-4488-B8AE-D204C21521DA}" type="presOf" srcId="{141CEA0E-095B-4FEB-A2C0-0093A38BD109}" destId="{61D4BE75-4056-49A1-ABA0-CBE2BAE5715D}" srcOrd="0" destOrd="0" presId="urn:microsoft.com/office/officeart/2011/layout/HexagonRadial"/>
    <dgm:cxn modelId="{F50C29CC-0FCC-4B56-97F1-321E686B6E06}" srcId="{C32FC034-B863-424E-B8A3-CCC3A998371B}" destId="{141CEA0E-095B-4FEB-A2C0-0093A38BD109}" srcOrd="4" destOrd="0" parTransId="{2E71D057-2BE9-4A48-BC7E-4038489270B2}" sibTransId="{A046F72B-C1B0-4E78-B709-F0274943C859}"/>
    <dgm:cxn modelId="{DF7F19E8-C7EC-42C4-9581-9681A43F6809}" type="presOf" srcId="{C32FC034-B863-424E-B8A3-CCC3A998371B}" destId="{885E41F5-7643-4594-917A-7A4E42A71F41}" srcOrd="0" destOrd="0" presId="urn:microsoft.com/office/officeart/2011/layout/HexagonRadial"/>
    <dgm:cxn modelId="{E01F85F4-DCC2-4C70-8784-D82D9F442F8A}" srcId="{C32FC034-B863-424E-B8A3-CCC3A998371B}" destId="{597083FA-160C-4983-91FE-F1AA3BC2DE29}" srcOrd="3" destOrd="0" parTransId="{03F6AC41-2B85-4F25-B245-40861BE1001F}" sibTransId="{331BEC34-6361-4908-81BB-F57FFF70A3B0}"/>
    <dgm:cxn modelId="{F078253D-8AEF-41DA-BDD3-B14B29067951}" type="presParOf" srcId="{A39738F0-0580-40D9-AB23-26F4764534AE}" destId="{885E41F5-7643-4594-917A-7A4E42A71F41}" srcOrd="0" destOrd="0" presId="urn:microsoft.com/office/officeart/2011/layout/HexagonRadial"/>
    <dgm:cxn modelId="{DE26B205-DB33-4EEE-91DD-906018AE47E6}" type="presParOf" srcId="{A39738F0-0580-40D9-AB23-26F4764534AE}" destId="{2CE29EFA-7731-47CB-894F-55A8CC2118EB}" srcOrd="1" destOrd="0" presId="urn:microsoft.com/office/officeart/2011/layout/HexagonRadial"/>
    <dgm:cxn modelId="{B0DA73CC-F618-4538-A6B4-E70169A32FBD}" type="presParOf" srcId="{2CE29EFA-7731-47CB-894F-55A8CC2118EB}" destId="{385C8264-E9D4-4E69-B051-6D871B555208}" srcOrd="0" destOrd="0" presId="urn:microsoft.com/office/officeart/2011/layout/HexagonRadial"/>
    <dgm:cxn modelId="{79F90081-F4C1-4CA0-A8E6-222280779E0B}" type="presParOf" srcId="{A39738F0-0580-40D9-AB23-26F4764534AE}" destId="{FC785212-1AE8-43C5-A828-009B60B652F5}" srcOrd="2" destOrd="0" presId="urn:microsoft.com/office/officeart/2011/layout/HexagonRadial"/>
    <dgm:cxn modelId="{E80D9C49-841E-400D-AFDB-CED9EE374570}" type="presParOf" srcId="{A39738F0-0580-40D9-AB23-26F4764534AE}" destId="{7B497947-78B0-4044-943F-23AF1AC5DC10}" srcOrd="3" destOrd="0" presId="urn:microsoft.com/office/officeart/2011/layout/HexagonRadial"/>
    <dgm:cxn modelId="{86FE95E4-1B4D-4C1A-BF25-9711BC1B0EEA}" type="presParOf" srcId="{7B497947-78B0-4044-943F-23AF1AC5DC10}" destId="{E9AEF183-0E75-4623-95B4-DE4584B61E51}" srcOrd="0" destOrd="0" presId="urn:microsoft.com/office/officeart/2011/layout/HexagonRadial"/>
    <dgm:cxn modelId="{050D987B-3598-459E-8F47-BB0A2C2AAA40}" type="presParOf" srcId="{A39738F0-0580-40D9-AB23-26F4764534AE}" destId="{3EEB6118-093D-4DB5-9C6A-F14727829159}" srcOrd="4" destOrd="0" presId="urn:microsoft.com/office/officeart/2011/layout/HexagonRadial"/>
    <dgm:cxn modelId="{E8044692-009F-4DF1-887C-CE9384060960}" type="presParOf" srcId="{A39738F0-0580-40D9-AB23-26F4764534AE}" destId="{5BD94856-5E83-4281-A3EF-C51717F67355}" srcOrd="5" destOrd="0" presId="urn:microsoft.com/office/officeart/2011/layout/HexagonRadial"/>
    <dgm:cxn modelId="{C8D9471F-075D-4022-A2C7-25F6ED28C165}" type="presParOf" srcId="{5BD94856-5E83-4281-A3EF-C51717F67355}" destId="{116D75E3-D420-48CB-A249-EAEA6BA7AFBC}" srcOrd="0" destOrd="0" presId="urn:microsoft.com/office/officeart/2011/layout/HexagonRadial"/>
    <dgm:cxn modelId="{CDD667C7-252F-469C-A39E-6A684582AAB6}" type="presParOf" srcId="{A39738F0-0580-40D9-AB23-26F4764534AE}" destId="{E3AF6F98-389C-44CF-9DE5-3B9321DAC18E}" srcOrd="6" destOrd="0" presId="urn:microsoft.com/office/officeart/2011/layout/HexagonRadial"/>
    <dgm:cxn modelId="{CD9F86AD-CFB3-433E-8EA8-EFDF568E907C}" type="presParOf" srcId="{A39738F0-0580-40D9-AB23-26F4764534AE}" destId="{038AD16A-7010-4EF0-BF3C-4895E9E87128}" srcOrd="7" destOrd="0" presId="urn:microsoft.com/office/officeart/2011/layout/HexagonRadial"/>
    <dgm:cxn modelId="{891E1021-42FA-4477-BE70-587663B188E8}" type="presParOf" srcId="{038AD16A-7010-4EF0-BF3C-4895E9E87128}" destId="{9E9B03D7-E108-445B-AD69-288AB40859A6}" srcOrd="0" destOrd="0" presId="urn:microsoft.com/office/officeart/2011/layout/HexagonRadial"/>
    <dgm:cxn modelId="{2FF0C3D9-B0AF-4A81-B2F9-EBC9997D8A59}" type="presParOf" srcId="{A39738F0-0580-40D9-AB23-26F4764534AE}" destId="{30525391-9D36-40DF-8142-40EF493AF658}" srcOrd="8" destOrd="0" presId="urn:microsoft.com/office/officeart/2011/layout/HexagonRadial"/>
    <dgm:cxn modelId="{FD66922E-AC2C-4CFD-98EB-5E6D3C098AE3}" type="presParOf" srcId="{A39738F0-0580-40D9-AB23-26F4764534AE}" destId="{8F23FFDD-A082-4516-9594-7567373B752B}" srcOrd="9" destOrd="0" presId="urn:microsoft.com/office/officeart/2011/layout/HexagonRadial"/>
    <dgm:cxn modelId="{4365F763-C188-46C9-AEDA-95132D794918}" type="presParOf" srcId="{8F23FFDD-A082-4516-9594-7567373B752B}" destId="{7546A969-32CE-41C6-B065-6CAB04A4DC16}" srcOrd="0" destOrd="0" presId="urn:microsoft.com/office/officeart/2011/layout/HexagonRadial"/>
    <dgm:cxn modelId="{1C62A1F0-BEC8-4CFF-9E9A-D34D7DCDD4C0}" type="presParOf" srcId="{A39738F0-0580-40D9-AB23-26F4764534AE}" destId="{61D4BE75-4056-49A1-ABA0-CBE2BAE5715D}" srcOrd="10" destOrd="0" presId="urn:microsoft.com/office/officeart/2011/layout/HexagonRadial"/>
    <dgm:cxn modelId="{2A67A0F2-6590-4B1B-8E70-94C6CE65AB61}" type="presParOf" srcId="{A39738F0-0580-40D9-AB23-26F4764534AE}" destId="{910125C1-CF9E-4FE1-82F9-3D992F515692}" srcOrd="11" destOrd="0" presId="urn:microsoft.com/office/officeart/2011/layout/HexagonRadial"/>
    <dgm:cxn modelId="{BCEF9672-70AF-45B2-B106-E0D24DFD194A}" type="presParOf" srcId="{910125C1-CF9E-4FE1-82F9-3D992F515692}" destId="{2A2BF298-7577-42C5-B825-576FD8BAB94C}" srcOrd="0" destOrd="0" presId="urn:microsoft.com/office/officeart/2011/layout/HexagonRadial"/>
    <dgm:cxn modelId="{AC0DB3A9-C6EA-447D-8267-A7FC8C13B980}" type="presParOf" srcId="{A39738F0-0580-40D9-AB23-26F4764534AE}" destId="{5209C350-C976-4496-9842-56C0E4916E5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5B538C-11E3-4C1B-A701-EB95986EACB9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2FC034-B863-424E-B8A3-CCC3A998371B}">
      <dgm:prSet phldrT="[Text]" custT="1"/>
      <dgm:spPr>
        <a:solidFill>
          <a:srgbClr val="0D2345"/>
        </a:solidFill>
      </dgm:spPr>
      <dgm:t>
        <a:bodyPr/>
        <a:lstStyle/>
        <a:p>
          <a:r>
            <a:rPr lang="en-US" sz="1400" b="1"/>
            <a:t>50 Year Water Action Plan</a:t>
          </a:r>
        </a:p>
      </dgm:t>
    </dgm:pt>
    <dgm:pt modelId="{A09B6DC5-A716-407B-85E6-9DC5E1E76092}" type="parTrans" cxnId="{2005620C-C612-4E5F-9AB5-37C9912EF78E}">
      <dgm:prSet/>
      <dgm:spPr/>
      <dgm:t>
        <a:bodyPr/>
        <a:lstStyle/>
        <a:p>
          <a:endParaRPr lang="en-US"/>
        </a:p>
      </dgm:t>
    </dgm:pt>
    <dgm:pt modelId="{C25FE80E-821C-4E26-8EEB-48EB2D21C664}" type="sibTrans" cxnId="{2005620C-C612-4E5F-9AB5-37C9912EF78E}">
      <dgm:prSet/>
      <dgm:spPr/>
      <dgm:t>
        <a:bodyPr/>
        <a:lstStyle/>
        <a:p>
          <a:endParaRPr lang="en-US"/>
        </a:p>
      </dgm:t>
    </dgm:pt>
    <dgm:pt modelId="{C9FC64EB-8100-426B-9D2C-30A8D89D64D2}">
      <dgm:prSet phldrT="[Text]"/>
      <dgm:spPr>
        <a:ln w="19050">
          <a:solidFill>
            <a:schemeClr val="bg1"/>
          </a:solidFill>
        </a:ln>
      </dgm:spPr>
      <dgm:t>
        <a:bodyPr/>
        <a:lstStyle/>
        <a:p>
          <a:r>
            <a:rPr lang="en-US" b="0">
              <a:solidFill>
                <a:schemeClr val="bg1"/>
              </a:solidFill>
            </a:rPr>
            <a:t>Reduce </a:t>
          </a:r>
        </a:p>
        <a:p>
          <a:r>
            <a:rPr lang="en-US" b="0">
              <a:solidFill>
                <a:schemeClr val="bg1"/>
              </a:solidFill>
            </a:rPr>
            <a:t>Leaks </a:t>
          </a:r>
        </a:p>
        <a:p>
          <a:r>
            <a:rPr lang="en-US" b="0">
              <a:solidFill>
                <a:schemeClr val="bg1"/>
              </a:solidFill>
            </a:rPr>
            <a:t>(A3)</a:t>
          </a:r>
        </a:p>
      </dgm:t>
    </dgm:pt>
    <dgm:pt modelId="{1AB20D2C-78C5-4258-8355-039602BDCE18}" type="parTrans" cxnId="{B14D8CA1-96D5-4BB8-9E2E-344654E23428}">
      <dgm:prSet/>
      <dgm:spPr/>
      <dgm:t>
        <a:bodyPr/>
        <a:lstStyle/>
        <a:p>
          <a:endParaRPr lang="en-US"/>
        </a:p>
      </dgm:t>
    </dgm:pt>
    <dgm:pt modelId="{0E0F1AC1-AA0C-4202-8761-604504AA9886}" type="sibTrans" cxnId="{B14D8CA1-96D5-4BB8-9E2E-344654E23428}">
      <dgm:prSet/>
      <dgm:spPr/>
      <dgm:t>
        <a:bodyPr/>
        <a:lstStyle/>
        <a:p>
          <a:endParaRPr lang="en-US"/>
        </a:p>
      </dgm:t>
    </dgm:pt>
    <dgm:pt modelId="{986F8BE3-544F-4B33-AF75-A03660D5D861}">
      <dgm:prSet phldrT="[Text]" custT="1"/>
      <dgm:spPr/>
      <dgm:t>
        <a:bodyPr/>
        <a:lstStyle/>
        <a:p>
          <a:r>
            <a:rPr lang="en-US" sz="1100" b="0">
              <a:solidFill>
                <a:schemeClr val="bg1"/>
              </a:solidFill>
            </a:rPr>
            <a:t>Strategic Water Supply (B1)</a:t>
          </a:r>
        </a:p>
      </dgm:t>
    </dgm:pt>
    <dgm:pt modelId="{40F8AA0E-1BA4-417F-BDB7-9A087D4F7159}" type="parTrans" cxnId="{273D141B-D74E-452A-9A77-59A1F0559CD8}">
      <dgm:prSet/>
      <dgm:spPr/>
      <dgm:t>
        <a:bodyPr/>
        <a:lstStyle/>
        <a:p>
          <a:endParaRPr lang="en-US"/>
        </a:p>
      </dgm:t>
    </dgm:pt>
    <dgm:pt modelId="{D503BCB3-4ED0-4E5B-97F7-35D7E374486E}" type="sibTrans" cxnId="{273D141B-D74E-452A-9A77-59A1F0559CD8}">
      <dgm:prSet/>
      <dgm:spPr/>
      <dgm:t>
        <a:bodyPr/>
        <a:lstStyle/>
        <a:p>
          <a:endParaRPr lang="en-US"/>
        </a:p>
      </dgm:t>
    </dgm:pt>
    <dgm:pt modelId="{FEEC4484-E742-41A4-85E6-057CBA52E64C}">
      <dgm:prSet phldrT="[Text]"/>
      <dgm:spPr/>
      <dgm:t>
        <a:bodyPr/>
        <a:lstStyle/>
        <a:p>
          <a:r>
            <a:rPr lang="en-US" b="0">
              <a:solidFill>
                <a:schemeClr val="bg1"/>
              </a:solidFill>
            </a:rPr>
            <a:t>Water Reuse Rules </a:t>
          </a:r>
          <a:br>
            <a:rPr lang="en-US" b="0">
              <a:solidFill>
                <a:schemeClr val="bg1"/>
              </a:solidFill>
            </a:rPr>
          </a:br>
          <a:r>
            <a:rPr lang="en-US" b="0">
              <a:solidFill>
                <a:schemeClr val="bg1"/>
              </a:solidFill>
            </a:rPr>
            <a:t>(B2)</a:t>
          </a:r>
        </a:p>
      </dgm:t>
    </dgm:pt>
    <dgm:pt modelId="{EAFAFB0A-B576-48B1-81A1-01FC9301D8C3}" type="parTrans" cxnId="{CF1FB655-2F5C-4DF1-ABB1-FF93377898A4}">
      <dgm:prSet/>
      <dgm:spPr/>
      <dgm:t>
        <a:bodyPr/>
        <a:lstStyle/>
        <a:p>
          <a:endParaRPr lang="en-US"/>
        </a:p>
      </dgm:t>
    </dgm:pt>
    <dgm:pt modelId="{28641D9F-0B9A-40CA-9F84-35ACB2E6FD09}" type="sibTrans" cxnId="{CF1FB655-2F5C-4DF1-ABB1-FF93377898A4}">
      <dgm:prSet/>
      <dgm:spPr/>
      <dgm:t>
        <a:bodyPr/>
        <a:lstStyle/>
        <a:p>
          <a:endParaRPr lang="en-US"/>
        </a:p>
      </dgm:t>
    </dgm:pt>
    <dgm:pt modelId="{597083FA-160C-4983-91FE-F1AA3BC2DE29}">
      <dgm:prSet phldrT="[Text]"/>
      <dgm:spPr/>
      <dgm:t>
        <a:bodyPr/>
        <a:lstStyle/>
        <a:p>
          <a:r>
            <a:rPr lang="en-US" b="0">
              <a:solidFill>
                <a:schemeClr val="bg1"/>
              </a:solidFill>
            </a:rPr>
            <a:t>Cleanup Groundwater (C1)</a:t>
          </a:r>
        </a:p>
      </dgm:t>
    </dgm:pt>
    <dgm:pt modelId="{03F6AC41-2B85-4F25-B245-40861BE1001F}" type="parTrans" cxnId="{E01F85F4-DCC2-4C70-8784-D82D9F442F8A}">
      <dgm:prSet/>
      <dgm:spPr/>
      <dgm:t>
        <a:bodyPr/>
        <a:lstStyle/>
        <a:p>
          <a:endParaRPr lang="en-US"/>
        </a:p>
      </dgm:t>
    </dgm:pt>
    <dgm:pt modelId="{331BEC34-6361-4908-81BB-F57FFF70A3B0}" type="sibTrans" cxnId="{E01F85F4-DCC2-4C70-8784-D82D9F442F8A}">
      <dgm:prSet/>
      <dgm:spPr/>
      <dgm:t>
        <a:bodyPr/>
        <a:lstStyle/>
        <a:p>
          <a:endParaRPr lang="en-US"/>
        </a:p>
      </dgm:t>
    </dgm:pt>
    <dgm:pt modelId="{141CEA0E-095B-4FEB-A2C0-0093A38BD109}">
      <dgm:prSet phldrT="[Text]"/>
      <dgm:spPr/>
      <dgm:t>
        <a:bodyPr/>
        <a:lstStyle/>
        <a:p>
          <a:r>
            <a:rPr lang="en-US" b="0">
              <a:solidFill>
                <a:schemeClr val="bg1"/>
              </a:solidFill>
            </a:rPr>
            <a:t>Surface Water Permitting (C2)</a:t>
          </a:r>
        </a:p>
      </dgm:t>
    </dgm:pt>
    <dgm:pt modelId="{2E71D057-2BE9-4A48-BC7E-4038489270B2}" type="parTrans" cxnId="{F50C29CC-0FCC-4B56-97F1-321E686B6E06}">
      <dgm:prSet/>
      <dgm:spPr/>
      <dgm:t>
        <a:bodyPr/>
        <a:lstStyle/>
        <a:p>
          <a:endParaRPr lang="en-US"/>
        </a:p>
      </dgm:t>
    </dgm:pt>
    <dgm:pt modelId="{A046F72B-C1B0-4E78-B709-F0274943C859}" type="sibTrans" cxnId="{F50C29CC-0FCC-4B56-97F1-321E686B6E06}">
      <dgm:prSet/>
      <dgm:spPr/>
      <dgm:t>
        <a:bodyPr/>
        <a:lstStyle/>
        <a:p>
          <a:endParaRPr lang="en-US"/>
        </a:p>
      </dgm:t>
    </dgm:pt>
    <dgm:pt modelId="{5556B9E2-B70B-4EE5-9311-3F5954779C21}">
      <dgm:prSet phldrT="[Text]"/>
      <dgm:spPr/>
      <dgm:t>
        <a:bodyPr/>
        <a:lstStyle/>
        <a:p>
          <a:r>
            <a:rPr lang="en-US" b="1">
              <a:solidFill>
                <a:srgbClr val="FFFF00"/>
              </a:solidFill>
            </a:rPr>
            <a:t>Aging Water Infrastructure</a:t>
          </a:r>
          <a:br>
            <a:rPr lang="en-US" b="1">
              <a:solidFill>
                <a:srgbClr val="FFFF00"/>
              </a:solidFill>
            </a:rPr>
          </a:br>
          <a:r>
            <a:rPr lang="en-US" b="1">
              <a:solidFill>
                <a:srgbClr val="FFFF00"/>
              </a:solidFill>
            </a:rPr>
            <a:t>(C3)</a:t>
          </a:r>
        </a:p>
      </dgm:t>
    </dgm:pt>
    <dgm:pt modelId="{450C0A37-E868-4B79-84A1-F1E168E703AD}" type="parTrans" cxnId="{E058F34F-05E7-44CE-A967-2CFD2B31E7B4}">
      <dgm:prSet/>
      <dgm:spPr/>
      <dgm:t>
        <a:bodyPr/>
        <a:lstStyle/>
        <a:p>
          <a:endParaRPr lang="en-US"/>
        </a:p>
      </dgm:t>
    </dgm:pt>
    <dgm:pt modelId="{FCD096B3-1D22-4AE9-8106-F2D6C655A7ED}" type="sibTrans" cxnId="{E058F34F-05E7-44CE-A967-2CFD2B31E7B4}">
      <dgm:prSet/>
      <dgm:spPr/>
      <dgm:t>
        <a:bodyPr/>
        <a:lstStyle/>
        <a:p>
          <a:endParaRPr lang="en-US"/>
        </a:p>
      </dgm:t>
    </dgm:pt>
    <dgm:pt modelId="{A39738F0-0580-40D9-AB23-26F4764534AE}" type="pres">
      <dgm:prSet presAssocID="{885B538C-11E3-4C1B-A701-EB95986EACB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85E41F5-7643-4594-917A-7A4E42A71F41}" type="pres">
      <dgm:prSet presAssocID="{C32FC034-B863-424E-B8A3-CCC3A998371B}" presName="Parent" presStyleLbl="node0" presStyleIdx="0" presStyleCnt="1">
        <dgm:presLayoutVars>
          <dgm:chMax val="6"/>
          <dgm:chPref val="6"/>
        </dgm:presLayoutVars>
      </dgm:prSet>
      <dgm:spPr/>
    </dgm:pt>
    <dgm:pt modelId="{2CE29EFA-7731-47CB-894F-55A8CC2118EB}" type="pres">
      <dgm:prSet presAssocID="{C9FC64EB-8100-426B-9D2C-30A8D89D64D2}" presName="Accent1" presStyleCnt="0"/>
      <dgm:spPr/>
    </dgm:pt>
    <dgm:pt modelId="{385C8264-E9D4-4E69-B051-6D871B555208}" type="pres">
      <dgm:prSet presAssocID="{C9FC64EB-8100-426B-9D2C-30A8D89D64D2}" presName="Accent" presStyleLbl="bgShp" presStyleIdx="0" presStyleCnt="6"/>
      <dgm:spPr/>
    </dgm:pt>
    <dgm:pt modelId="{FC785212-1AE8-43C5-A828-009B60B652F5}" type="pres">
      <dgm:prSet presAssocID="{C9FC64EB-8100-426B-9D2C-30A8D89D64D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B497947-78B0-4044-943F-23AF1AC5DC10}" type="pres">
      <dgm:prSet presAssocID="{986F8BE3-544F-4B33-AF75-A03660D5D861}" presName="Accent2" presStyleCnt="0"/>
      <dgm:spPr/>
    </dgm:pt>
    <dgm:pt modelId="{E9AEF183-0E75-4623-95B4-DE4584B61E51}" type="pres">
      <dgm:prSet presAssocID="{986F8BE3-544F-4B33-AF75-A03660D5D861}" presName="Accent" presStyleLbl="bgShp" presStyleIdx="1" presStyleCnt="6"/>
      <dgm:spPr/>
    </dgm:pt>
    <dgm:pt modelId="{3EEB6118-093D-4DB5-9C6A-F14727829159}" type="pres">
      <dgm:prSet presAssocID="{986F8BE3-544F-4B33-AF75-A03660D5D86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BD94856-5E83-4281-A3EF-C51717F67355}" type="pres">
      <dgm:prSet presAssocID="{FEEC4484-E742-41A4-85E6-057CBA52E64C}" presName="Accent3" presStyleCnt="0"/>
      <dgm:spPr/>
    </dgm:pt>
    <dgm:pt modelId="{116D75E3-D420-48CB-A249-EAEA6BA7AFBC}" type="pres">
      <dgm:prSet presAssocID="{FEEC4484-E742-41A4-85E6-057CBA52E64C}" presName="Accent" presStyleLbl="bgShp" presStyleIdx="2" presStyleCnt="6"/>
      <dgm:spPr/>
    </dgm:pt>
    <dgm:pt modelId="{E3AF6F98-389C-44CF-9DE5-3B9321DAC18E}" type="pres">
      <dgm:prSet presAssocID="{FEEC4484-E742-41A4-85E6-057CBA52E64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38AD16A-7010-4EF0-BF3C-4895E9E87128}" type="pres">
      <dgm:prSet presAssocID="{597083FA-160C-4983-91FE-F1AA3BC2DE29}" presName="Accent4" presStyleCnt="0"/>
      <dgm:spPr/>
    </dgm:pt>
    <dgm:pt modelId="{9E9B03D7-E108-445B-AD69-288AB40859A6}" type="pres">
      <dgm:prSet presAssocID="{597083FA-160C-4983-91FE-F1AA3BC2DE29}" presName="Accent" presStyleLbl="bgShp" presStyleIdx="3" presStyleCnt="6"/>
      <dgm:spPr/>
    </dgm:pt>
    <dgm:pt modelId="{30525391-9D36-40DF-8142-40EF493AF658}" type="pres">
      <dgm:prSet presAssocID="{597083FA-160C-4983-91FE-F1AA3BC2DE2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F23FFDD-A082-4516-9594-7567373B752B}" type="pres">
      <dgm:prSet presAssocID="{141CEA0E-095B-4FEB-A2C0-0093A38BD109}" presName="Accent5" presStyleCnt="0"/>
      <dgm:spPr/>
    </dgm:pt>
    <dgm:pt modelId="{7546A969-32CE-41C6-B065-6CAB04A4DC16}" type="pres">
      <dgm:prSet presAssocID="{141CEA0E-095B-4FEB-A2C0-0093A38BD109}" presName="Accent" presStyleLbl="bgShp" presStyleIdx="4" presStyleCnt="6"/>
      <dgm:spPr/>
    </dgm:pt>
    <dgm:pt modelId="{61D4BE75-4056-49A1-ABA0-CBE2BAE5715D}" type="pres">
      <dgm:prSet presAssocID="{141CEA0E-095B-4FEB-A2C0-0093A38BD10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10125C1-CF9E-4FE1-82F9-3D992F515692}" type="pres">
      <dgm:prSet presAssocID="{5556B9E2-B70B-4EE5-9311-3F5954779C21}" presName="Accent6" presStyleCnt="0"/>
      <dgm:spPr/>
    </dgm:pt>
    <dgm:pt modelId="{2A2BF298-7577-42C5-B825-576FD8BAB94C}" type="pres">
      <dgm:prSet presAssocID="{5556B9E2-B70B-4EE5-9311-3F5954779C21}" presName="Accent" presStyleLbl="bgShp" presStyleIdx="5" presStyleCnt="6"/>
      <dgm:spPr/>
    </dgm:pt>
    <dgm:pt modelId="{5209C350-C976-4496-9842-56C0E4916E56}" type="pres">
      <dgm:prSet presAssocID="{5556B9E2-B70B-4EE5-9311-3F5954779C2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005620C-C612-4E5F-9AB5-37C9912EF78E}" srcId="{885B538C-11E3-4C1B-A701-EB95986EACB9}" destId="{C32FC034-B863-424E-B8A3-CCC3A998371B}" srcOrd="0" destOrd="0" parTransId="{A09B6DC5-A716-407B-85E6-9DC5E1E76092}" sibTransId="{C25FE80E-821C-4E26-8EEB-48EB2D21C664}"/>
    <dgm:cxn modelId="{273D141B-D74E-452A-9A77-59A1F0559CD8}" srcId="{C32FC034-B863-424E-B8A3-CCC3A998371B}" destId="{986F8BE3-544F-4B33-AF75-A03660D5D861}" srcOrd="1" destOrd="0" parTransId="{40F8AA0E-1BA4-417F-BDB7-9A087D4F7159}" sibTransId="{D503BCB3-4ED0-4E5B-97F7-35D7E374486E}"/>
    <dgm:cxn modelId="{EF41532A-5F77-43BB-B032-8650DE8BA744}" type="presOf" srcId="{986F8BE3-544F-4B33-AF75-A03660D5D861}" destId="{3EEB6118-093D-4DB5-9C6A-F14727829159}" srcOrd="0" destOrd="0" presId="urn:microsoft.com/office/officeart/2011/layout/HexagonRadial"/>
    <dgm:cxn modelId="{119BA12B-D9C0-49AB-B421-A901BCDF4998}" type="presOf" srcId="{5556B9E2-B70B-4EE5-9311-3F5954779C21}" destId="{5209C350-C976-4496-9842-56C0E4916E56}" srcOrd="0" destOrd="0" presId="urn:microsoft.com/office/officeart/2011/layout/HexagonRadial"/>
    <dgm:cxn modelId="{2496DF3E-4037-41F9-BF5F-85542B454ABC}" type="presOf" srcId="{C9FC64EB-8100-426B-9D2C-30A8D89D64D2}" destId="{FC785212-1AE8-43C5-A828-009B60B652F5}" srcOrd="0" destOrd="0" presId="urn:microsoft.com/office/officeart/2011/layout/HexagonRadial"/>
    <dgm:cxn modelId="{E058F34F-05E7-44CE-A967-2CFD2B31E7B4}" srcId="{C32FC034-B863-424E-B8A3-CCC3A998371B}" destId="{5556B9E2-B70B-4EE5-9311-3F5954779C21}" srcOrd="5" destOrd="0" parTransId="{450C0A37-E868-4B79-84A1-F1E168E703AD}" sibTransId="{FCD096B3-1D22-4AE9-8106-F2D6C655A7ED}"/>
    <dgm:cxn modelId="{CF1FB655-2F5C-4DF1-ABB1-FF93377898A4}" srcId="{C32FC034-B863-424E-B8A3-CCC3A998371B}" destId="{FEEC4484-E742-41A4-85E6-057CBA52E64C}" srcOrd="2" destOrd="0" parTransId="{EAFAFB0A-B576-48B1-81A1-01FC9301D8C3}" sibTransId="{28641D9F-0B9A-40CA-9F84-35ACB2E6FD09}"/>
    <dgm:cxn modelId="{75F6E776-B40D-473F-B75E-5755C01A7150}" type="presOf" srcId="{597083FA-160C-4983-91FE-F1AA3BC2DE29}" destId="{30525391-9D36-40DF-8142-40EF493AF658}" srcOrd="0" destOrd="0" presId="urn:microsoft.com/office/officeart/2011/layout/HexagonRadial"/>
    <dgm:cxn modelId="{16AE8C7B-5B50-4C7E-92D1-A973D8EAFA51}" type="presOf" srcId="{FEEC4484-E742-41A4-85E6-057CBA52E64C}" destId="{E3AF6F98-389C-44CF-9DE5-3B9321DAC18E}" srcOrd="0" destOrd="0" presId="urn:microsoft.com/office/officeart/2011/layout/HexagonRadial"/>
    <dgm:cxn modelId="{B14D8CA1-96D5-4BB8-9E2E-344654E23428}" srcId="{C32FC034-B863-424E-B8A3-CCC3A998371B}" destId="{C9FC64EB-8100-426B-9D2C-30A8D89D64D2}" srcOrd="0" destOrd="0" parTransId="{1AB20D2C-78C5-4258-8355-039602BDCE18}" sibTransId="{0E0F1AC1-AA0C-4202-8761-604504AA9886}"/>
    <dgm:cxn modelId="{8CE2A4BB-12CF-480B-B681-28C957992ABB}" type="presOf" srcId="{885B538C-11E3-4C1B-A701-EB95986EACB9}" destId="{A39738F0-0580-40D9-AB23-26F4764534AE}" srcOrd="0" destOrd="0" presId="urn:microsoft.com/office/officeart/2011/layout/HexagonRadial"/>
    <dgm:cxn modelId="{ECAE86C0-E8E5-4488-B8AE-D204C21521DA}" type="presOf" srcId="{141CEA0E-095B-4FEB-A2C0-0093A38BD109}" destId="{61D4BE75-4056-49A1-ABA0-CBE2BAE5715D}" srcOrd="0" destOrd="0" presId="urn:microsoft.com/office/officeart/2011/layout/HexagonRadial"/>
    <dgm:cxn modelId="{F50C29CC-0FCC-4B56-97F1-321E686B6E06}" srcId="{C32FC034-B863-424E-B8A3-CCC3A998371B}" destId="{141CEA0E-095B-4FEB-A2C0-0093A38BD109}" srcOrd="4" destOrd="0" parTransId="{2E71D057-2BE9-4A48-BC7E-4038489270B2}" sibTransId="{A046F72B-C1B0-4E78-B709-F0274943C859}"/>
    <dgm:cxn modelId="{DF7F19E8-C7EC-42C4-9581-9681A43F6809}" type="presOf" srcId="{C32FC034-B863-424E-B8A3-CCC3A998371B}" destId="{885E41F5-7643-4594-917A-7A4E42A71F41}" srcOrd="0" destOrd="0" presId="urn:microsoft.com/office/officeart/2011/layout/HexagonRadial"/>
    <dgm:cxn modelId="{E01F85F4-DCC2-4C70-8784-D82D9F442F8A}" srcId="{C32FC034-B863-424E-B8A3-CCC3A998371B}" destId="{597083FA-160C-4983-91FE-F1AA3BC2DE29}" srcOrd="3" destOrd="0" parTransId="{03F6AC41-2B85-4F25-B245-40861BE1001F}" sibTransId="{331BEC34-6361-4908-81BB-F57FFF70A3B0}"/>
    <dgm:cxn modelId="{F078253D-8AEF-41DA-BDD3-B14B29067951}" type="presParOf" srcId="{A39738F0-0580-40D9-AB23-26F4764534AE}" destId="{885E41F5-7643-4594-917A-7A4E42A71F41}" srcOrd="0" destOrd="0" presId="urn:microsoft.com/office/officeart/2011/layout/HexagonRadial"/>
    <dgm:cxn modelId="{DE26B205-DB33-4EEE-91DD-906018AE47E6}" type="presParOf" srcId="{A39738F0-0580-40D9-AB23-26F4764534AE}" destId="{2CE29EFA-7731-47CB-894F-55A8CC2118EB}" srcOrd="1" destOrd="0" presId="urn:microsoft.com/office/officeart/2011/layout/HexagonRadial"/>
    <dgm:cxn modelId="{B0DA73CC-F618-4538-A6B4-E70169A32FBD}" type="presParOf" srcId="{2CE29EFA-7731-47CB-894F-55A8CC2118EB}" destId="{385C8264-E9D4-4E69-B051-6D871B555208}" srcOrd="0" destOrd="0" presId="urn:microsoft.com/office/officeart/2011/layout/HexagonRadial"/>
    <dgm:cxn modelId="{79F90081-F4C1-4CA0-A8E6-222280779E0B}" type="presParOf" srcId="{A39738F0-0580-40D9-AB23-26F4764534AE}" destId="{FC785212-1AE8-43C5-A828-009B60B652F5}" srcOrd="2" destOrd="0" presId="urn:microsoft.com/office/officeart/2011/layout/HexagonRadial"/>
    <dgm:cxn modelId="{E80D9C49-841E-400D-AFDB-CED9EE374570}" type="presParOf" srcId="{A39738F0-0580-40D9-AB23-26F4764534AE}" destId="{7B497947-78B0-4044-943F-23AF1AC5DC10}" srcOrd="3" destOrd="0" presId="urn:microsoft.com/office/officeart/2011/layout/HexagonRadial"/>
    <dgm:cxn modelId="{86FE95E4-1B4D-4C1A-BF25-9711BC1B0EEA}" type="presParOf" srcId="{7B497947-78B0-4044-943F-23AF1AC5DC10}" destId="{E9AEF183-0E75-4623-95B4-DE4584B61E51}" srcOrd="0" destOrd="0" presId="urn:microsoft.com/office/officeart/2011/layout/HexagonRadial"/>
    <dgm:cxn modelId="{050D987B-3598-459E-8F47-BB0A2C2AAA40}" type="presParOf" srcId="{A39738F0-0580-40D9-AB23-26F4764534AE}" destId="{3EEB6118-093D-4DB5-9C6A-F14727829159}" srcOrd="4" destOrd="0" presId="urn:microsoft.com/office/officeart/2011/layout/HexagonRadial"/>
    <dgm:cxn modelId="{E8044692-009F-4DF1-887C-CE9384060960}" type="presParOf" srcId="{A39738F0-0580-40D9-AB23-26F4764534AE}" destId="{5BD94856-5E83-4281-A3EF-C51717F67355}" srcOrd="5" destOrd="0" presId="urn:microsoft.com/office/officeart/2011/layout/HexagonRadial"/>
    <dgm:cxn modelId="{C8D9471F-075D-4022-A2C7-25F6ED28C165}" type="presParOf" srcId="{5BD94856-5E83-4281-A3EF-C51717F67355}" destId="{116D75E3-D420-48CB-A249-EAEA6BA7AFBC}" srcOrd="0" destOrd="0" presId="urn:microsoft.com/office/officeart/2011/layout/HexagonRadial"/>
    <dgm:cxn modelId="{CDD667C7-252F-469C-A39E-6A684582AAB6}" type="presParOf" srcId="{A39738F0-0580-40D9-AB23-26F4764534AE}" destId="{E3AF6F98-389C-44CF-9DE5-3B9321DAC18E}" srcOrd="6" destOrd="0" presId="urn:microsoft.com/office/officeart/2011/layout/HexagonRadial"/>
    <dgm:cxn modelId="{CD9F86AD-CFB3-433E-8EA8-EFDF568E907C}" type="presParOf" srcId="{A39738F0-0580-40D9-AB23-26F4764534AE}" destId="{038AD16A-7010-4EF0-BF3C-4895E9E87128}" srcOrd="7" destOrd="0" presId="urn:microsoft.com/office/officeart/2011/layout/HexagonRadial"/>
    <dgm:cxn modelId="{891E1021-42FA-4477-BE70-587663B188E8}" type="presParOf" srcId="{038AD16A-7010-4EF0-BF3C-4895E9E87128}" destId="{9E9B03D7-E108-445B-AD69-288AB40859A6}" srcOrd="0" destOrd="0" presId="urn:microsoft.com/office/officeart/2011/layout/HexagonRadial"/>
    <dgm:cxn modelId="{2FF0C3D9-B0AF-4A81-B2F9-EBC9997D8A59}" type="presParOf" srcId="{A39738F0-0580-40D9-AB23-26F4764534AE}" destId="{30525391-9D36-40DF-8142-40EF493AF658}" srcOrd="8" destOrd="0" presId="urn:microsoft.com/office/officeart/2011/layout/HexagonRadial"/>
    <dgm:cxn modelId="{FD66922E-AC2C-4CFD-98EB-5E6D3C098AE3}" type="presParOf" srcId="{A39738F0-0580-40D9-AB23-26F4764534AE}" destId="{8F23FFDD-A082-4516-9594-7567373B752B}" srcOrd="9" destOrd="0" presId="urn:microsoft.com/office/officeart/2011/layout/HexagonRadial"/>
    <dgm:cxn modelId="{4365F763-C188-46C9-AEDA-95132D794918}" type="presParOf" srcId="{8F23FFDD-A082-4516-9594-7567373B752B}" destId="{7546A969-32CE-41C6-B065-6CAB04A4DC16}" srcOrd="0" destOrd="0" presId="urn:microsoft.com/office/officeart/2011/layout/HexagonRadial"/>
    <dgm:cxn modelId="{1C62A1F0-BEC8-4CFF-9E9A-D34D7DCDD4C0}" type="presParOf" srcId="{A39738F0-0580-40D9-AB23-26F4764534AE}" destId="{61D4BE75-4056-49A1-ABA0-CBE2BAE5715D}" srcOrd="10" destOrd="0" presId="urn:microsoft.com/office/officeart/2011/layout/HexagonRadial"/>
    <dgm:cxn modelId="{2A67A0F2-6590-4B1B-8E70-94C6CE65AB61}" type="presParOf" srcId="{A39738F0-0580-40D9-AB23-26F4764534AE}" destId="{910125C1-CF9E-4FE1-82F9-3D992F515692}" srcOrd="11" destOrd="0" presId="urn:microsoft.com/office/officeart/2011/layout/HexagonRadial"/>
    <dgm:cxn modelId="{BCEF9672-70AF-45B2-B106-E0D24DFD194A}" type="presParOf" srcId="{910125C1-CF9E-4FE1-82F9-3D992F515692}" destId="{2A2BF298-7577-42C5-B825-576FD8BAB94C}" srcOrd="0" destOrd="0" presId="urn:microsoft.com/office/officeart/2011/layout/HexagonRadial"/>
    <dgm:cxn modelId="{AC0DB3A9-C6EA-447D-8267-A7FC8C13B980}" type="presParOf" srcId="{A39738F0-0580-40D9-AB23-26F4764534AE}" destId="{5209C350-C976-4496-9842-56C0E4916E5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D0571-896D-4A76-B1AB-B2E7A13EED07}">
      <dsp:nvSpPr>
        <dsp:cNvPr id="0" name=""/>
        <dsp:cNvSpPr/>
      </dsp:nvSpPr>
      <dsp:spPr>
        <a:xfrm>
          <a:off x="0" y="0"/>
          <a:ext cx="8662555" cy="782375"/>
        </a:xfrm>
        <a:prstGeom prst="roundRect">
          <a:avLst>
            <a:gd name="adj" fmla="val 10000"/>
          </a:avLst>
        </a:prstGeom>
        <a:solidFill>
          <a:schemeClr val="accent5">
            <a:lumMod val="10000"/>
            <a:lumOff val="9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22689-CBDA-4D08-A1D3-33880EFAB93F}">
      <dsp:nvSpPr>
        <dsp:cNvPr id="0" name=""/>
        <dsp:cNvSpPr/>
      </dsp:nvSpPr>
      <dsp:spPr>
        <a:xfrm>
          <a:off x="236668" y="179707"/>
          <a:ext cx="430306" cy="4303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A8695-CD7D-4F9A-82EC-04081D2FF2C8}">
      <dsp:nvSpPr>
        <dsp:cNvPr id="0" name=""/>
        <dsp:cNvSpPr/>
      </dsp:nvSpPr>
      <dsp:spPr>
        <a:xfrm>
          <a:off x="903643" y="3673"/>
          <a:ext cx="7758911" cy="782375"/>
        </a:xfrm>
        <a:prstGeom prst="rect">
          <a:avLst/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801" tIns="82801" rIns="82801" bIns="8280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 dirty="0"/>
            <a:t>Why does NM need this?</a:t>
          </a:r>
          <a:endParaRPr lang="en-US" sz="1800" kern="1200" dirty="0"/>
        </a:p>
      </dsp:txBody>
      <dsp:txXfrm>
        <a:off x="903643" y="3673"/>
        <a:ext cx="7758911" cy="782375"/>
      </dsp:txXfrm>
    </dsp:sp>
    <dsp:sp modelId="{042AEA91-C7EC-407F-8A6F-2766102D1FE7}">
      <dsp:nvSpPr>
        <dsp:cNvPr id="0" name=""/>
        <dsp:cNvSpPr/>
      </dsp:nvSpPr>
      <dsp:spPr>
        <a:xfrm>
          <a:off x="0" y="981642"/>
          <a:ext cx="8662555" cy="782375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901E3-D8F5-4538-B499-582C0796E117}">
      <dsp:nvSpPr>
        <dsp:cNvPr id="0" name=""/>
        <dsp:cNvSpPr/>
      </dsp:nvSpPr>
      <dsp:spPr>
        <a:xfrm>
          <a:off x="236668" y="1157676"/>
          <a:ext cx="430306" cy="4303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E0B113-E433-47C8-A86C-DAB54CD03D0C}">
      <dsp:nvSpPr>
        <dsp:cNvPr id="0" name=""/>
        <dsp:cNvSpPr/>
      </dsp:nvSpPr>
      <dsp:spPr>
        <a:xfrm>
          <a:off x="903643" y="997688"/>
          <a:ext cx="7758911" cy="78237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801" tIns="82801" rIns="82801" bIns="8280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Vision for Water Security:</a:t>
          </a:r>
          <a:r>
            <a:rPr lang="en-US" sz="1600" b="0" i="0" kern="1200" baseline="0" dirty="0"/>
            <a:t> Long-term goals and guiding principles for sustainable water management</a:t>
          </a:r>
          <a:endParaRPr lang="en-US" sz="1600" kern="1200" dirty="0"/>
        </a:p>
      </dsp:txBody>
      <dsp:txXfrm>
        <a:off x="903643" y="997688"/>
        <a:ext cx="7758911" cy="782375"/>
      </dsp:txXfrm>
    </dsp:sp>
    <dsp:sp modelId="{1FBFF2D6-745A-466D-BD8D-A48BC352B552}">
      <dsp:nvSpPr>
        <dsp:cNvPr id="0" name=""/>
        <dsp:cNvSpPr/>
      </dsp:nvSpPr>
      <dsp:spPr>
        <a:xfrm>
          <a:off x="0" y="2064805"/>
          <a:ext cx="8662555" cy="65986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95A17B-30B6-400D-93FB-F9A6501B128A}">
      <dsp:nvSpPr>
        <dsp:cNvPr id="0" name=""/>
        <dsp:cNvSpPr/>
      </dsp:nvSpPr>
      <dsp:spPr>
        <a:xfrm>
          <a:off x="208152" y="2164286"/>
          <a:ext cx="430306" cy="4303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8B5B42-B059-4B30-94F9-88F21E0EABAF}">
      <dsp:nvSpPr>
        <dsp:cNvPr id="0" name=""/>
        <dsp:cNvSpPr/>
      </dsp:nvSpPr>
      <dsp:spPr>
        <a:xfrm>
          <a:off x="903643" y="2012194"/>
          <a:ext cx="7758911" cy="677208"/>
        </a:xfrm>
        <a:prstGeom prst="rect">
          <a:avLst/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801" tIns="82801" rIns="82801" bIns="8280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Governor’s Strategic Framework Key strategies: </a:t>
          </a:r>
          <a:r>
            <a:rPr lang="en-US" sz="1600" b="0" i="0" kern="1200" baseline="0" dirty="0"/>
            <a:t>conservation, innovation, equity, and resilience</a:t>
          </a:r>
          <a:endParaRPr lang="en-US" sz="1600" b="0" kern="1200" dirty="0"/>
        </a:p>
      </dsp:txBody>
      <dsp:txXfrm>
        <a:off x="903643" y="2012194"/>
        <a:ext cx="7758911" cy="677208"/>
      </dsp:txXfrm>
    </dsp:sp>
    <dsp:sp modelId="{8BB6C190-53FE-4E69-A6CD-D015BC640B63}">
      <dsp:nvSpPr>
        <dsp:cNvPr id="0" name=""/>
        <dsp:cNvSpPr/>
      </dsp:nvSpPr>
      <dsp:spPr>
        <a:xfrm>
          <a:off x="0" y="2937579"/>
          <a:ext cx="8662555" cy="782375"/>
        </a:xfrm>
        <a:prstGeom prst="roundRect">
          <a:avLst>
            <a:gd name="adj" fmla="val 10000"/>
          </a:avLst>
        </a:prstGeom>
        <a:solidFill>
          <a:schemeClr val="tx2">
            <a:lumMod val="10000"/>
            <a:lumOff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C3FBD-329D-4B02-8B9C-4D8B43AF66A3}">
      <dsp:nvSpPr>
        <dsp:cNvPr id="0" name=""/>
        <dsp:cNvSpPr/>
      </dsp:nvSpPr>
      <dsp:spPr>
        <a:xfrm>
          <a:off x="236668" y="3113614"/>
          <a:ext cx="430306" cy="4303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F91713-18DB-4282-90F1-51ABD04AD209}">
      <dsp:nvSpPr>
        <dsp:cNvPr id="0" name=""/>
        <dsp:cNvSpPr/>
      </dsp:nvSpPr>
      <dsp:spPr>
        <a:xfrm>
          <a:off x="903643" y="2937579"/>
          <a:ext cx="7758911" cy="782375"/>
        </a:xfrm>
        <a:prstGeom prst="rect">
          <a:avLst/>
        </a:prstGeom>
        <a:solidFill>
          <a:schemeClr val="tx2">
            <a:lumMod val="10000"/>
            <a:lumOff val="9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801" tIns="82801" rIns="82801" bIns="8280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Stakeholder Engagement &amp; Collaboration</a:t>
          </a:r>
          <a:r>
            <a:rPr lang="en-US" sz="1600" b="0" i="0" kern="1200" baseline="0" dirty="0"/>
            <a:t> Role of communities, tribes, agencies, and private sector partners</a:t>
          </a:r>
          <a:endParaRPr lang="en-US" sz="1600" kern="1200" dirty="0"/>
        </a:p>
      </dsp:txBody>
      <dsp:txXfrm>
        <a:off x="903643" y="2937579"/>
        <a:ext cx="7758911" cy="782375"/>
      </dsp:txXfrm>
    </dsp:sp>
    <dsp:sp modelId="{5975F438-2E0E-43DB-BB55-6693D18D08D9}">
      <dsp:nvSpPr>
        <dsp:cNvPr id="0" name=""/>
        <dsp:cNvSpPr/>
      </dsp:nvSpPr>
      <dsp:spPr>
        <a:xfrm>
          <a:off x="0" y="3919221"/>
          <a:ext cx="8662555" cy="782375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29EED-0239-48C6-BCF5-D6CE48F9003B}">
      <dsp:nvSpPr>
        <dsp:cNvPr id="0" name=""/>
        <dsp:cNvSpPr/>
      </dsp:nvSpPr>
      <dsp:spPr>
        <a:xfrm>
          <a:off x="236668" y="4091583"/>
          <a:ext cx="430306" cy="43030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6C08B-2BA6-485C-BCC4-0A01598D7A8E}">
      <dsp:nvSpPr>
        <dsp:cNvPr id="0" name=""/>
        <dsp:cNvSpPr/>
      </dsp:nvSpPr>
      <dsp:spPr>
        <a:xfrm>
          <a:off x="903643" y="3915548"/>
          <a:ext cx="7758911" cy="782375"/>
        </a:xfrm>
        <a:prstGeom prst="rect">
          <a:avLst/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801" tIns="82801" rIns="82801" bIns="8280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 dirty="0"/>
            <a:t>Implementation Timeline:</a:t>
          </a:r>
          <a:r>
            <a:rPr lang="en-US" sz="1800" b="0" i="0" kern="1200" baseline="0" dirty="0"/>
            <a:t> over 5, 10, and 50 years</a:t>
          </a:r>
          <a:endParaRPr lang="en-US" sz="1800" kern="1200" dirty="0"/>
        </a:p>
      </dsp:txBody>
      <dsp:txXfrm>
        <a:off x="903643" y="3915548"/>
        <a:ext cx="7758911" cy="7823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E41F5-7643-4594-917A-7A4E42A71F41}">
      <dsp:nvSpPr>
        <dsp:cNvPr id="0" name=""/>
        <dsp:cNvSpPr/>
      </dsp:nvSpPr>
      <dsp:spPr>
        <a:xfrm>
          <a:off x="2232216" y="1364129"/>
          <a:ext cx="1733867" cy="1499865"/>
        </a:xfrm>
        <a:prstGeom prst="hexagon">
          <a:avLst>
            <a:gd name="adj" fmla="val 28570"/>
            <a:gd name="vf" fmla="val 115470"/>
          </a:avLst>
        </a:prstGeom>
        <a:solidFill>
          <a:srgbClr val="0D234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50 Year Water Action Plan</a:t>
          </a:r>
        </a:p>
      </dsp:txBody>
      <dsp:txXfrm>
        <a:off x="2519542" y="1612678"/>
        <a:ext cx="1159215" cy="1002767"/>
      </dsp:txXfrm>
    </dsp:sp>
    <dsp:sp modelId="{E9AEF183-0E75-4623-95B4-DE4584B61E51}">
      <dsp:nvSpPr>
        <dsp:cNvPr id="0" name=""/>
        <dsp:cNvSpPr/>
      </dsp:nvSpPr>
      <dsp:spPr>
        <a:xfrm>
          <a:off x="3317950" y="646544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85212-1AE8-43C5-A828-009B60B652F5}">
      <dsp:nvSpPr>
        <dsp:cNvPr id="0" name=""/>
        <dsp:cNvSpPr/>
      </dsp:nvSpPr>
      <dsp:spPr>
        <a:xfrm>
          <a:off x="2391930" y="0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Reduce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Leaks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(A3)</a:t>
          </a:r>
        </a:p>
      </dsp:txBody>
      <dsp:txXfrm>
        <a:off x="2627402" y="203711"/>
        <a:ext cx="949948" cy="821816"/>
      </dsp:txXfrm>
    </dsp:sp>
    <dsp:sp modelId="{116D75E3-D420-48CB-A249-EAEA6BA7AFBC}">
      <dsp:nvSpPr>
        <dsp:cNvPr id="0" name=""/>
        <dsp:cNvSpPr/>
      </dsp:nvSpPr>
      <dsp:spPr>
        <a:xfrm>
          <a:off x="4081433" y="1700299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B6118-093D-4DB5-9C6A-F14727829159}">
      <dsp:nvSpPr>
        <dsp:cNvPr id="0" name=""/>
        <dsp:cNvSpPr/>
      </dsp:nvSpPr>
      <dsp:spPr>
        <a:xfrm>
          <a:off x="3695054" y="756064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Strategic Water Supply (B1)</a:t>
          </a:r>
        </a:p>
      </dsp:txBody>
      <dsp:txXfrm>
        <a:off x="3930526" y="959775"/>
        <a:ext cx="949948" cy="821816"/>
      </dsp:txXfrm>
    </dsp:sp>
    <dsp:sp modelId="{9E9B03D7-E108-445B-AD69-288AB40859A6}">
      <dsp:nvSpPr>
        <dsp:cNvPr id="0" name=""/>
        <dsp:cNvSpPr/>
      </dsp:nvSpPr>
      <dsp:spPr>
        <a:xfrm>
          <a:off x="3551069" y="2889789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F6F98-389C-44CF-9DE5-3B9321DAC18E}">
      <dsp:nvSpPr>
        <dsp:cNvPr id="0" name=""/>
        <dsp:cNvSpPr/>
      </dsp:nvSpPr>
      <dsp:spPr>
        <a:xfrm>
          <a:off x="3695054" y="2242399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Water Reuse Rules </a:t>
          </a:r>
          <a:br>
            <a:rPr lang="en-US" sz="1100" kern="1200"/>
          </a:br>
          <a:r>
            <a:rPr lang="en-US" sz="1100" kern="1200"/>
            <a:t>(B2)</a:t>
          </a:r>
        </a:p>
      </dsp:txBody>
      <dsp:txXfrm>
        <a:off x="3930526" y="2446110"/>
        <a:ext cx="949948" cy="821816"/>
      </dsp:txXfrm>
    </dsp:sp>
    <dsp:sp modelId="{7546A969-32CE-41C6-B065-6CAB04A4DC16}">
      <dsp:nvSpPr>
        <dsp:cNvPr id="0" name=""/>
        <dsp:cNvSpPr/>
      </dsp:nvSpPr>
      <dsp:spPr>
        <a:xfrm>
          <a:off x="2235442" y="3013263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25391-9D36-40DF-8142-40EF493AF658}">
      <dsp:nvSpPr>
        <dsp:cNvPr id="0" name=""/>
        <dsp:cNvSpPr/>
      </dsp:nvSpPr>
      <dsp:spPr>
        <a:xfrm>
          <a:off x="2391930" y="2999309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Cleanup Groundwater (C1)</a:t>
          </a:r>
        </a:p>
      </dsp:txBody>
      <dsp:txXfrm>
        <a:off x="2627402" y="3203020"/>
        <a:ext cx="949948" cy="821816"/>
      </dsp:txXfrm>
    </dsp:sp>
    <dsp:sp modelId="{2A2BF298-7577-42C5-B825-576FD8BAB94C}">
      <dsp:nvSpPr>
        <dsp:cNvPr id="0" name=""/>
        <dsp:cNvSpPr/>
      </dsp:nvSpPr>
      <dsp:spPr>
        <a:xfrm>
          <a:off x="1459457" y="1959931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4BE75-4056-49A1-ABA0-CBE2BAE5715D}">
      <dsp:nvSpPr>
        <dsp:cNvPr id="0" name=""/>
        <dsp:cNvSpPr/>
      </dsp:nvSpPr>
      <dsp:spPr>
        <a:xfrm>
          <a:off x="1082757" y="2243244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Surface Water Permitting (C2)</a:t>
          </a:r>
        </a:p>
      </dsp:txBody>
      <dsp:txXfrm>
        <a:off x="1318229" y="2446955"/>
        <a:ext cx="949948" cy="821816"/>
      </dsp:txXfrm>
    </dsp:sp>
    <dsp:sp modelId="{5209C350-C976-4496-9842-56C0E4916E56}">
      <dsp:nvSpPr>
        <dsp:cNvPr id="0" name=""/>
        <dsp:cNvSpPr/>
      </dsp:nvSpPr>
      <dsp:spPr>
        <a:xfrm>
          <a:off x="1082757" y="754372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Aging Water Infrastructure</a:t>
          </a:r>
          <a:br>
            <a:rPr lang="en-US" sz="1100" kern="1200"/>
          </a:br>
          <a:r>
            <a:rPr lang="en-US" sz="1100" kern="1200"/>
            <a:t>(C3)</a:t>
          </a:r>
        </a:p>
      </dsp:txBody>
      <dsp:txXfrm>
        <a:off x="1318229" y="958083"/>
        <a:ext cx="949948" cy="8218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E41F5-7643-4594-917A-7A4E42A71F41}">
      <dsp:nvSpPr>
        <dsp:cNvPr id="0" name=""/>
        <dsp:cNvSpPr/>
      </dsp:nvSpPr>
      <dsp:spPr>
        <a:xfrm>
          <a:off x="2232216" y="1364129"/>
          <a:ext cx="1733867" cy="1499865"/>
        </a:xfrm>
        <a:prstGeom prst="hexagon">
          <a:avLst>
            <a:gd name="adj" fmla="val 28570"/>
            <a:gd name="vf" fmla="val 115470"/>
          </a:avLst>
        </a:prstGeom>
        <a:solidFill>
          <a:srgbClr val="0D234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50 Year Water Action Plan</a:t>
          </a:r>
        </a:p>
      </dsp:txBody>
      <dsp:txXfrm>
        <a:off x="2519542" y="1612678"/>
        <a:ext cx="1159215" cy="1002767"/>
      </dsp:txXfrm>
    </dsp:sp>
    <dsp:sp modelId="{E9AEF183-0E75-4623-95B4-DE4584B61E51}">
      <dsp:nvSpPr>
        <dsp:cNvPr id="0" name=""/>
        <dsp:cNvSpPr/>
      </dsp:nvSpPr>
      <dsp:spPr>
        <a:xfrm>
          <a:off x="3317950" y="646544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85212-1AE8-43C5-A828-009B60B652F5}">
      <dsp:nvSpPr>
        <dsp:cNvPr id="0" name=""/>
        <dsp:cNvSpPr/>
      </dsp:nvSpPr>
      <dsp:spPr>
        <a:xfrm>
          <a:off x="2391930" y="0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FFFF00"/>
              </a:solidFill>
            </a:rPr>
            <a:t>Reduce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FFFF00"/>
              </a:solidFill>
            </a:rPr>
            <a:t>Leaks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FFFF00"/>
              </a:solidFill>
            </a:rPr>
            <a:t>(A3)</a:t>
          </a:r>
        </a:p>
      </dsp:txBody>
      <dsp:txXfrm>
        <a:off x="2627402" y="203711"/>
        <a:ext cx="949948" cy="821816"/>
      </dsp:txXfrm>
    </dsp:sp>
    <dsp:sp modelId="{116D75E3-D420-48CB-A249-EAEA6BA7AFBC}">
      <dsp:nvSpPr>
        <dsp:cNvPr id="0" name=""/>
        <dsp:cNvSpPr/>
      </dsp:nvSpPr>
      <dsp:spPr>
        <a:xfrm>
          <a:off x="4081433" y="1700299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B6118-093D-4DB5-9C6A-F14727829159}">
      <dsp:nvSpPr>
        <dsp:cNvPr id="0" name=""/>
        <dsp:cNvSpPr/>
      </dsp:nvSpPr>
      <dsp:spPr>
        <a:xfrm>
          <a:off x="3695054" y="756064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Strategic Water Supply (B1)</a:t>
          </a:r>
        </a:p>
      </dsp:txBody>
      <dsp:txXfrm>
        <a:off x="3930526" y="959775"/>
        <a:ext cx="949948" cy="821816"/>
      </dsp:txXfrm>
    </dsp:sp>
    <dsp:sp modelId="{9E9B03D7-E108-445B-AD69-288AB40859A6}">
      <dsp:nvSpPr>
        <dsp:cNvPr id="0" name=""/>
        <dsp:cNvSpPr/>
      </dsp:nvSpPr>
      <dsp:spPr>
        <a:xfrm>
          <a:off x="3551069" y="2889789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F6F98-389C-44CF-9DE5-3B9321DAC18E}">
      <dsp:nvSpPr>
        <dsp:cNvPr id="0" name=""/>
        <dsp:cNvSpPr/>
      </dsp:nvSpPr>
      <dsp:spPr>
        <a:xfrm>
          <a:off x="3695054" y="2242399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Water Reuse Rules </a:t>
          </a:r>
          <a:br>
            <a:rPr lang="en-US" sz="1100" kern="1200"/>
          </a:br>
          <a:r>
            <a:rPr lang="en-US" sz="1100" kern="1200"/>
            <a:t>(B2)</a:t>
          </a:r>
        </a:p>
      </dsp:txBody>
      <dsp:txXfrm>
        <a:off x="3930526" y="2446110"/>
        <a:ext cx="949948" cy="821816"/>
      </dsp:txXfrm>
    </dsp:sp>
    <dsp:sp modelId="{7546A969-32CE-41C6-B065-6CAB04A4DC16}">
      <dsp:nvSpPr>
        <dsp:cNvPr id="0" name=""/>
        <dsp:cNvSpPr/>
      </dsp:nvSpPr>
      <dsp:spPr>
        <a:xfrm>
          <a:off x="2235442" y="3013263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25391-9D36-40DF-8142-40EF493AF658}">
      <dsp:nvSpPr>
        <dsp:cNvPr id="0" name=""/>
        <dsp:cNvSpPr/>
      </dsp:nvSpPr>
      <dsp:spPr>
        <a:xfrm>
          <a:off x="2391930" y="2999309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Cleanup Groundwater (C1)</a:t>
          </a:r>
        </a:p>
      </dsp:txBody>
      <dsp:txXfrm>
        <a:off x="2627402" y="3203020"/>
        <a:ext cx="949948" cy="821816"/>
      </dsp:txXfrm>
    </dsp:sp>
    <dsp:sp modelId="{2A2BF298-7577-42C5-B825-576FD8BAB94C}">
      <dsp:nvSpPr>
        <dsp:cNvPr id="0" name=""/>
        <dsp:cNvSpPr/>
      </dsp:nvSpPr>
      <dsp:spPr>
        <a:xfrm>
          <a:off x="1459457" y="1959931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4BE75-4056-49A1-ABA0-CBE2BAE5715D}">
      <dsp:nvSpPr>
        <dsp:cNvPr id="0" name=""/>
        <dsp:cNvSpPr/>
      </dsp:nvSpPr>
      <dsp:spPr>
        <a:xfrm>
          <a:off x="1082757" y="2243244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Surface Water Permitting (C2)</a:t>
          </a:r>
        </a:p>
      </dsp:txBody>
      <dsp:txXfrm>
        <a:off x="1318229" y="2446955"/>
        <a:ext cx="949948" cy="821816"/>
      </dsp:txXfrm>
    </dsp:sp>
    <dsp:sp modelId="{5209C350-C976-4496-9842-56C0E4916E56}">
      <dsp:nvSpPr>
        <dsp:cNvPr id="0" name=""/>
        <dsp:cNvSpPr/>
      </dsp:nvSpPr>
      <dsp:spPr>
        <a:xfrm>
          <a:off x="1082757" y="754372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Aging Water Infrastructure</a:t>
          </a:r>
          <a:br>
            <a:rPr lang="en-US" sz="1100" kern="1200"/>
          </a:br>
          <a:r>
            <a:rPr lang="en-US" sz="1100" kern="1200"/>
            <a:t>(C3)</a:t>
          </a:r>
        </a:p>
      </dsp:txBody>
      <dsp:txXfrm>
        <a:off x="1318229" y="958083"/>
        <a:ext cx="949948" cy="8218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E41F5-7643-4594-917A-7A4E42A71F41}">
      <dsp:nvSpPr>
        <dsp:cNvPr id="0" name=""/>
        <dsp:cNvSpPr/>
      </dsp:nvSpPr>
      <dsp:spPr>
        <a:xfrm>
          <a:off x="2232216" y="1364129"/>
          <a:ext cx="1733867" cy="1499865"/>
        </a:xfrm>
        <a:prstGeom prst="hexagon">
          <a:avLst>
            <a:gd name="adj" fmla="val 28570"/>
            <a:gd name="vf" fmla="val 115470"/>
          </a:avLst>
        </a:prstGeom>
        <a:solidFill>
          <a:srgbClr val="0D234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50 Year Water Action Plan</a:t>
          </a:r>
        </a:p>
      </dsp:txBody>
      <dsp:txXfrm>
        <a:off x="2519542" y="1612678"/>
        <a:ext cx="1159215" cy="1002767"/>
      </dsp:txXfrm>
    </dsp:sp>
    <dsp:sp modelId="{E9AEF183-0E75-4623-95B4-DE4584B61E51}">
      <dsp:nvSpPr>
        <dsp:cNvPr id="0" name=""/>
        <dsp:cNvSpPr/>
      </dsp:nvSpPr>
      <dsp:spPr>
        <a:xfrm>
          <a:off x="3317950" y="646544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85212-1AE8-43C5-A828-009B60B652F5}">
      <dsp:nvSpPr>
        <dsp:cNvPr id="0" name=""/>
        <dsp:cNvSpPr/>
      </dsp:nvSpPr>
      <dsp:spPr>
        <a:xfrm>
          <a:off x="2391930" y="0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Reduce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Leaks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(A3)</a:t>
          </a:r>
        </a:p>
      </dsp:txBody>
      <dsp:txXfrm>
        <a:off x="2627402" y="203711"/>
        <a:ext cx="949948" cy="821816"/>
      </dsp:txXfrm>
    </dsp:sp>
    <dsp:sp modelId="{116D75E3-D420-48CB-A249-EAEA6BA7AFBC}">
      <dsp:nvSpPr>
        <dsp:cNvPr id="0" name=""/>
        <dsp:cNvSpPr/>
      </dsp:nvSpPr>
      <dsp:spPr>
        <a:xfrm>
          <a:off x="4081433" y="1700299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B6118-093D-4DB5-9C6A-F14727829159}">
      <dsp:nvSpPr>
        <dsp:cNvPr id="0" name=""/>
        <dsp:cNvSpPr/>
      </dsp:nvSpPr>
      <dsp:spPr>
        <a:xfrm>
          <a:off x="3695054" y="756064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FFFF00"/>
              </a:solidFill>
            </a:rPr>
            <a:t>Strategic Water Supply (B1)</a:t>
          </a:r>
        </a:p>
      </dsp:txBody>
      <dsp:txXfrm>
        <a:off x="3930526" y="959775"/>
        <a:ext cx="949948" cy="821816"/>
      </dsp:txXfrm>
    </dsp:sp>
    <dsp:sp modelId="{9E9B03D7-E108-445B-AD69-288AB40859A6}">
      <dsp:nvSpPr>
        <dsp:cNvPr id="0" name=""/>
        <dsp:cNvSpPr/>
      </dsp:nvSpPr>
      <dsp:spPr>
        <a:xfrm>
          <a:off x="3551069" y="2889789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F6F98-389C-44CF-9DE5-3B9321DAC18E}">
      <dsp:nvSpPr>
        <dsp:cNvPr id="0" name=""/>
        <dsp:cNvSpPr/>
      </dsp:nvSpPr>
      <dsp:spPr>
        <a:xfrm>
          <a:off x="3695054" y="2242399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Water Reuse Rules </a:t>
          </a:r>
          <a:br>
            <a:rPr lang="en-US" sz="1100" kern="1200"/>
          </a:br>
          <a:r>
            <a:rPr lang="en-US" sz="1100" kern="1200"/>
            <a:t>(B2)</a:t>
          </a:r>
        </a:p>
      </dsp:txBody>
      <dsp:txXfrm>
        <a:off x="3930526" y="2446110"/>
        <a:ext cx="949948" cy="821816"/>
      </dsp:txXfrm>
    </dsp:sp>
    <dsp:sp modelId="{7546A969-32CE-41C6-B065-6CAB04A4DC16}">
      <dsp:nvSpPr>
        <dsp:cNvPr id="0" name=""/>
        <dsp:cNvSpPr/>
      </dsp:nvSpPr>
      <dsp:spPr>
        <a:xfrm>
          <a:off x="2235442" y="3013263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25391-9D36-40DF-8142-40EF493AF658}">
      <dsp:nvSpPr>
        <dsp:cNvPr id="0" name=""/>
        <dsp:cNvSpPr/>
      </dsp:nvSpPr>
      <dsp:spPr>
        <a:xfrm>
          <a:off x="2391930" y="2999309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Cleanup Groundwater (C1)</a:t>
          </a:r>
        </a:p>
      </dsp:txBody>
      <dsp:txXfrm>
        <a:off x="2627402" y="3203020"/>
        <a:ext cx="949948" cy="821816"/>
      </dsp:txXfrm>
    </dsp:sp>
    <dsp:sp modelId="{2A2BF298-7577-42C5-B825-576FD8BAB94C}">
      <dsp:nvSpPr>
        <dsp:cNvPr id="0" name=""/>
        <dsp:cNvSpPr/>
      </dsp:nvSpPr>
      <dsp:spPr>
        <a:xfrm>
          <a:off x="1459457" y="1959931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4BE75-4056-49A1-ABA0-CBE2BAE5715D}">
      <dsp:nvSpPr>
        <dsp:cNvPr id="0" name=""/>
        <dsp:cNvSpPr/>
      </dsp:nvSpPr>
      <dsp:spPr>
        <a:xfrm>
          <a:off x="1082757" y="2243244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Surface Water Permitting (C2)</a:t>
          </a:r>
        </a:p>
      </dsp:txBody>
      <dsp:txXfrm>
        <a:off x="1318229" y="2446955"/>
        <a:ext cx="949948" cy="821816"/>
      </dsp:txXfrm>
    </dsp:sp>
    <dsp:sp modelId="{5209C350-C976-4496-9842-56C0E4916E56}">
      <dsp:nvSpPr>
        <dsp:cNvPr id="0" name=""/>
        <dsp:cNvSpPr/>
      </dsp:nvSpPr>
      <dsp:spPr>
        <a:xfrm>
          <a:off x="1082757" y="754372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Aging Water Infrastructure</a:t>
          </a:r>
          <a:br>
            <a:rPr lang="en-US" sz="1100" kern="1200"/>
          </a:br>
          <a:r>
            <a:rPr lang="en-US" sz="1100" kern="1200"/>
            <a:t>(C3)</a:t>
          </a:r>
        </a:p>
      </dsp:txBody>
      <dsp:txXfrm>
        <a:off x="1318229" y="958083"/>
        <a:ext cx="949948" cy="8218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E41F5-7643-4594-917A-7A4E42A71F41}">
      <dsp:nvSpPr>
        <dsp:cNvPr id="0" name=""/>
        <dsp:cNvSpPr/>
      </dsp:nvSpPr>
      <dsp:spPr>
        <a:xfrm>
          <a:off x="2232216" y="1364129"/>
          <a:ext cx="1733867" cy="1499865"/>
        </a:xfrm>
        <a:prstGeom prst="hexagon">
          <a:avLst>
            <a:gd name="adj" fmla="val 28570"/>
            <a:gd name="vf" fmla="val 115470"/>
          </a:avLst>
        </a:prstGeom>
        <a:solidFill>
          <a:srgbClr val="0D234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50 Year Water Action Plan</a:t>
          </a:r>
        </a:p>
      </dsp:txBody>
      <dsp:txXfrm>
        <a:off x="2519542" y="1612678"/>
        <a:ext cx="1159215" cy="1002767"/>
      </dsp:txXfrm>
    </dsp:sp>
    <dsp:sp modelId="{E9AEF183-0E75-4623-95B4-DE4584B61E51}">
      <dsp:nvSpPr>
        <dsp:cNvPr id="0" name=""/>
        <dsp:cNvSpPr/>
      </dsp:nvSpPr>
      <dsp:spPr>
        <a:xfrm>
          <a:off x="3317950" y="646544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85212-1AE8-43C5-A828-009B60B652F5}">
      <dsp:nvSpPr>
        <dsp:cNvPr id="0" name=""/>
        <dsp:cNvSpPr/>
      </dsp:nvSpPr>
      <dsp:spPr>
        <a:xfrm>
          <a:off x="2391930" y="0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Reduce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Leaks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(A3)</a:t>
          </a:r>
        </a:p>
      </dsp:txBody>
      <dsp:txXfrm>
        <a:off x="2627402" y="203711"/>
        <a:ext cx="949948" cy="821816"/>
      </dsp:txXfrm>
    </dsp:sp>
    <dsp:sp modelId="{116D75E3-D420-48CB-A249-EAEA6BA7AFBC}">
      <dsp:nvSpPr>
        <dsp:cNvPr id="0" name=""/>
        <dsp:cNvSpPr/>
      </dsp:nvSpPr>
      <dsp:spPr>
        <a:xfrm>
          <a:off x="4081433" y="1700299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B6118-093D-4DB5-9C6A-F14727829159}">
      <dsp:nvSpPr>
        <dsp:cNvPr id="0" name=""/>
        <dsp:cNvSpPr/>
      </dsp:nvSpPr>
      <dsp:spPr>
        <a:xfrm>
          <a:off x="3695054" y="756064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Strategic Water Supply (B1)</a:t>
          </a:r>
        </a:p>
      </dsp:txBody>
      <dsp:txXfrm>
        <a:off x="3930526" y="959775"/>
        <a:ext cx="949948" cy="821816"/>
      </dsp:txXfrm>
    </dsp:sp>
    <dsp:sp modelId="{9E9B03D7-E108-445B-AD69-288AB40859A6}">
      <dsp:nvSpPr>
        <dsp:cNvPr id="0" name=""/>
        <dsp:cNvSpPr/>
      </dsp:nvSpPr>
      <dsp:spPr>
        <a:xfrm>
          <a:off x="3551069" y="2889789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F6F98-389C-44CF-9DE5-3B9321DAC18E}">
      <dsp:nvSpPr>
        <dsp:cNvPr id="0" name=""/>
        <dsp:cNvSpPr/>
      </dsp:nvSpPr>
      <dsp:spPr>
        <a:xfrm>
          <a:off x="3695054" y="2242399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FFFF00"/>
              </a:solidFill>
            </a:rPr>
            <a:t>Water Reuse Rules </a:t>
          </a:r>
          <a:br>
            <a:rPr lang="en-US" sz="1100" b="1" kern="1200">
              <a:solidFill>
                <a:srgbClr val="FFFF00"/>
              </a:solidFill>
            </a:rPr>
          </a:br>
          <a:r>
            <a:rPr lang="en-US" sz="1100" b="1" kern="1200">
              <a:solidFill>
                <a:srgbClr val="FFFF00"/>
              </a:solidFill>
            </a:rPr>
            <a:t>(B2)</a:t>
          </a:r>
        </a:p>
      </dsp:txBody>
      <dsp:txXfrm>
        <a:off x="3930526" y="2446110"/>
        <a:ext cx="949948" cy="821816"/>
      </dsp:txXfrm>
    </dsp:sp>
    <dsp:sp modelId="{7546A969-32CE-41C6-B065-6CAB04A4DC16}">
      <dsp:nvSpPr>
        <dsp:cNvPr id="0" name=""/>
        <dsp:cNvSpPr/>
      </dsp:nvSpPr>
      <dsp:spPr>
        <a:xfrm>
          <a:off x="2235442" y="3013263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25391-9D36-40DF-8142-40EF493AF658}">
      <dsp:nvSpPr>
        <dsp:cNvPr id="0" name=""/>
        <dsp:cNvSpPr/>
      </dsp:nvSpPr>
      <dsp:spPr>
        <a:xfrm>
          <a:off x="2391930" y="2999309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Cleanup Groundwater (C1)</a:t>
          </a:r>
        </a:p>
      </dsp:txBody>
      <dsp:txXfrm>
        <a:off x="2627402" y="3203020"/>
        <a:ext cx="949948" cy="821816"/>
      </dsp:txXfrm>
    </dsp:sp>
    <dsp:sp modelId="{2A2BF298-7577-42C5-B825-576FD8BAB94C}">
      <dsp:nvSpPr>
        <dsp:cNvPr id="0" name=""/>
        <dsp:cNvSpPr/>
      </dsp:nvSpPr>
      <dsp:spPr>
        <a:xfrm>
          <a:off x="1459457" y="1959931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4BE75-4056-49A1-ABA0-CBE2BAE5715D}">
      <dsp:nvSpPr>
        <dsp:cNvPr id="0" name=""/>
        <dsp:cNvSpPr/>
      </dsp:nvSpPr>
      <dsp:spPr>
        <a:xfrm>
          <a:off x="1082757" y="2243244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Surface Water Permitting (C2)</a:t>
          </a:r>
        </a:p>
      </dsp:txBody>
      <dsp:txXfrm>
        <a:off x="1318229" y="2446955"/>
        <a:ext cx="949948" cy="821816"/>
      </dsp:txXfrm>
    </dsp:sp>
    <dsp:sp modelId="{5209C350-C976-4496-9842-56C0E4916E56}">
      <dsp:nvSpPr>
        <dsp:cNvPr id="0" name=""/>
        <dsp:cNvSpPr/>
      </dsp:nvSpPr>
      <dsp:spPr>
        <a:xfrm>
          <a:off x="1082757" y="754372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Aging Water Infrastructure</a:t>
          </a:r>
          <a:br>
            <a:rPr lang="en-US" sz="1100" kern="1200"/>
          </a:br>
          <a:r>
            <a:rPr lang="en-US" sz="1100" kern="1200"/>
            <a:t>(C3)</a:t>
          </a:r>
        </a:p>
      </dsp:txBody>
      <dsp:txXfrm>
        <a:off x="1318229" y="958083"/>
        <a:ext cx="949948" cy="8218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E41F5-7643-4594-917A-7A4E42A71F41}">
      <dsp:nvSpPr>
        <dsp:cNvPr id="0" name=""/>
        <dsp:cNvSpPr/>
      </dsp:nvSpPr>
      <dsp:spPr>
        <a:xfrm>
          <a:off x="2232216" y="1364129"/>
          <a:ext cx="1733867" cy="1499865"/>
        </a:xfrm>
        <a:prstGeom prst="hexagon">
          <a:avLst>
            <a:gd name="adj" fmla="val 28570"/>
            <a:gd name="vf" fmla="val 115470"/>
          </a:avLst>
        </a:prstGeom>
        <a:solidFill>
          <a:srgbClr val="0D234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50 Year Water Action Plan</a:t>
          </a:r>
        </a:p>
      </dsp:txBody>
      <dsp:txXfrm>
        <a:off x="2519542" y="1612678"/>
        <a:ext cx="1159215" cy="1002767"/>
      </dsp:txXfrm>
    </dsp:sp>
    <dsp:sp modelId="{E9AEF183-0E75-4623-95B4-DE4584B61E51}">
      <dsp:nvSpPr>
        <dsp:cNvPr id="0" name=""/>
        <dsp:cNvSpPr/>
      </dsp:nvSpPr>
      <dsp:spPr>
        <a:xfrm>
          <a:off x="3317950" y="646544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85212-1AE8-43C5-A828-009B60B652F5}">
      <dsp:nvSpPr>
        <dsp:cNvPr id="0" name=""/>
        <dsp:cNvSpPr/>
      </dsp:nvSpPr>
      <dsp:spPr>
        <a:xfrm>
          <a:off x="2391930" y="0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Reduce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Leaks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(A3)</a:t>
          </a:r>
        </a:p>
      </dsp:txBody>
      <dsp:txXfrm>
        <a:off x="2627402" y="203711"/>
        <a:ext cx="949948" cy="821816"/>
      </dsp:txXfrm>
    </dsp:sp>
    <dsp:sp modelId="{116D75E3-D420-48CB-A249-EAEA6BA7AFBC}">
      <dsp:nvSpPr>
        <dsp:cNvPr id="0" name=""/>
        <dsp:cNvSpPr/>
      </dsp:nvSpPr>
      <dsp:spPr>
        <a:xfrm>
          <a:off x="4081433" y="1700299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B6118-093D-4DB5-9C6A-F14727829159}">
      <dsp:nvSpPr>
        <dsp:cNvPr id="0" name=""/>
        <dsp:cNvSpPr/>
      </dsp:nvSpPr>
      <dsp:spPr>
        <a:xfrm>
          <a:off x="3695054" y="756064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Strategic Water Supply (B1)</a:t>
          </a:r>
        </a:p>
      </dsp:txBody>
      <dsp:txXfrm>
        <a:off x="3930526" y="959775"/>
        <a:ext cx="949948" cy="821816"/>
      </dsp:txXfrm>
    </dsp:sp>
    <dsp:sp modelId="{9E9B03D7-E108-445B-AD69-288AB40859A6}">
      <dsp:nvSpPr>
        <dsp:cNvPr id="0" name=""/>
        <dsp:cNvSpPr/>
      </dsp:nvSpPr>
      <dsp:spPr>
        <a:xfrm>
          <a:off x="3551069" y="2889789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F6F98-389C-44CF-9DE5-3B9321DAC18E}">
      <dsp:nvSpPr>
        <dsp:cNvPr id="0" name=""/>
        <dsp:cNvSpPr/>
      </dsp:nvSpPr>
      <dsp:spPr>
        <a:xfrm>
          <a:off x="3695054" y="2242399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Water Reuse Rules </a:t>
          </a:r>
          <a:br>
            <a:rPr lang="en-US" sz="1100" b="0" kern="1200">
              <a:solidFill>
                <a:schemeClr val="bg1"/>
              </a:solidFill>
            </a:rPr>
          </a:br>
          <a:r>
            <a:rPr lang="en-US" sz="1100" b="0" kern="1200">
              <a:solidFill>
                <a:schemeClr val="bg1"/>
              </a:solidFill>
            </a:rPr>
            <a:t>(B2)</a:t>
          </a:r>
        </a:p>
      </dsp:txBody>
      <dsp:txXfrm>
        <a:off x="3930526" y="2446110"/>
        <a:ext cx="949948" cy="821816"/>
      </dsp:txXfrm>
    </dsp:sp>
    <dsp:sp modelId="{7546A969-32CE-41C6-B065-6CAB04A4DC16}">
      <dsp:nvSpPr>
        <dsp:cNvPr id="0" name=""/>
        <dsp:cNvSpPr/>
      </dsp:nvSpPr>
      <dsp:spPr>
        <a:xfrm>
          <a:off x="2235442" y="3013263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25391-9D36-40DF-8142-40EF493AF658}">
      <dsp:nvSpPr>
        <dsp:cNvPr id="0" name=""/>
        <dsp:cNvSpPr/>
      </dsp:nvSpPr>
      <dsp:spPr>
        <a:xfrm>
          <a:off x="2391930" y="2999309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FFFF00"/>
              </a:solidFill>
            </a:rPr>
            <a:t>Cleanup Groundwater (C1)</a:t>
          </a:r>
        </a:p>
      </dsp:txBody>
      <dsp:txXfrm>
        <a:off x="2627402" y="3203020"/>
        <a:ext cx="949948" cy="821816"/>
      </dsp:txXfrm>
    </dsp:sp>
    <dsp:sp modelId="{2A2BF298-7577-42C5-B825-576FD8BAB94C}">
      <dsp:nvSpPr>
        <dsp:cNvPr id="0" name=""/>
        <dsp:cNvSpPr/>
      </dsp:nvSpPr>
      <dsp:spPr>
        <a:xfrm>
          <a:off x="1459457" y="1959931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4BE75-4056-49A1-ABA0-CBE2BAE5715D}">
      <dsp:nvSpPr>
        <dsp:cNvPr id="0" name=""/>
        <dsp:cNvSpPr/>
      </dsp:nvSpPr>
      <dsp:spPr>
        <a:xfrm>
          <a:off x="1082757" y="2243244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Surface Water Permitting (C2)</a:t>
          </a:r>
        </a:p>
      </dsp:txBody>
      <dsp:txXfrm>
        <a:off x="1318229" y="2446955"/>
        <a:ext cx="949948" cy="821816"/>
      </dsp:txXfrm>
    </dsp:sp>
    <dsp:sp modelId="{5209C350-C976-4496-9842-56C0E4916E56}">
      <dsp:nvSpPr>
        <dsp:cNvPr id="0" name=""/>
        <dsp:cNvSpPr/>
      </dsp:nvSpPr>
      <dsp:spPr>
        <a:xfrm>
          <a:off x="1082757" y="754372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Aging Water Infrastructure</a:t>
          </a:r>
          <a:br>
            <a:rPr lang="en-US" sz="1100" kern="1200"/>
          </a:br>
          <a:r>
            <a:rPr lang="en-US" sz="1100" kern="1200"/>
            <a:t>(C3)</a:t>
          </a:r>
        </a:p>
      </dsp:txBody>
      <dsp:txXfrm>
        <a:off x="1318229" y="958083"/>
        <a:ext cx="949948" cy="8218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E41F5-7643-4594-917A-7A4E42A71F41}">
      <dsp:nvSpPr>
        <dsp:cNvPr id="0" name=""/>
        <dsp:cNvSpPr/>
      </dsp:nvSpPr>
      <dsp:spPr>
        <a:xfrm>
          <a:off x="2232216" y="1364129"/>
          <a:ext cx="1733867" cy="1499865"/>
        </a:xfrm>
        <a:prstGeom prst="hexagon">
          <a:avLst>
            <a:gd name="adj" fmla="val 28570"/>
            <a:gd name="vf" fmla="val 115470"/>
          </a:avLst>
        </a:prstGeom>
        <a:solidFill>
          <a:srgbClr val="0D234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50 Year Water Action Plan</a:t>
          </a:r>
        </a:p>
      </dsp:txBody>
      <dsp:txXfrm>
        <a:off x="2519542" y="1612678"/>
        <a:ext cx="1159215" cy="1002767"/>
      </dsp:txXfrm>
    </dsp:sp>
    <dsp:sp modelId="{E9AEF183-0E75-4623-95B4-DE4584B61E51}">
      <dsp:nvSpPr>
        <dsp:cNvPr id="0" name=""/>
        <dsp:cNvSpPr/>
      </dsp:nvSpPr>
      <dsp:spPr>
        <a:xfrm>
          <a:off x="3317950" y="646544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85212-1AE8-43C5-A828-009B60B652F5}">
      <dsp:nvSpPr>
        <dsp:cNvPr id="0" name=""/>
        <dsp:cNvSpPr/>
      </dsp:nvSpPr>
      <dsp:spPr>
        <a:xfrm>
          <a:off x="2391930" y="0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Reduce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Leaks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(A3)</a:t>
          </a:r>
        </a:p>
      </dsp:txBody>
      <dsp:txXfrm>
        <a:off x="2627402" y="203711"/>
        <a:ext cx="949948" cy="821816"/>
      </dsp:txXfrm>
    </dsp:sp>
    <dsp:sp modelId="{116D75E3-D420-48CB-A249-EAEA6BA7AFBC}">
      <dsp:nvSpPr>
        <dsp:cNvPr id="0" name=""/>
        <dsp:cNvSpPr/>
      </dsp:nvSpPr>
      <dsp:spPr>
        <a:xfrm>
          <a:off x="4081433" y="1700299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B6118-093D-4DB5-9C6A-F14727829159}">
      <dsp:nvSpPr>
        <dsp:cNvPr id="0" name=""/>
        <dsp:cNvSpPr/>
      </dsp:nvSpPr>
      <dsp:spPr>
        <a:xfrm>
          <a:off x="3695054" y="756064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Strategic Water Supply (B1)</a:t>
          </a:r>
        </a:p>
      </dsp:txBody>
      <dsp:txXfrm>
        <a:off x="3930526" y="959775"/>
        <a:ext cx="949948" cy="821816"/>
      </dsp:txXfrm>
    </dsp:sp>
    <dsp:sp modelId="{9E9B03D7-E108-445B-AD69-288AB40859A6}">
      <dsp:nvSpPr>
        <dsp:cNvPr id="0" name=""/>
        <dsp:cNvSpPr/>
      </dsp:nvSpPr>
      <dsp:spPr>
        <a:xfrm>
          <a:off x="3551069" y="2889789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F6F98-389C-44CF-9DE5-3B9321DAC18E}">
      <dsp:nvSpPr>
        <dsp:cNvPr id="0" name=""/>
        <dsp:cNvSpPr/>
      </dsp:nvSpPr>
      <dsp:spPr>
        <a:xfrm>
          <a:off x="3695054" y="2242399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Water Reuse Rules </a:t>
          </a:r>
          <a:br>
            <a:rPr lang="en-US" sz="1100" b="0" kern="1200">
              <a:solidFill>
                <a:schemeClr val="bg1"/>
              </a:solidFill>
            </a:rPr>
          </a:br>
          <a:r>
            <a:rPr lang="en-US" sz="1100" b="0" kern="1200">
              <a:solidFill>
                <a:schemeClr val="bg1"/>
              </a:solidFill>
            </a:rPr>
            <a:t>(B2)</a:t>
          </a:r>
        </a:p>
      </dsp:txBody>
      <dsp:txXfrm>
        <a:off x="3930526" y="2446110"/>
        <a:ext cx="949948" cy="821816"/>
      </dsp:txXfrm>
    </dsp:sp>
    <dsp:sp modelId="{7546A969-32CE-41C6-B065-6CAB04A4DC16}">
      <dsp:nvSpPr>
        <dsp:cNvPr id="0" name=""/>
        <dsp:cNvSpPr/>
      </dsp:nvSpPr>
      <dsp:spPr>
        <a:xfrm>
          <a:off x="2235442" y="3013263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25391-9D36-40DF-8142-40EF493AF658}">
      <dsp:nvSpPr>
        <dsp:cNvPr id="0" name=""/>
        <dsp:cNvSpPr/>
      </dsp:nvSpPr>
      <dsp:spPr>
        <a:xfrm>
          <a:off x="2391930" y="2999309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Cleanup Groundwater (C1)</a:t>
          </a:r>
        </a:p>
      </dsp:txBody>
      <dsp:txXfrm>
        <a:off x="2627402" y="3203020"/>
        <a:ext cx="949948" cy="821816"/>
      </dsp:txXfrm>
    </dsp:sp>
    <dsp:sp modelId="{2A2BF298-7577-42C5-B825-576FD8BAB94C}">
      <dsp:nvSpPr>
        <dsp:cNvPr id="0" name=""/>
        <dsp:cNvSpPr/>
      </dsp:nvSpPr>
      <dsp:spPr>
        <a:xfrm>
          <a:off x="1459457" y="1959931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4BE75-4056-49A1-ABA0-CBE2BAE5715D}">
      <dsp:nvSpPr>
        <dsp:cNvPr id="0" name=""/>
        <dsp:cNvSpPr/>
      </dsp:nvSpPr>
      <dsp:spPr>
        <a:xfrm>
          <a:off x="1082757" y="2243244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FFFF00"/>
              </a:solidFill>
            </a:rPr>
            <a:t>Surface Water Permitting (C2)</a:t>
          </a:r>
        </a:p>
      </dsp:txBody>
      <dsp:txXfrm>
        <a:off x="1318229" y="2446955"/>
        <a:ext cx="949948" cy="821816"/>
      </dsp:txXfrm>
    </dsp:sp>
    <dsp:sp modelId="{5209C350-C976-4496-9842-56C0E4916E56}">
      <dsp:nvSpPr>
        <dsp:cNvPr id="0" name=""/>
        <dsp:cNvSpPr/>
      </dsp:nvSpPr>
      <dsp:spPr>
        <a:xfrm>
          <a:off x="1082757" y="754372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Aging Water Infrastructure</a:t>
          </a:r>
          <a:br>
            <a:rPr lang="en-US" sz="1100" kern="1200"/>
          </a:br>
          <a:r>
            <a:rPr lang="en-US" sz="1100" kern="1200"/>
            <a:t>(C3)</a:t>
          </a:r>
        </a:p>
      </dsp:txBody>
      <dsp:txXfrm>
        <a:off x="1318229" y="958083"/>
        <a:ext cx="949948" cy="8218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E41F5-7643-4594-917A-7A4E42A71F41}">
      <dsp:nvSpPr>
        <dsp:cNvPr id="0" name=""/>
        <dsp:cNvSpPr/>
      </dsp:nvSpPr>
      <dsp:spPr>
        <a:xfrm>
          <a:off x="2232216" y="1364129"/>
          <a:ext cx="1733867" cy="1499865"/>
        </a:xfrm>
        <a:prstGeom prst="hexagon">
          <a:avLst>
            <a:gd name="adj" fmla="val 28570"/>
            <a:gd name="vf" fmla="val 115470"/>
          </a:avLst>
        </a:prstGeom>
        <a:solidFill>
          <a:srgbClr val="0D234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50 Year Water Action Plan</a:t>
          </a:r>
        </a:p>
      </dsp:txBody>
      <dsp:txXfrm>
        <a:off x="2519542" y="1612678"/>
        <a:ext cx="1159215" cy="1002767"/>
      </dsp:txXfrm>
    </dsp:sp>
    <dsp:sp modelId="{E9AEF183-0E75-4623-95B4-DE4584B61E51}">
      <dsp:nvSpPr>
        <dsp:cNvPr id="0" name=""/>
        <dsp:cNvSpPr/>
      </dsp:nvSpPr>
      <dsp:spPr>
        <a:xfrm>
          <a:off x="3317950" y="646544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85212-1AE8-43C5-A828-009B60B652F5}">
      <dsp:nvSpPr>
        <dsp:cNvPr id="0" name=""/>
        <dsp:cNvSpPr/>
      </dsp:nvSpPr>
      <dsp:spPr>
        <a:xfrm>
          <a:off x="2391930" y="0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Reduce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Leaks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(A3)</a:t>
          </a:r>
        </a:p>
      </dsp:txBody>
      <dsp:txXfrm>
        <a:off x="2627402" y="203711"/>
        <a:ext cx="949948" cy="821816"/>
      </dsp:txXfrm>
    </dsp:sp>
    <dsp:sp modelId="{116D75E3-D420-48CB-A249-EAEA6BA7AFBC}">
      <dsp:nvSpPr>
        <dsp:cNvPr id="0" name=""/>
        <dsp:cNvSpPr/>
      </dsp:nvSpPr>
      <dsp:spPr>
        <a:xfrm>
          <a:off x="4081433" y="1700299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B6118-093D-4DB5-9C6A-F14727829159}">
      <dsp:nvSpPr>
        <dsp:cNvPr id="0" name=""/>
        <dsp:cNvSpPr/>
      </dsp:nvSpPr>
      <dsp:spPr>
        <a:xfrm>
          <a:off x="3695054" y="756064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Strategic Water Supply (B1)</a:t>
          </a:r>
        </a:p>
      </dsp:txBody>
      <dsp:txXfrm>
        <a:off x="3930526" y="959775"/>
        <a:ext cx="949948" cy="821816"/>
      </dsp:txXfrm>
    </dsp:sp>
    <dsp:sp modelId="{9E9B03D7-E108-445B-AD69-288AB40859A6}">
      <dsp:nvSpPr>
        <dsp:cNvPr id="0" name=""/>
        <dsp:cNvSpPr/>
      </dsp:nvSpPr>
      <dsp:spPr>
        <a:xfrm>
          <a:off x="3551069" y="2889789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F6F98-389C-44CF-9DE5-3B9321DAC18E}">
      <dsp:nvSpPr>
        <dsp:cNvPr id="0" name=""/>
        <dsp:cNvSpPr/>
      </dsp:nvSpPr>
      <dsp:spPr>
        <a:xfrm>
          <a:off x="3695054" y="2242399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Water Reuse Rules </a:t>
          </a:r>
          <a:br>
            <a:rPr lang="en-US" sz="1100" b="0" kern="1200">
              <a:solidFill>
                <a:schemeClr val="bg1"/>
              </a:solidFill>
            </a:rPr>
          </a:br>
          <a:r>
            <a:rPr lang="en-US" sz="1100" b="0" kern="1200">
              <a:solidFill>
                <a:schemeClr val="bg1"/>
              </a:solidFill>
            </a:rPr>
            <a:t>(B2)</a:t>
          </a:r>
        </a:p>
      </dsp:txBody>
      <dsp:txXfrm>
        <a:off x="3930526" y="2446110"/>
        <a:ext cx="949948" cy="821816"/>
      </dsp:txXfrm>
    </dsp:sp>
    <dsp:sp modelId="{7546A969-32CE-41C6-B065-6CAB04A4DC16}">
      <dsp:nvSpPr>
        <dsp:cNvPr id="0" name=""/>
        <dsp:cNvSpPr/>
      </dsp:nvSpPr>
      <dsp:spPr>
        <a:xfrm>
          <a:off x="2235442" y="3013263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25391-9D36-40DF-8142-40EF493AF658}">
      <dsp:nvSpPr>
        <dsp:cNvPr id="0" name=""/>
        <dsp:cNvSpPr/>
      </dsp:nvSpPr>
      <dsp:spPr>
        <a:xfrm>
          <a:off x="2391930" y="2999309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Cleanup Groundwater (C1)</a:t>
          </a:r>
        </a:p>
      </dsp:txBody>
      <dsp:txXfrm>
        <a:off x="2627402" y="3203020"/>
        <a:ext cx="949948" cy="821816"/>
      </dsp:txXfrm>
    </dsp:sp>
    <dsp:sp modelId="{2A2BF298-7577-42C5-B825-576FD8BAB94C}">
      <dsp:nvSpPr>
        <dsp:cNvPr id="0" name=""/>
        <dsp:cNvSpPr/>
      </dsp:nvSpPr>
      <dsp:spPr>
        <a:xfrm>
          <a:off x="1459457" y="1959931"/>
          <a:ext cx="654183" cy="5636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4BE75-4056-49A1-ABA0-CBE2BAE5715D}">
      <dsp:nvSpPr>
        <dsp:cNvPr id="0" name=""/>
        <dsp:cNvSpPr/>
      </dsp:nvSpPr>
      <dsp:spPr>
        <a:xfrm>
          <a:off x="1082757" y="2243244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</a:rPr>
            <a:t>Surface Water Permitting (C2)</a:t>
          </a:r>
        </a:p>
      </dsp:txBody>
      <dsp:txXfrm>
        <a:off x="1318229" y="2446955"/>
        <a:ext cx="949948" cy="821816"/>
      </dsp:txXfrm>
    </dsp:sp>
    <dsp:sp modelId="{5209C350-C976-4496-9842-56C0E4916E56}">
      <dsp:nvSpPr>
        <dsp:cNvPr id="0" name=""/>
        <dsp:cNvSpPr/>
      </dsp:nvSpPr>
      <dsp:spPr>
        <a:xfrm>
          <a:off x="1082757" y="754372"/>
          <a:ext cx="1420892" cy="122923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FFFF00"/>
              </a:solidFill>
            </a:rPr>
            <a:t>Aging Water Infrastructure</a:t>
          </a:r>
          <a:br>
            <a:rPr lang="en-US" sz="1100" b="1" kern="1200">
              <a:solidFill>
                <a:srgbClr val="FFFF00"/>
              </a:solidFill>
            </a:rPr>
          </a:br>
          <a:r>
            <a:rPr lang="en-US" sz="1100" b="1" kern="1200">
              <a:solidFill>
                <a:srgbClr val="FFFF00"/>
              </a:solidFill>
            </a:rPr>
            <a:t>(C3)</a:t>
          </a:r>
        </a:p>
      </dsp:txBody>
      <dsp:txXfrm>
        <a:off x="1318229" y="958083"/>
        <a:ext cx="949948" cy="821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12878A-C084-3468-043E-4BECAF94E3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735" cy="464503"/>
          </a:xfrm>
          <a:prstGeom prst="rect">
            <a:avLst/>
          </a:prstGeom>
        </p:spPr>
        <p:txBody>
          <a:bodyPr vert="horz" lIns="93166" tIns="46582" rIns="93166" bIns="4658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396DF8-B72F-CD9E-D363-BE9036EE4C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1081" y="0"/>
            <a:ext cx="3037735" cy="464503"/>
          </a:xfrm>
          <a:prstGeom prst="rect">
            <a:avLst/>
          </a:prstGeom>
        </p:spPr>
        <p:txBody>
          <a:bodyPr vert="horz" lIns="93166" tIns="46582" rIns="93166" bIns="4658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182BA1E-096E-41DD-8C4D-65F84BE82BA8}" type="datetimeFigureOut">
              <a:rPr lang="en-US"/>
              <a:pPr>
                <a:defRPr/>
              </a:pPr>
              <a:t>8/25/2025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20FE863-B5D1-329E-AC39-0D8958EEB1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2" rIns="93166" bIns="4658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AFA15D4-49A6-69CF-9B2F-622F7BC869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406" y="4415156"/>
            <a:ext cx="5609588" cy="4183697"/>
          </a:xfrm>
          <a:prstGeom prst="rect">
            <a:avLst/>
          </a:prstGeom>
        </p:spPr>
        <p:txBody>
          <a:bodyPr vert="horz" lIns="93166" tIns="46582" rIns="93166" bIns="46582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0F249-F05A-5E63-A121-0720105D39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30312"/>
            <a:ext cx="3037735" cy="464503"/>
          </a:xfrm>
          <a:prstGeom prst="rect">
            <a:avLst/>
          </a:prstGeom>
        </p:spPr>
        <p:txBody>
          <a:bodyPr vert="horz" lIns="93166" tIns="46582" rIns="93166" bIns="4658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9804F-6DAB-DA45-B890-4837EBEC2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1081" y="8830312"/>
            <a:ext cx="3037735" cy="464503"/>
          </a:xfrm>
          <a:prstGeom prst="rect">
            <a:avLst/>
          </a:prstGeom>
        </p:spPr>
        <p:txBody>
          <a:bodyPr vert="horz" lIns="93166" tIns="46582" rIns="93166" bIns="4658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63E2925-B91B-491E-BFF2-D2FA1B5BA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E2925-B91B-491E-BFF2-D2FA1B5BA31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05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3CA93-53D4-8E21-74C6-AFC0DE9D0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01DF97-7F4D-9AF5-4E86-ECA3764C0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10976F-8E77-7277-084F-D19D757C2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A3 = </a:t>
            </a:r>
            <a:r>
              <a:rPr lang="en-US" dirty="0" err="1"/>
              <a:t>Asterra</a:t>
            </a:r>
            <a:endParaRPr lang="en-US" dirty="0"/>
          </a:p>
          <a:p>
            <a:endParaRPr lang="en-US" dirty="0"/>
          </a:p>
          <a:p>
            <a:r>
              <a:rPr lang="en-US" dirty="0"/>
              <a:t>B1 = SWS; grant application form and RFP going out on 8/25</a:t>
            </a:r>
          </a:p>
          <a:p>
            <a:endParaRPr lang="en-US" dirty="0"/>
          </a:p>
          <a:p>
            <a:r>
              <a:rPr lang="en-US" dirty="0"/>
              <a:t>B2 = WATR Alliance petition to WQCC is pending</a:t>
            </a:r>
          </a:p>
          <a:p>
            <a:endParaRPr lang="en-US" dirty="0"/>
          </a:p>
          <a:p>
            <a:r>
              <a:rPr lang="en-US" dirty="0"/>
              <a:t>C1 = SB21 and neglected contaminated sites fund/funding; 25+ sites set for cleanup</a:t>
            </a:r>
          </a:p>
          <a:p>
            <a:endParaRPr lang="en-US" dirty="0"/>
          </a:p>
          <a:p>
            <a:r>
              <a:rPr lang="en-US" dirty="0"/>
              <a:t>C2 = SB21 and draft rules going out late August or early September for a petition to WQCC in December</a:t>
            </a:r>
          </a:p>
          <a:p>
            <a:endParaRPr lang="en-US" dirty="0"/>
          </a:p>
          <a:p>
            <a:r>
              <a:rPr lang="en-US" dirty="0"/>
              <a:t>C3 = NMED funding programs; just executed $150M loan with City of Santa Fe to address Clean Water Act violations; in FY25, invested $70M in water infrastructure and initiated 148 new projects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Calibri"/>
                <a:cs typeface="Calibri"/>
              </a:rPr>
              <a:t>Equals</a:t>
            </a:r>
            <a:r>
              <a:rPr lang="en-US" sz="1200" b="1" dirty="0">
                <a:latin typeface="+mn-lt"/>
                <a:ea typeface="Calibri"/>
                <a:cs typeface="Calibri"/>
              </a:rPr>
              <a:t> THE AMOUNT OF WATER </a:t>
            </a:r>
            <a:r>
              <a:rPr lang="en-US" sz="1200" b="1" dirty="0" err="1">
                <a:latin typeface="+mn-lt"/>
                <a:ea typeface="Calibri"/>
                <a:cs typeface="Calibri"/>
              </a:rPr>
              <a:t>water</a:t>
            </a:r>
            <a:r>
              <a:rPr lang="en-US" sz="1200" b="1" dirty="0">
                <a:latin typeface="+mn-lt"/>
                <a:ea typeface="Calibri"/>
                <a:cs typeface="Calibri"/>
              </a:rPr>
              <a:t> in about 200 Olympic-sized swimming pools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DD89F-E6DD-5804-A435-8136F3E5B7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E2925-B91B-491E-BFF2-D2FA1B5BA31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62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23A1C-B41D-8808-8BEB-690B8A634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7CF01-BA10-E9FB-F358-6E2972701D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B4E9B9-25B5-FCFD-B6E8-FDF05C3AF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A3 = </a:t>
            </a:r>
            <a:r>
              <a:rPr lang="en-US" err="1"/>
              <a:t>Asterra</a:t>
            </a:r>
            <a:endParaRPr lang="en-US"/>
          </a:p>
          <a:p>
            <a:endParaRPr lang="en-US"/>
          </a:p>
          <a:p>
            <a:r>
              <a:rPr lang="en-US"/>
              <a:t>B1 = SWS; grant application form and RFP going out on 8/25</a:t>
            </a:r>
          </a:p>
          <a:p>
            <a:endParaRPr lang="en-US"/>
          </a:p>
          <a:p>
            <a:r>
              <a:rPr lang="en-US"/>
              <a:t>B2 = WATR Alliance petition to WQCC is pending</a:t>
            </a:r>
          </a:p>
          <a:p>
            <a:endParaRPr lang="en-US"/>
          </a:p>
          <a:p>
            <a:r>
              <a:rPr lang="en-US"/>
              <a:t>C1 = SB21 and neglected contaminated sites fund/funding; 25+ sites set for cleanup</a:t>
            </a:r>
          </a:p>
          <a:p>
            <a:endParaRPr lang="en-US"/>
          </a:p>
          <a:p>
            <a:r>
              <a:rPr lang="en-US"/>
              <a:t>C2 = SB21 and draft rules going out late August or early September for a petition to WQCC in December</a:t>
            </a:r>
          </a:p>
          <a:p>
            <a:endParaRPr lang="en-US"/>
          </a:p>
          <a:p>
            <a:r>
              <a:rPr lang="en-US"/>
              <a:t>C3 = NMED funding programs; just executed $150M loan with City of Santa Fe to address Clean Water Act violations; in FY25, invested $70M in water infrastructure and initiated 148 new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8547C-D5E8-A14D-E356-58412F994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E2925-B91B-491E-BFF2-D2FA1B5BA31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62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76FD9-D0C6-A16E-F703-62787B51F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F20984-B3BE-E54D-ED00-A7673DAA6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ABDEED-1C9B-38BE-34E8-A48A17CC7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A3 = </a:t>
            </a:r>
            <a:r>
              <a:rPr lang="en-US" err="1"/>
              <a:t>Asterra</a:t>
            </a:r>
            <a:endParaRPr lang="en-US"/>
          </a:p>
          <a:p>
            <a:endParaRPr lang="en-US"/>
          </a:p>
          <a:p>
            <a:r>
              <a:rPr lang="en-US"/>
              <a:t>B1 = SWS; grant application form and RFP going out on 8/25</a:t>
            </a:r>
          </a:p>
          <a:p>
            <a:endParaRPr lang="en-US"/>
          </a:p>
          <a:p>
            <a:r>
              <a:rPr lang="en-US"/>
              <a:t>B2 = WATR Alliance petition to WQCC is pending</a:t>
            </a:r>
          </a:p>
          <a:p>
            <a:endParaRPr lang="en-US"/>
          </a:p>
          <a:p>
            <a:r>
              <a:rPr lang="en-US"/>
              <a:t>C1 = SB21 and neglected contaminated sites fund/funding; 25+ sites set for cleanup</a:t>
            </a:r>
          </a:p>
          <a:p>
            <a:endParaRPr lang="en-US"/>
          </a:p>
          <a:p>
            <a:r>
              <a:rPr lang="en-US"/>
              <a:t>C2 = SB21 and draft rules going out late August or early September for a petition to WQCC in December</a:t>
            </a:r>
          </a:p>
          <a:p>
            <a:endParaRPr lang="en-US"/>
          </a:p>
          <a:p>
            <a:r>
              <a:rPr lang="en-US"/>
              <a:t>C3 = NMED funding programs; just executed $150M loan with City of Santa Fe to address Clean Water Act violations; in FY25, invested $70M in water infrastructure and initiated 148 new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7D100-7714-5082-A800-57AF01178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E2925-B91B-491E-BFF2-D2FA1B5BA31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02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EFF8E-1617-5BBC-4756-B0D006B2B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B55E73-A5B8-5E1F-8A68-8840E09A89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982CB4-5096-47EF-86F3-8FD0D9B88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A3 = </a:t>
            </a:r>
            <a:r>
              <a:rPr lang="en-US" dirty="0" err="1"/>
              <a:t>Asterra</a:t>
            </a:r>
            <a:endParaRPr lang="en-US" dirty="0"/>
          </a:p>
          <a:p>
            <a:endParaRPr lang="en-US" dirty="0"/>
          </a:p>
          <a:p>
            <a:r>
              <a:rPr lang="en-US" dirty="0"/>
              <a:t>B1 = SWS; grant application form and RFP going out on 8/25</a:t>
            </a:r>
          </a:p>
          <a:p>
            <a:endParaRPr lang="en-US" dirty="0"/>
          </a:p>
          <a:p>
            <a:r>
              <a:rPr lang="en-US" dirty="0"/>
              <a:t>B2 = WATR Alliance petition to WQCC is pending</a:t>
            </a:r>
          </a:p>
          <a:p>
            <a:endParaRPr lang="en-US" dirty="0"/>
          </a:p>
          <a:p>
            <a:r>
              <a:rPr lang="en-US" dirty="0"/>
              <a:t>C1 = SB21 and neglected contaminated sites fund/funding; 25+ sites set for cleanup</a:t>
            </a:r>
          </a:p>
          <a:p>
            <a:endParaRPr lang="en-US" dirty="0"/>
          </a:p>
          <a:p>
            <a:r>
              <a:rPr lang="en-US" dirty="0"/>
              <a:t>C2 = SB21 and draft rules going out late August or early September for a petition to WQCC in December</a:t>
            </a:r>
          </a:p>
          <a:p>
            <a:endParaRPr lang="en-US" dirty="0"/>
          </a:p>
          <a:p>
            <a:r>
              <a:rPr lang="en-US" dirty="0"/>
              <a:t>C3 = NMED funding programs; just executed $150M loan with City of Santa Fe to address Clean Water Act violations; in FY25, invested $70M in water infrastructure and initiated 148 new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2AEE4-527C-19A5-2B7E-276977940C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E2925-B91B-491E-BFF2-D2FA1B5BA31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95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F2EA0-CF79-3F11-B916-C8169D5DC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22030E-9360-AF94-7061-0117B3099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89F40-F8FD-E858-B2D7-D713ABE1E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A3 = </a:t>
            </a:r>
            <a:r>
              <a:rPr lang="en-US" err="1"/>
              <a:t>Asterra</a:t>
            </a:r>
            <a:endParaRPr lang="en-US"/>
          </a:p>
          <a:p>
            <a:endParaRPr lang="en-US"/>
          </a:p>
          <a:p>
            <a:r>
              <a:rPr lang="en-US"/>
              <a:t>B1 = SWS; grant application form and RFP going out on 8/25</a:t>
            </a:r>
          </a:p>
          <a:p>
            <a:endParaRPr lang="en-US"/>
          </a:p>
          <a:p>
            <a:r>
              <a:rPr lang="en-US"/>
              <a:t>B2 = WATR Alliance petition to WQCC is pending</a:t>
            </a:r>
          </a:p>
          <a:p>
            <a:endParaRPr lang="en-US"/>
          </a:p>
          <a:p>
            <a:r>
              <a:rPr lang="en-US"/>
              <a:t>C1 = SB21 and neglected contaminated sites fund/funding; 25+ sites set for cleanup</a:t>
            </a:r>
          </a:p>
          <a:p>
            <a:endParaRPr lang="en-US"/>
          </a:p>
          <a:p>
            <a:r>
              <a:rPr lang="en-US"/>
              <a:t>C2 = SB21 and draft rules going out late August or early September for a petition to WQCC in December</a:t>
            </a:r>
          </a:p>
          <a:p>
            <a:endParaRPr lang="en-US"/>
          </a:p>
          <a:p>
            <a:r>
              <a:rPr lang="en-US"/>
              <a:t>C3 = NMED funding programs; just executed $150M loan with City of Santa Fe to address Clean Water Act violations; in FY25, invested $70M in water infrastructure and initiated 148 new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3C46-D91E-40F7-0D06-97C0856BE4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E2925-B91B-491E-BFF2-D2FA1B5BA31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34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456CC-31EE-BB4D-5867-97CFA10B3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D76052-49FD-AB6F-B300-613720B566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A209B-5E40-E1CB-AA25-01A905349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>
                <a:ea typeface="Calibri"/>
                <a:cs typeface="Calibri"/>
              </a:rPr>
              <a:t>Slide 10 Notes</a:t>
            </a:r>
            <a:r>
              <a:rPr lang="en-US">
                <a:ea typeface="Calibri"/>
                <a:cs typeface="Calibri"/>
              </a:rPr>
              <a:t>:</a:t>
            </a:r>
          </a:p>
          <a:p>
            <a:endParaRPr lang="en-US">
              <a:ea typeface="Calibri"/>
              <a:cs typeface="Calibri"/>
            </a:endParaRPr>
          </a:p>
          <a:p>
            <a:pPr marL="171176" indent="-171176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During Governor Michelle Lujan Grisham's Administration, (January 1, 2019 through August 15, 2025), 6,339 water, wastewater and solid waste projects were completed or are currently in progress.  A total of $550.51 million was disbursed to these projects during this time frame.</a:t>
            </a:r>
          </a:p>
          <a:p>
            <a:pPr marL="171176" indent="-171176">
              <a:buFont typeface="Arial"/>
              <a:buChar char="•"/>
            </a:pPr>
            <a:endParaRPr lang="en-US">
              <a:solidFill>
                <a:srgbClr val="474747"/>
              </a:solidFill>
            </a:endParaRPr>
          </a:p>
          <a:p>
            <a:pPr marL="171176" indent="-171176">
              <a:buFont typeface="Arial"/>
              <a:buChar char="•"/>
            </a:pPr>
            <a:r>
              <a:rPr lang="en-US" b="1">
                <a:solidFill>
                  <a:srgbClr val="474747"/>
                </a:solidFill>
              </a:rPr>
              <a:t>Drinking water needs in New Mexico are an estimated $3.3 billion. </a:t>
            </a:r>
            <a:endParaRPr lang="en-US" b="1">
              <a:solidFill>
                <a:srgbClr val="000000"/>
              </a:solidFill>
            </a:endParaRPr>
          </a:p>
          <a:p>
            <a:pPr marL="171176" indent="-171176">
              <a:buFont typeface="Arial"/>
              <a:buChar char="•"/>
            </a:pPr>
            <a:endParaRPr lang="en-US" b="1">
              <a:solidFill>
                <a:srgbClr val="000000"/>
              </a:solidFill>
              <a:ea typeface="Calibri"/>
              <a:cs typeface="Calibri"/>
            </a:endParaRPr>
          </a:p>
          <a:p>
            <a:pPr marL="171176" indent="-171176">
              <a:buFont typeface="Arial"/>
              <a:buChar char="•"/>
            </a:pPr>
            <a:r>
              <a:rPr lang="en-US" b="1">
                <a:solidFill>
                  <a:srgbClr val="474747"/>
                </a:solidFill>
                <a:ea typeface="Calibri"/>
                <a:cs typeface="Calibri"/>
              </a:rPr>
              <a:t>Wastewater needs in New Mexico are an estimated $2.3 billion.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3FFDB-0CAF-02C8-D70C-D973D04C6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E2925-B91B-491E-BFF2-D2FA1B5BA31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34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E2925-B91B-491E-BFF2-D2FA1B5BA31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17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263BC-D854-B099-0549-0AA1BD6C7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83B9F1-7521-27DE-EE82-E07F7E49F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27163" y="1154113"/>
            <a:ext cx="4156075" cy="3117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C6EB5A-11FE-5B78-44DA-9B8B83968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1CAD5-43B6-0CA0-ADC1-C61BB2ECF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30D88-7540-4F8C-9B3F-4A49C0D364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97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4DBDE-DDD9-8D78-B4FF-FFB95955F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8B0CC0-9475-691F-81CD-C91F678C1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27163" y="1154113"/>
            <a:ext cx="4156075" cy="3117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0C4F80-65B0-60C4-E7F5-B5E28E510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Issued May 22, 2025</a:t>
            </a:r>
          </a:p>
          <a:p>
            <a:r>
              <a:rPr lang="en-US" dirty="0"/>
              <a:t>Confirmed drought &amp; wildfire risks</a:t>
            </a:r>
          </a:p>
          <a:p>
            <a:r>
              <a:rPr lang="en-US" dirty="0"/>
              <a:t>Drought Task Force</a:t>
            </a:r>
          </a:p>
          <a:p>
            <a:r>
              <a:rPr lang="en-US" dirty="0"/>
              <a:t>Convened May 28, 2025</a:t>
            </a:r>
          </a:p>
          <a:p>
            <a:r>
              <a:rPr lang="en-US" dirty="0"/>
              <a:t>Met June 27 and July 22 to review available drought response resources</a:t>
            </a:r>
          </a:p>
          <a:p>
            <a:r>
              <a:rPr lang="en-US" dirty="0"/>
              <a:t>Goal to </a:t>
            </a:r>
            <a:r>
              <a:rPr lang="en-US" i="1" dirty="0"/>
              <a:t>complement</a:t>
            </a:r>
            <a:r>
              <a:rPr lang="en-US" dirty="0"/>
              <a:t> and </a:t>
            </a:r>
            <a:r>
              <a:rPr lang="en-US" i="1" dirty="0"/>
              <a:t>support</a:t>
            </a:r>
            <a:r>
              <a:rPr lang="en-US" dirty="0"/>
              <a:t> ongoing measures to manage water and address drought for our communities</a:t>
            </a:r>
          </a:p>
          <a:p>
            <a:r>
              <a:rPr lang="en-US" dirty="0"/>
              <a:t>Preparing report for Gov.  with recommendations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1C0E3-6678-C632-584C-39B38F91BE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EE283-236B-4251-9DBC-AA0B8F1787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41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698500"/>
            <a:ext cx="4667250" cy="350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Hannah</a:t>
            </a:r>
          </a:p>
        </p:txBody>
      </p:sp>
    </p:spTree>
    <p:extLst>
      <p:ext uri="{BB962C8B-B14F-4D97-AF65-F5344CB8AC3E}">
        <p14:creationId xmlns:p14="http://schemas.microsoft.com/office/powerpoint/2010/main" val="4240652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200" b="1" u="sng" dirty="0">
                <a:latin typeface="Lato Bold"/>
                <a:ea typeface="Lato Semibold"/>
                <a:cs typeface="Lato Semibold"/>
              </a:rPr>
              <a:t>Water Conservation</a:t>
            </a:r>
          </a:p>
          <a:p>
            <a:pPr marL="0" indent="0">
              <a:buNone/>
            </a:pPr>
            <a:r>
              <a:rPr lang="en-US" sz="1200" dirty="0">
                <a:latin typeface="Lato Semibold"/>
                <a:ea typeface="Lato Semibold"/>
                <a:cs typeface="Lato Semibold"/>
              </a:rPr>
              <a:t>•A1 Develop a water education program </a:t>
            </a:r>
          </a:p>
          <a:p>
            <a:pPr marL="0" indent="0">
              <a:buNone/>
            </a:pPr>
            <a:r>
              <a:rPr lang="en-US" sz="1200" dirty="0">
                <a:latin typeface="Lato Semibold"/>
                <a:ea typeface="Lato Semibold"/>
                <a:cs typeface="Lato Semibold"/>
              </a:rPr>
              <a:t>•A2 Incentivize agricultural water conservation</a:t>
            </a:r>
          </a:p>
          <a:p>
            <a:pPr marL="0" indent="0">
              <a:buNone/>
            </a:pPr>
            <a:r>
              <a:rPr lang="en-US" sz="1200" dirty="0">
                <a:latin typeface="Lato Semibold"/>
                <a:ea typeface="Lato Semibold"/>
                <a:cs typeface="Lato Semibold"/>
              </a:rPr>
              <a:t>•A3 Reduce leaks in drinking water infrastructure/ increase municipal conservation</a:t>
            </a:r>
          </a:p>
          <a:p>
            <a:pPr marL="0" indent="0">
              <a:buNone/>
            </a:pPr>
            <a:r>
              <a:rPr lang="en-US" sz="1200" dirty="0">
                <a:latin typeface="Lato Semibold"/>
                <a:ea typeface="Lato Semibold"/>
                <a:cs typeface="Lato Semibold"/>
              </a:rPr>
              <a:t>•A4 Improve water storage and delivery systems</a:t>
            </a:r>
          </a:p>
          <a:p>
            <a:pPr marL="0" indent="0">
              <a:buNone/>
            </a:pPr>
            <a:endParaRPr lang="en-US" sz="1200" dirty="0">
              <a:latin typeface="Lato Semibold"/>
              <a:ea typeface="Lato Semibold"/>
              <a:cs typeface="Lato Semibold"/>
            </a:endParaRPr>
          </a:p>
          <a:p>
            <a:pPr marL="0" indent="0">
              <a:buNone/>
            </a:pPr>
            <a:r>
              <a:rPr lang="en-US" sz="1200" b="1" u="sng" dirty="0">
                <a:latin typeface="Lato Semibold"/>
                <a:ea typeface="Lato Semibold"/>
                <a:cs typeface="Lato Semibold"/>
              </a:rPr>
              <a:t>New Water Supplies</a:t>
            </a:r>
            <a:endParaRPr lang="en-US" sz="1200" u="sng" dirty="0">
              <a:latin typeface="Lato Semibold"/>
              <a:ea typeface="Lato Semibold"/>
              <a:cs typeface="Lato Semibold"/>
            </a:endParaRPr>
          </a:p>
          <a:p>
            <a:pPr marL="0" indent="0">
              <a:buNone/>
            </a:pPr>
            <a:r>
              <a:rPr lang="en-US" sz="1200" dirty="0">
                <a:latin typeface="Lato Semibold"/>
                <a:ea typeface="Lato Semibold"/>
                <a:cs typeface="Lato Semibold"/>
              </a:rPr>
              <a:t>•B1 Strategic Water Supply to develop treated brackish water (initial $40M appropriation)</a:t>
            </a:r>
          </a:p>
          <a:p>
            <a:pPr marL="0" indent="0">
              <a:buNone/>
            </a:pPr>
            <a:r>
              <a:rPr lang="en-US" sz="1200" dirty="0">
                <a:latin typeface="Lato Semibold"/>
                <a:ea typeface="Lato Semibold"/>
                <a:cs typeface="Lato Semibold"/>
              </a:rPr>
              <a:t>•B2 Adopt policies to expand potable and non-potable water reuse</a:t>
            </a:r>
          </a:p>
          <a:p>
            <a:pPr marL="0" indent="0">
              <a:buNone/>
            </a:pPr>
            <a:r>
              <a:rPr lang="en-US" sz="1200" dirty="0">
                <a:latin typeface="Lato Semibold"/>
                <a:ea typeface="Lato Semibold"/>
                <a:cs typeface="Lato Semibold"/>
              </a:rPr>
              <a:t>•B3 Improve groundwater mapping and monitoring</a:t>
            </a:r>
          </a:p>
          <a:p>
            <a:pPr marL="0" indent="0">
              <a:buNone/>
            </a:pPr>
            <a:endParaRPr lang="en-US" sz="1200" dirty="0">
              <a:latin typeface="Lato Semibold"/>
              <a:ea typeface="Lato Semibold"/>
              <a:cs typeface="Lato Semibold"/>
            </a:endParaRPr>
          </a:p>
          <a:p>
            <a:pPr marL="0" indent="0">
              <a:buNone/>
            </a:pPr>
            <a:r>
              <a:rPr lang="en-US" sz="1200" b="1" u="sng" dirty="0">
                <a:latin typeface="Lato Semibold"/>
                <a:ea typeface="Lato Semibold"/>
                <a:cs typeface="Lato Semibold"/>
              </a:rPr>
              <a:t>Water and Watershed Protection</a:t>
            </a:r>
            <a:endParaRPr lang="en-US" sz="1200" u="sng" dirty="0">
              <a:latin typeface="Lato Semibold"/>
              <a:ea typeface="Lato Semibold"/>
              <a:cs typeface="Lato Semibold"/>
            </a:endParaRPr>
          </a:p>
          <a:p>
            <a:pPr marL="0" indent="0">
              <a:buNone/>
            </a:pPr>
            <a:r>
              <a:rPr lang="en-US" sz="1200" dirty="0">
                <a:latin typeface="Lato Semibold"/>
                <a:ea typeface="Lato Semibold"/>
                <a:cs typeface="Lato Semibold"/>
              </a:rPr>
              <a:t>•C1 Clean up contaminated groundwater sites</a:t>
            </a:r>
          </a:p>
          <a:p>
            <a:pPr marL="0" indent="0">
              <a:buNone/>
            </a:pPr>
            <a:r>
              <a:rPr lang="en-US" sz="1200" dirty="0">
                <a:latin typeface="Lato Semibold"/>
                <a:ea typeface="Lato Semibold"/>
                <a:cs typeface="Lato Semibold"/>
              </a:rPr>
              <a:t>•C2 Develop a surface water discharge permitting program</a:t>
            </a:r>
          </a:p>
          <a:p>
            <a:pPr marL="0" indent="0">
              <a:buNone/>
            </a:pPr>
            <a:r>
              <a:rPr lang="en-US" sz="1200" dirty="0">
                <a:latin typeface="Lato Semibold"/>
                <a:ea typeface="Lato Semibold"/>
                <a:cs typeface="Lato Semibold"/>
              </a:rPr>
              <a:t>•C3 Modernize wastewater treatment plants and stormwater infrastructure</a:t>
            </a:r>
          </a:p>
          <a:p>
            <a:pPr marL="0" indent="0">
              <a:buNone/>
            </a:pPr>
            <a:r>
              <a:rPr lang="en-US" sz="1200" dirty="0">
                <a:latin typeface="Lato Semibold"/>
                <a:ea typeface="Lato Semibold"/>
                <a:cs typeface="Lato Semibold"/>
              </a:rPr>
              <a:t>•C4 Protect and restore watersheds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E2925-B91B-491E-BFF2-D2FA1B5BA31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72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E2925-B91B-491E-BFF2-D2FA1B5BA31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53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452FB-618D-086B-7F43-D8D614A6A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61AAB2-94F6-21C6-C511-CC751B1AA2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27163" y="1154113"/>
            <a:ext cx="4156075" cy="3117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A6E849-7F69-A355-769B-A3825D7980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Actions happening in the next year: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NMISC Rule Promulgation and Guideline Adoption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Proposed rule introduced to commission July 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Public comment period through September 27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Public hearing October 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 the hearing, the commission will deliberate and adopt, amend, or reject the proposed rule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Security Planning Tribal Advisory Council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Initial Planning Period for Regional Councils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Developing Tools and Templates for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Supporting the Accuracy and Accessibility of Best Available Science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3A53A-D200-D9B6-3903-138A6582C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30D88-7540-4F8C-9B3F-4A49C0D364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44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43289-7808-C354-EC9D-6DF8361CE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FFBAB9-8C23-CDF3-16ED-229FCF3C1B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7B6D1E-45EE-70E2-8F85-8248A13C5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A3 = </a:t>
            </a:r>
            <a:r>
              <a:rPr lang="en-US" err="1"/>
              <a:t>Asterra</a:t>
            </a:r>
            <a:endParaRPr lang="en-US"/>
          </a:p>
          <a:p>
            <a:endParaRPr lang="en-US"/>
          </a:p>
          <a:p>
            <a:r>
              <a:rPr lang="en-US"/>
              <a:t>B1 = SWS; grant application form and RFP going out on 8/25</a:t>
            </a:r>
          </a:p>
          <a:p>
            <a:endParaRPr lang="en-US"/>
          </a:p>
          <a:p>
            <a:r>
              <a:rPr lang="en-US"/>
              <a:t>B2 = WATR Alliance petition to WQCC is pending</a:t>
            </a:r>
          </a:p>
          <a:p>
            <a:endParaRPr lang="en-US"/>
          </a:p>
          <a:p>
            <a:r>
              <a:rPr lang="en-US"/>
              <a:t>C1 = SB21 and neglected contaminated sites fund/funding; 25+ sites set for cleanup</a:t>
            </a:r>
          </a:p>
          <a:p>
            <a:endParaRPr lang="en-US"/>
          </a:p>
          <a:p>
            <a:r>
              <a:rPr lang="en-US"/>
              <a:t>C2 = SB21 and draft rules going out late August or early September for a petition to WQCC in December</a:t>
            </a:r>
          </a:p>
          <a:p>
            <a:endParaRPr lang="en-US"/>
          </a:p>
          <a:p>
            <a:r>
              <a:rPr lang="en-US"/>
              <a:t>C3 = NMED funding programs; just executed $150M loan with City of Santa Fe to address Clean Water Act violations; in FY25, invested $70M in water infrastructure and initiated 148 new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44649-E478-5F52-FDA5-A37BB554DB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E2925-B91B-491E-BFF2-D2FA1B5BA31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9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152400"/>
            <a:ext cx="7772400" cy="838200"/>
          </a:xfrm>
        </p:spPr>
        <p:txBody>
          <a:bodyPr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New Mexico Environment Department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47261" y="1371612"/>
            <a:ext cx="7049489" cy="15372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en-US" noProof="0"/>
              <a:t>Presentation Title</a:t>
            </a:r>
          </a:p>
          <a:p>
            <a:pPr lvl="0"/>
            <a:r>
              <a:rPr lang="en-US" noProof="0"/>
              <a:t>Presenter Name(s), Title(s)</a:t>
            </a:r>
          </a:p>
          <a:p>
            <a:pPr lvl="0"/>
            <a:r>
              <a:rPr lang="en-US" noProof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32510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1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1"/>
          <p:cNvSpPr>
            <a:spLocks noGrp="1"/>
          </p:cNvSpPr>
          <p:nvPr>
            <p:ph type="title"/>
          </p:nvPr>
        </p:nvSpPr>
        <p:spPr>
          <a:xfrm>
            <a:off x="1143000" y="76200"/>
            <a:ext cx="78486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53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43AA1B-15A2-121E-365B-9B9024E7B1EE}"/>
              </a:ext>
            </a:extLst>
          </p:cNvPr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noFill/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F81E21-DC6A-BFE2-FE03-328B5DB9513A}"/>
              </a:ext>
            </a:extLst>
          </p:cNvPr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rgbClr val="718C55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743200"/>
            <a:ext cx="7123113" cy="167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solidFill>
            <a:srgbClr val="026773"/>
          </a:solidFill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23249DAF-CC9A-4C4C-79E9-6A7190F70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1752612"/>
            <a:ext cx="1295400" cy="701675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  <a:latin typeface="Oswald Medium" panose="00000600000000000000" pitchFamily="50" charset="0"/>
              </a:defRPr>
            </a:lvl1pPr>
          </a:lstStyle>
          <a:p>
            <a:pPr>
              <a:defRPr/>
            </a:pPr>
            <a:r>
              <a:rPr lang="en-US"/>
              <a:t>#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A62CA7-1C32-A29C-7B90-2C8B193EF818}"/>
              </a:ext>
            </a:extLst>
          </p:cNvPr>
          <p:cNvSpPr txBox="1">
            <a:spLocks/>
          </p:cNvSpPr>
          <p:nvPr userDrawn="1"/>
        </p:nvSpPr>
        <p:spPr>
          <a:xfrm>
            <a:off x="8610600" y="6537337"/>
            <a:ext cx="533400" cy="244475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Lato Semibold" panose="020F0702020204030203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29F5B89-AE73-4BAA-92C9-1AC8FC83F574}" type="slidenum">
              <a:rPr lang="en-US" sz="1600" smtClean="0"/>
              <a:pPr>
                <a:defRPr/>
              </a:pPr>
              <a:t>‹#›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68180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447800"/>
            <a:ext cx="8153400" cy="5105400"/>
          </a:xfrm>
          <a:prstGeom prst="rect">
            <a:avLst/>
          </a:prstGeom>
        </p:spPr>
        <p:txBody>
          <a:bodyPr/>
          <a:lstStyle>
            <a:lvl1pPr>
              <a:buClr>
                <a:srgbClr val="0D2345"/>
              </a:buClr>
              <a:defRPr/>
            </a:lvl1pPr>
            <a:lvl2pPr>
              <a:buClr>
                <a:srgbClr val="026773"/>
              </a:buClr>
              <a:defRPr/>
            </a:lvl2pPr>
            <a:lvl3pPr>
              <a:buClr>
                <a:srgbClr val="718C55"/>
              </a:buClr>
              <a:defRPr/>
            </a:lvl3pPr>
            <a:lvl4pPr>
              <a:buClr>
                <a:srgbClr val="FFA168"/>
              </a:buClr>
              <a:defRPr/>
            </a:lvl4pPr>
            <a:lvl5pPr>
              <a:buClr>
                <a:srgbClr val="0D234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2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848600" cy="8712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4509DAA-020A-41FE-D4CF-E27DB9601F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29F5B89-AE73-4BAA-92C9-1AC8FC83F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82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848600" cy="8712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7"/>
          </p:nvPr>
        </p:nvSpPr>
        <p:spPr>
          <a:xfrm>
            <a:off x="412899" y="1599265"/>
            <a:ext cx="3532908" cy="4562302"/>
          </a:xfrm>
          <a:prstGeom prst="rect">
            <a:avLst/>
          </a:prstGeom>
        </p:spPr>
        <p:txBody>
          <a:bodyPr/>
          <a:lstStyle>
            <a:lvl1pPr>
              <a:buClr>
                <a:srgbClr val="0D2345"/>
              </a:buClr>
              <a:defRPr/>
            </a:lvl1pPr>
            <a:lvl2pPr>
              <a:buClr>
                <a:srgbClr val="026773"/>
              </a:buClr>
              <a:defRPr/>
            </a:lvl2pPr>
            <a:lvl3pPr>
              <a:buClr>
                <a:srgbClr val="718C55"/>
              </a:buClr>
              <a:defRPr/>
            </a:lvl3pPr>
            <a:lvl4pPr>
              <a:buClr>
                <a:srgbClr val="FFA168"/>
              </a:buClr>
              <a:defRPr/>
            </a:lvl4pPr>
            <a:lvl5pPr>
              <a:buClr>
                <a:srgbClr val="0D234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7"/>
          <p:cNvSpPr>
            <a:spLocks noGrp="1"/>
          </p:cNvSpPr>
          <p:nvPr>
            <p:ph sz="quarter" idx="18"/>
          </p:nvPr>
        </p:nvSpPr>
        <p:spPr>
          <a:xfrm>
            <a:off x="5198193" y="1599265"/>
            <a:ext cx="3532908" cy="4562302"/>
          </a:xfrm>
          <a:prstGeom prst="rect">
            <a:avLst/>
          </a:prstGeom>
        </p:spPr>
        <p:txBody>
          <a:bodyPr/>
          <a:lstStyle>
            <a:lvl1pPr>
              <a:buClr>
                <a:srgbClr val="0D2345"/>
              </a:buClr>
              <a:defRPr/>
            </a:lvl1pPr>
            <a:lvl2pPr>
              <a:buClr>
                <a:srgbClr val="026773"/>
              </a:buClr>
              <a:defRPr/>
            </a:lvl2pPr>
            <a:lvl3pPr>
              <a:buClr>
                <a:srgbClr val="718C55"/>
              </a:buClr>
              <a:defRPr/>
            </a:lvl3pPr>
            <a:lvl4pPr>
              <a:buClr>
                <a:srgbClr val="FFA168"/>
              </a:buClr>
              <a:defRPr/>
            </a:lvl4pPr>
            <a:lvl5pPr>
              <a:buClr>
                <a:srgbClr val="0D234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8EDF449C-D81D-5582-974E-B0CF17A68EF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>
            <a:lvl1pPr>
              <a:defRPr sz="1600"/>
            </a:lvl1pPr>
          </a:lstStyle>
          <a:p>
            <a:pPr>
              <a:defRPr/>
            </a:pPr>
            <a:fld id="{3D14B331-C8C3-4174-9750-65D5A8197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5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546980" y="1524000"/>
            <a:ext cx="3886200" cy="640080"/>
          </a:xfrm>
          <a:prstGeom prst="rect">
            <a:avLst/>
          </a:prstGeom>
          <a:solidFill>
            <a:srgbClr val="718C55"/>
          </a:solidFill>
          <a:ln>
            <a:noFill/>
          </a:ln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737980" y="1524000"/>
            <a:ext cx="3886200" cy="640080"/>
          </a:xfrm>
          <a:prstGeom prst="rect">
            <a:avLst/>
          </a:prstGeom>
          <a:solidFill>
            <a:srgbClr val="0D2345"/>
          </a:solidFill>
          <a:ln>
            <a:noFill/>
          </a:ln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848600" cy="8712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7"/>
          <p:cNvSpPr>
            <a:spLocks noGrp="1"/>
          </p:cNvSpPr>
          <p:nvPr>
            <p:ph sz="quarter" idx="17"/>
          </p:nvPr>
        </p:nvSpPr>
        <p:spPr>
          <a:xfrm>
            <a:off x="546980" y="2213956"/>
            <a:ext cx="3886200" cy="3577244"/>
          </a:xfrm>
          <a:prstGeom prst="rect">
            <a:avLst/>
          </a:prstGeom>
        </p:spPr>
        <p:txBody>
          <a:bodyPr/>
          <a:lstStyle>
            <a:lvl1pPr>
              <a:buClr>
                <a:srgbClr val="0D2345"/>
              </a:buClr>
              <a:defRPr/>
            </a:lvl1pPr>
            <a:lvl2pPr>
              <a:buClr>
                <a:srgbClr val="026773"/>
              </a:buClr>
              <a:defRPr/>
            </a:lvl2pPr>
            <a:lvl3pPr>
              <a:buClr>
                <a:srgbClr val="718C55"/>
              </a:buClr>
              <a:defRPr/>
            </a:lvl3pPr>
            <a:lvl4pPr>
              <a:buClr>
                <a:srgbClr val="FFA168"/>
              </a:buClr>
              <a:defRPr/>
            </a:lvl4pPr>
            <a:lvl5pPr>
              <a:buClr>
                <a:srgbClr val="0D234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8"/>
          </p:nvPr>
        </p:nvSpPr>
        <p:spPr>
          <a:xfrm>
            <a:off x="4737980" y="2213956"/>
            <a:ext cx="3886200" cy="3577244"/>
          </a:xfrm>
          <a:prstGeom prst="rect">
            <a:avLst/>
          </a:prstGeom>
        </p:spPr>
        <p:txBody>
          <a:bodyPr/>
          <a:lstStyle>
            <a:lvl1pPr>
              <a:buClr>
                <a:srgbClr val="0D2345"/>
              </a:buClr>
              <a:defRPr/>
            </a:lvl1pPr>
            <a:lvl2pPr>
              <a:buClr>
                <a:srgbClr val="026773"/>
              </a:buClr>
              <a:defRPr/>
            </a:lvl2pPr>
            <a:lvl3pPr>
              <a:buClr>
                <a:srgbClr val="718C55"/>
              </a:buClr>
              <a:defRPr/>
            </a:lvl3pPr>
            <a:lvl4pPr>
              <a:buClr>
                <a:srgbClr val="FFA168"/>
              </a:buClr>
              <a:defRPr/>
            </a:lvl4pPr>
            <a:lvl5pPr>
              <a:buClr>
                <a:srgbClr val="0D234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9661E3C2-5993-5593-0F04-AFB7A1426F9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>
            <a:lvl1pPr>
              <a:defRPr sz="1600"/>
            </a:lvl1pPr>
          </a:lstStyle>
          <a:p>
            <a:pPr>
              <a:defRPr/>
            </a:pPr>
            <a:fld id="{4484D1E7-4E03-4120-A586-48E4AB399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0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419600"/>
          </a:xfrm>
          <a:prstGeom prst="rect">
            <a:avLst/>
          </a:prstGeom>
          <a:solidFill>
            <a:srgbClr val="0D2345"/>
          </a:solidFill>
          <a:ln w="50800" cap="sq" cmpd="dbl" algn="ctr">
            <a:noFill/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>
                <a:latin typeface="Lato Semibold" panose="020F0702020204030203" pitchFamily="34" charset="0"/>
                <a:cs typeface="Lato Semibold" panose="020F0702020204030203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848600" cy="8712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7"/>
          <p:cNvSpPr>
            <a:spLocks noGrp="1"/>
          </p:cNvSpPr>
          <p:nvPr>
            <p:ph sz="quarter" idx="17"/>
          </p:nvPr>
        </p:nvSpPr>
        <p:spPr>
          <a:xfrm>
            <a:off x="2362200" y="1752600"/>
            <a:ext cx="6400800" cy="4419600"/>
          </a:xfrm>
          <a:prstGeom prst="rect">
            <a:avLst/>
          </a:prstGeom>
        </p:spPr>
        <p:txBody>
          <a:bodyPr/>
          <a:lstStyle>
            <a:lvl1pPr>
              <a:buClr>
                <a:srgbClr val="0D2345"/>
              </a:buClr>
              <a:defRPr/>
            </a:lvl1pPr>
            <a:lvl2pPr>
              <a:buClr>
                <a:srgbClr val="026773"/>
              </a:buClr>
              <a:defRPr/>
            </a:lvl2pPr>
            <a:lvl3pPr>
              <a:buClr>
                <a:srgbClr val="718C55"/>
              </a:buClr>
              <a:defRPr/>
            </a:lvl3pPr>
            <a:lvl4pPr>
              <a:buClr>
                <a:srgbClr val="FFA168"/>
              </a:buClr>
              <a:defRPr/>
            </a:lvl4pPr>
            <a:lvl5pPr>
              <a:buClr>
                <a:srgbClr val="0D234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3A44071C-AF5D-D4FD-4306-D8271092A4B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5B70139-7108-4D29-ADD7-EAAF23BE6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96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E1DC4B63-2DF1-12AC-C500-E926D93A691D}"/>
              </a:ext>
            </a:extLst>
          </p:cNvPr>
          <p:cNvSpPr/>
          <p:nvPr/>
        </p:nvSpPr>
        <p:spPr>
          <a:xfrm>
            <a:off x="628902" y="193480"/>
            <a:ext cx="7884247" cy="1451693"/>
          </a:xfrm>
          <a:custGeom>
            <a:avLst/>
            <a:gdLst/>
            <a:ahLst/>
            <a:cxnLst/>
            <a:rect l="l" t="t" r="r" b="b"/>
            <a:pathLst>
              <a:path w="10052050" h="1382395">
                <a:moveTo>
                  <a:pt x="10052049" y="0"/>
                </a:moveTo>
                <a:lnTo>
                  <a:pt x="0" y="0"/>
                </a:lnTo>
                <a:lnTo>
                  <a:pt x="0" y="1381973"/>
                </a:lnTo>
                <a:lnTo>
                  <a:pt x="10052049" y="1381973"/>
                </a:lnTo>
                <a:lnTo>
                  <a:pt x="10052049" y="0"/>
                </a:lnTo>
                <a:close/>
              </a:path>
            </a:pathLst>
          </a:custGeom>
          <a:solidFill>
            <a:srgbClr val="103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6285A-D659-8E9E-9AD8-B0F53083D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FD0E6-E015-68E4-CD38-56CE8B1B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1729A-91AC-8389-69A7-04D274FA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73A0-F0EB-4F97-ABE5-2BA6B240B50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875B8-6C60-7F12-DB3A-800CAD1D4D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903" y="194459"/>
            <a:ext cx="7886195" cy="145169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38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64FF4E2-A9B4-ABE8-CD82-A90B1290684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413976" y="6340088"/>
            <a:ext cx="1594279" cy="364848"/>
          </a:xfrm>
        </p:spPr>
        <p:txBody>
          <a:bodyPr anchor="ctr">
            <a:normAutofit/>
          </a:bodyPr>
          <a:lstStyle>
            <a:lvl1pPr marL="0" indent="0" algn="r">
              <a:buNone/>
              <a:defRPr sz="819" i="1">
                <a:solidFill>
                  <a:schemeClr val="bg1">
                    <a:lumMod val="85000"/>
                  </a:schemeClr>
                </a:solidFill>
              </a:defRPr>
            </a:lvl1pPr>
            <a:lvl2pPr marL="207935" indent="0">
              <a:buNone/>
              <a:defRPr sz="1273"/>
            </a:lvl2pPr>
            <a:lvl3pPr marL="415869" indent="0">
              <a:buNone/>
              <a:defRPr sz="1092"/>
            </a:lvl3pPr>
            <a:lvl4pPr marL="623804" indent="0">
              <a:buNone/>
              <a:defRPr sz="910"/>
            </a:lvl4pPr>
            <a:lvl5pPr marL="831738" indent="0">
              <a:buNone/>
              <a:defRPr sz="910"/>
            </a:lvl5pPr>
            <a:lvl6pPr marL="1039673" indent="0">
              <a:buNone/>
              <a:defRPr sz="910"/>
            </a:lvl6pPr>
            <a:lvl7pPr marL="1247607" indent="0">
              <a:buNone/>
              <a:defRPr sz="910"/>
            </a:lvl7pPr>
            <a:lvl8pPr marL="1455542" indent="0">
              <a:buNone/>
              <a:defRPr sz="910"/>
            </a:lvl8pPr>
            <a:lvl9pPr marL="1663476" indent="0">
              <a:buNone/>
              <a:defRPr sz="910"/>
            </a:lvl9pPr>
          </a:lstStyle>
          <a:p>
            <a:r>
              <a:rPr lang="en-US"/>
              <a:t>Additional Logos/Crests/</a:t>
            </a:r>
            <a:r>
              <a:rPr lang="en-US" err="1"/>
              <a:t>Sealsc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2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5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B48287-6391-246B-CF8D-0461FF97393F}"/>
              </a:ext>
            </a:extLst>
          </p:cNvPr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2677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7" name="Title Placeholder 21">
            <a:extLst>
              <a:ext uri="{FF2B5EF4-FFF2-40B4-BE49-F238E27FC236}">
                <a16:creationId xmlns:a16="http://schemas.microsoft.com/office/drawing/2014/main" id="{535AD94D-6232-B0E0-FB09-D85EEC8E3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12">
            <a:extLst>
              <a:ext uri="{FF2B5EF4-FFF2-40B4-BE49-F238E27FC236}">
                <a16:creationId xmlns:a16="http://schemas.microsoft.com/office/drawing/2014/main" id="{208B5325-965B-A34C-A862-09E78185B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2781" y="1463682"/>
            <a:ext cx="8378825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8302CC-431E-D10D-886C-A5DD713AF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7337"/>
            <a:ext cx="533400" cy="244475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2000" b="1">
                <a:solidFill>
                  <a:schemeClr val="tx1"/>
                </a:solidFill>
                <a:latin typeface="Lato Semibold" panose="020F0702020204030203" pitchFamily="34" charset="0"/>
                <a:cs typeface="Lato Semibold" panose="020F0702020204030203" pitchFamily="34" charset="0"/>
              </a:defRPr>
            </a:lvl1pPr>
          </a:lstStyle>
          <a:p>
            <a:pPr>
              <a:defRPr/>
            </a:pPr>
            <a:fld id="{5CCCF42B-CA38-4E21-BF6E-450AF76DE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FECAB38-199C-CC95-30F4-22CF984BA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20" r:id="rId8"/>
    <p:sldLayoutId id="2147483721" r:id="rId9"/>
    <p:sldLayoutId id="2147483722" r:id="rId10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Oswald Medium" panose="00000600000000000000" pitchFamily="50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Oswald Medium" panose="00000600000000000000" pitchFamily="50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Oswald Medium" panose="00000600000000000000" pitchFamily="50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Oswald Medium" panose="00000600000000000000" pitchFamily="50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Oswald Medium" panose="00000600000000000000" pitchFamily="50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Oswald Medium" panose="00000600000000000000" pitchFamily="50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Oswald Medium" panose="00000600000000000000" pitchFamily="50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Oswald Medium" panose="00000600000000000000" pitchFamily="50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Oswald Medium" panose="00000600000000000000" pitchFamily="50" charset="0"/>
        </a:defRPr>
      </a:lvl9pPr>
    </p:titleStyle>
    <p:bodyStyle>
      <a:lvl1pPr marL="319080" indent="-319080" algn="l" rtl="0" eaLnBrk="1" fontAlgn="base" hangingPunct="1">
        <a:spcBef>
          <a:spcPts val="700"/>
        </a:spcBef>
        <a:spcAft>
          <a:spcPct val="0"/>
        </a:spcAft>
        <a:buClr>
          <a:srgbClr val="0D2345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Lato Semibold" panose="020F0702020204030203" pitchFamily="34" charset="0"/>
          <a:ea typeface="+mn-ea"/>
          <a:cs typeface="Lato Semibold" panose="020F0702020204030203" pitchFamily="34" charset="0"/>
        </a:defRPr>
      </a:lvl1pPr>
      <a:lvl2pPr marL="639747" indent="-273044" algn="l" rtl="0" eaLnBrk="1" fontAlgn="base" hangingPunct="1">
        <a:spcBef>
          <a:spcPts val="551"/>
        </a:spcBef>
        <a:spcAft>
          <a:spcPct val="0"/>
        </a:spcAft>
        <a:buClr>
          <a:srgbClr val="026773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Lato Medium" panose="020F0602020204030203" pitchFamily="34" charset="0"/>
          <a:ea typeface="+mn-ea"/>
          <a:cs typeface="Lato Medium" panose="020F0602020204030203" pitchFamily="34" charset="0"/>
        </a:defRPr>
      </a:lvl2pPr>
      <a:lvl3pPr marL="914377" indent="-228594" algn="l" rtl="0" eaLnBrk="1" fontAlgn="base" hangingPunct="1">
        <a:spcBef>
          <a:spcPts val="500"/>
        </a:spcBef>
        <a:spcAft>
          <a:spcPct val="0"/>
        </a:spcAft>
        <a:buClr>
          <a:srgbClr val="718C55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Lato Medium" panose="020F0602020204030203" pitchFamily="34" charset="0"/>
          <a:ea typeface="+mn-ea"/>
          <a:cs typeface="Lato Medium" panose="020F0602020204030203" pitchFamily="34" charset="0"/>
        </a:defRPr>
      </a:lvl3pPr>
      <a:lvl4pPr marL="1371566" indent="-228594" algn="l" rtl="0" eaLnBrk="1" fontAlgn="base" hangingPunct="1">
        <a:spcBef>
          <a:spcPts val="400"/>
        </a:spcBef>
        <a:spcAft>
          <a:spcPct val="0"/>
        </a:spcAft>
        <a:buClr>
          <a:srgbClr val="FFA168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Lato Medium" panose="020F0602020204030203" pitchFamily="34" charset="0"/>
          <a:ea typeface="+mn-ea"/>
          <a:cs typeface="Lato Medium" panose="020F0602020204030203" pitchFamily="34" charset="0"/>
        </a:defRPr>
      </a:lvl4pPr>
      <a:lvl5pPr marL="1828754" indent="-228594" algn="l" rtl="0" eaLnBrk="1" fontAlgn="base" hangingPunct="1">
        <a:spcBef>
          <a:spcPts val="400"/>
        </a:spcBef>
        <a:spcAft>
          <a:spcPct val="0"/>
        </a:spcAft>
        <a:buClr>
          <a:srgbClr val="0D2345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Lato Medium" panose="020F0602020204030203" pitchFamily="34" charset="0"/>
          <a:ea typeface="+mn-ea"/>
          <a:cs typeface="Lato Medium" panose="020F0602020204030203" pitchFamily="34" charset="0"/>
        </a:defRPr>
      </a:lvl5pPr>
      <a:lvl6pPr marL="2103067" indent="-228594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381" indent="-228594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694" indent="-228594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07" indent="-228594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m.gov/wp-content/uploads/2024/01/New-Mexico-50-Year-WaterAction-Plan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m.gov/wp-content/uploads/2024/01/New-Mexico-50-Year-WaterAction-Plan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hyperlink" Target="https://www.nm.gov/wp-content/uploads/2024/01/New-Mexico-50-Year-WaterAction-Plan.pdf" TargetMode="External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11" Type="http://schemas.openxmlformats.org/officeDocument/2006/relationships/image" Target="../media/image6.png"/><Relationship Id="rId5" Type="http://schemas.openxmlformats.org/officeDocument/2006/relationships/image" Target="../media/image29.png"/><Relationship Id="rId10" Type="http://schemas.microsoft.com/office/2007/relationships/diagramDrawing" Target="../diagrams/drawing2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99EB7A-2A44-B8D1-D7CB-935A70D60FCA}"/>
              </a:ext>
            </a:extLst>
          </p:cNvPr>
          <p:cNvSpPr txBox="1">
            <a:spLocks noChangeArrowheads="1"/>
          </p:cNvSpPr>
          <p:nvPr/>
        </p:nvSpPr>
        <p:spPr>
          <a:xfrm>
            <a:off x="-2662" y="5073404"/>
            <a:ext cx="9144000" cy="1850405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319088" indent="-3190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0D2345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Lato Semibold" panose="020F0702020204030203" pitchFamily="34" charset="0"/>
                <a:ea typeface="+mn-ea"/>
                <a:cs typeface="Lato Semibold" panose="020F0702020204030203" pitchFamily="34" charset="0"/>
              </a:defRPr>
            </a:lvl1pPr>
            <a:lvl2pPr marL="639763" indent="-273050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rgbClr val="026773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2pPr>
            <a:lvl3pPr marL="914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718C55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3pPr>
            <a:lvl4pPr marL="13716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FFA168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4pPr>
            <a:lvl5pPr marL="18288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D2345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r>
              <a:rPr lang="en-US" sz="2800" dirty="0">
                <a:solidFill>
                  <a:schemeClr val="bg1"/>
                </a:solidFill>
              </a:rPr>
              <a:t>New Mexico’s 50-Year Water Security Plan</a:t>
            </a:r>
          </a:p>
          <a:p>
            <a:pPr marL="0" indent="0" algn="r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NMSU State of the Science Symposium</a:t>
            </a:r>
          </a:p>
          <a:p>
            <a:pPr marL="0" indent="0" algn="r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Tanya Trujillo, Deputy State Engineer</a:t>
            </a:r>
          </a:p>
          <a:p>
            <a:pPr marL="0" indent="0" algn="r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Jonas Armstrong, Water Protection Division Director</a:t>
            </a:r>
          </a:p>
          <a:p>
            <a:pPr marL="0" indent="0" algn="r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August 26,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AB3B28-28E2-D703-A0DE-7E14A2C375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82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3DF7B-FD62-C16C-F289-8609B2086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CC420-D3DE-5EB6-2051-0EAFE112F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952" y="206477"/>
            <a:ext cx="8030047" cy="786018"/>
          </a:xfrm>
        </p:spPr>
        <p:txBody>
          <a:bodyPr>
            <a:noAutofit/>
          </a:bodyPr>
          <a:lstStyle/>
          <a:p>
            <a:r>
              <a:rPr lang="en-US" sz="4400">
                <a:cs typeface="Calibri Light"/>
              </a:rPr>
              <a:t>50 Year Water Action Plan</a:t>
            </a:r>
            <a:endParaRPr lang="en-US" sz="440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CEFB7AB-AB42-A606-D3AD-F2AB8C297F18}"/>
              </a:ext>
            </a:extLst>
          </p:cNvPr>
          <p:cNvSpPr txBox="1">
            <a:spLocks/>
          </p:cNvSpPr>
          <p:nvPr/>
        </p:nvSpPr>
        <p:spPr>
          <a:xfrm>
            <a:off x="8610600" y="6441897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9pPr>
          </a:lstStyle>
          <a:p>
            <a:fld id="{0255DE44-24D9-468F-ACC9-DDC431174CC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B7BDBB-3A4C-2CC5-080A-06A32C8FFFA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0" y="1704289"/>
            <a:ext cx="4317991" cy="439309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Spotlight: Reduce Leaks</a:t>
            </a:r>
          </a:p>
          <a:p>
            <a:pPr marL="318770" indent="-318770"/>
            <a:r>
              <a:rPr lang="en-US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In 2025, used ASTERRA satellite technology to locate underground leaks in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FIVE </a:t>
            </a:r>
            <a:r>
              <a:rPr lang="en-US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communities</a:t>
            </a:r>
          </a:p>
          <a:p>
            <a:pPr marL="318770" indent="-318770"/>
            <a:r>
              <a:rPr lang="en-US" sz="1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Water savings </a:t>
            </a:r>
            <a:r>
              <a:rPr lang="en-US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from these communities:</a:t>
            </a:r>
          </a:p>
          <a:p>
            <a:pPr marL="639445" lvl="1" indent="-272415"/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241.8 gals per minute </a:t>
            </a:r>
          </a:p>
          <a:p>
            <a:pPr marL="639445" lvl="1" indent="-272415"/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348,200 gals per day</a:t>
            </a:r>
          </a:p>
          <a:p>
            <a:pPr marL="639445" lvl="1" indent="-272415"/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127.8 M gals per year</a:t>
            </a:r>
          </a:p>
          <a:p>
            <a:pPr marL="318770" indent="-318770"/>
            <a:r>
              <a:rPr lang="en-US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Cost: $283,317</a:t>
            </a:r>
          </a:p>
          <a:p>
            <a:pPr marL="318770" indent="-318770"/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Equals</a:t>
            </a:r>
            <a:r>
              <a:rPr lang="en-US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water in about 200 Olympic-sized swimming pools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77D4743-0EFA-2BCE-24F5-53AAF8966D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404384"/>
              </p:ext>
            </p:extLst>
          </p:nvPr>
        </p:nvGraphicFramePr>
        <p:xfrm>
          <a:off x="-695741" y="1602922"/>
          <a:ext cx="6198704" cy="4228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6F564F2-423A-9E7F-A44B-F55EC3A744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85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B1D54-A56F-A8C1-C0A9-D8CBFA518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5303A-F265-AEC3-4E07-17A9249B1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952" y="206477"/>
            <a:ext cx="8030047" cy="786018"/>
          </a:xfrm>
        </p:spPr>
        <p:txBody>
          <a:bodyPr>
            <a:noAutofit/>
          </a:bodyPr>
          <a:lstStyle/>
          <a:p>
            <a:r>
              <a:rPr lang="en-US" sz="4400">
                <a:cs typeface="Calibri Light"/>
              </a:rPr>
              <a:t>50 Year Water Action Plan</a:t>
            </a:r>
            <a:endParaRPr lang="en-US" sz="440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E26E184-426A-39C7-876B-E395758E3015}"/>
              </a:ext>
            </a:extLst>
          </p:cNvPr>
          <p:cNvSpPr txBox="1">
            <a:spLocks/>
          </p:cNvSpPr>
          <p:nvPr/>
        </p:nvSpPr>
        <p:spPr>
          <a:xfrm>
            <a:off x="8610600" y="6441897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9pPr>
          </a:lstStyle>
          <a:p>
            <a:fld id="{0255DE44-24D9-468F-ACC9-DDC431174CCA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0FC336F-8147-A2E4-0E6D-8E9C80AD63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9476217"/>
              </p:ext>
            </p:extLst>
          </p:nvPr>
        </p:nvGraphicFramePr>
        <p:xfrm>
          <a:off x="-695741" y="1602922"/>
          <a:ext cx="6198704" cy="4228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25D7AF89-1330-4DFB-71E2-641B9A260A98}"/>
              </a:ext>
            </a:extLst>
          </p:cNvPr>
          <p:cNvSpPr txBox="1">
            <a:spLocks/>
          </p:cNvSpPr>
          <p:nvPr/>
        </p:nvSpPr>
        <p:spPr bwMode="auto">
          <a:xfrm>
            <a:off x="4569892" y="1837275"/>
            <a:ext cx="4434408" cy="473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0" indent="-31908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0D2345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Lato Semibold" panose="020F0702020204030203" pitchFamily="34" charset="0"/>
                <a:ea typeface="+mn-ea"/>
                <a:cs typeface="Lato Semibold" panose="020F0702020204030203" pitchFamily="34" charset="0"/>
              </a:defRPr>
            </a:lvl1pPr>
            <a:lvl2pPr marL="639747" indent="-273044" algn="l" rtl="0" eaLnBrk="1" fontAlgn="base" hangingPunct="1">
              <a:spcBef>
                <a:spcPts val="551"/>
              </a:spcBef>
              <a:spcAft>
                <a:spcPct val="0"/>
              </a:spcAft>
              <a:buClr>
                <a:srgbClr val="026773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2pPr>
            <a:lvl3pPr marL="914377" indent="-22859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718C55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3pPr>
            <a:lvl4pPr marL="1371566" indent="-228594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FFA168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4pPr>
            <a:lvl5pPr marL="1828754" indent="-228594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D2345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5pPr>
            <a:lvl6pPr marL="2103067" indent="-228594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381" indent="-228594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694" indent="-228594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07" indent="-22859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Spotlight: Strategic Water Supply</a:t>
            </a:r>
          </a:p>
          <a:p>
            <a:pPr marL="318770" indent="-318770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Treat brackish water to provide new water supplies</a:t>
            </a:r>
          </a:p>
          <a:p>
            <a:pPr marL="318770" indent="-318770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Provide new water for community uses</a:t>
            </a:r>
          </a:p>
          <a:p>
            <a:pPr marL="318770" indent="-318770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Protect and preserve freshwater resources</a:t>
            </a:r>
          </a:p>
          <a:p>
            <a:pPr marL="318770" indent="-318770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Promote robust local economies</a:t>
            </a:r>
          </a:p>
          <a:p>
            <a:pPr marL="318770" indent="-318770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$40 million appropriated for grants and contracts</a:t>
            </a:r>
          </a:p>
          <a:p>
            <a:pPr marL="318770" indent="-318770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Launched on August 25 - https://www.env.nm.gov/strategic-water-supply/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DF974-AB2F-88F3-F248-36D0B56CEA9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71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184" y="4074946"/>
            <a:ext cx="3853874" cy="1200990"/>
            <a:chOff x="0" y="0"/>
            <a:chExt cx="1171529" cy="453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1529" cy="453471"/>
            </a:xfrm>
            <a:custGeom>
              <a:avLst/>
              <a:gdLst/>
              <a:ahLst/>
              <a:cxnLst/>
              <a:rect l="l" t="t" r="r" b="b"/>
              <a:pathLst>
                <a:path w="1171529" h="453471">
                  <a:moveTo>
                    <a:pt x="0" y="0"/>
                  </a:moveTo>
                  <a:lnTo>
                    <a:pt x="1171529" y="0"/>
                  </a:lnTo>
                  <a:lnTo>
                    <a:pt x="1171529" y="453471"/>
                  </a:lnTo>
                  <a:lnTo>
                    <a:pt x="0" y="453471"/>
                  </a:lnTo>
                  <a:close/>
                </a:path>
              </a:pathLst>
            </a:custGeom>
            <a:solidFill>
              <a:srgbClr val="F1E1C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27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71529" cy="472521"/>
            </a:xfrm>
            <a:prstGeom prst="rect">
              <a:avLst/>
            </a:prstGeom>
          </p:spPr>
          <p:txBody>
            <a:bodyPr lIns="34636" tIns="34636" rIns="34636" bIns="34636" rtlCol="0" anchor="ctr"/>
            <a:lstStyle/>
            <a:p>
              <a:pPr algn="ctr">
                <a:lnSpc>
                  <a:spcPts val="1077"/>
                </a:lnSpc>
              </a:pPr>
              <a:endParaRPr sz="1227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505568" y="4075365"/>
            <a:ext cx="4128750" cy="1195665"/>
            <a:chOff x="0" y="0"/>
            <a:chExt cx="1312061" cy="453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12061" cy="453471"/>
            </a:xfrm>
            <a:custGeom>
              <a:avLst/>
              <a:gdLst/>
              <a:ahLst/>
              <a:cxnLst/>
              <a:rect l="l" t="t" r="r" b="b"/>
              <a:pathLst>
                <a:path w="1312061" h="453471">
                  <a:moveTo>
                    <a:pt x="0" y="0"/>
                  </a:moveTo>
                  <a:lnTo>
                    <a:pt x="1312061" y="0"/>
                  </a:lnTo>
                  <a:lnTo>
                    <a:pt x="1312061" y="453471"/>
                  </a:lnTo>
                  <a:lnTo>
                    <a:pt x="0" y="453471"/>
                  </a:lnTo>
                  <a:close/>
                </a:path>
              </a:pathLst>
            </a:custGeom>
            <a:solidFill>
              <a:srgbClr val="F1E1C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27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312061" cy="472521"/>
            </a:xfrm>
            <a:prstGeom prst="rect">
              <a:avLst/>
            </a:prstGeom>
          </p:spPr>
          <p:txBody>
            <a:bodyPr lIns="34636" tIns="34636" rIns="34636" bIns="34636" rtlCol="0" anchor="ctr"/>
            <a:lstStyle/>
            <a:p>
              <a:pPr algn="ctr">
                <a:lnSpc>
                  <a:spcPts val="1077"/>
                </a:lnSpc>
              </a:pPr>
              <a:endParaRPr sz="1227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05568" y="5414351"/>
            <a:ext cx="4126486" cy="1319993"/>
            <a:chOff x="0" y="0"/>
            <a:chExt cx="1306950" cy="5250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06950" cy="525087"/>
            </a:xfrm>
            <a:custGeom>
              <a:avLst/>
              <a:gdLst/>
              <a:ahLst/>
              <a:cxnLst/>
              <a:rect l="l" t="t" r="r" b="b"/>
              <a:pathLst>
                <a:path w="1306950" h="525087">
                  <a:moveTo>
                    <a:pt x="0" y="0"/>
                  </a:moveTo>
                  <a:lnTo>
                    <a:pt x="1306950" y="0"/>
                  </a:lnTo>
                  <a:lnTo>
                    <a:pt x="1306950" y="525087"/>
                  </a:lnTo>
                  <a:lnTo>
                    <a:pt x="0" y="525087"/>
                  </a:lnTo>
                  <a:close/>
                </a:path>
              </a:pathLst>
            </a:custGeom>
            <a:solidFill>
              <a:srgbClr val="F1E1C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27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306950" cy="544137"/>
            </a:xfrm>
            <a:prstGeom prst="rect">
              <a:avLst/>
            </a:prstGeom>
          </p:spPr>
          <p:txBody>
            <a:bodyPr lIns="34636" tIns="34636" rIns="34636" bIns="34636" rtlCol="0" anchor="ctr"/>
            <a:lstStyle/>
            <a:p>
              <a:pPr algn="ctr">
                <a:lnSpc>
                  <a:spcPts val="1077"/>
                </a:lnSpc>
              </a:pPr>
              <a:endParaRPr sz="1227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04191" y="5418315"/>
            <a:ext cx="3769867" cy="1313377"/>
            <a:chOff x="0" y="0"/>
            <a:chExt cx="1171529" cy="52508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1529" cy="525087"/>
            </a:xfrm>
            <a:custGeom>
              <a:avLst/>
              <a:gdLst/>
              <a:ahLst/>
              <a:cxnLst/>
              <a:rect l="l" t="t" r="r" b="b"/>
              <a:pathLst>
                <a:path w="1171529" h="525087">
                  <a:moveTo>
                    <a:pt x="0" y="0"/>
                  </a:moveTo>
                  <a:lnTo>
                    <a:pt x="1171529" y="0"/>
                  </a:lnTo>
                  <a:lnTo>
                    <a:pt x="1171529" y="525087"/>
                  </a:lnTo>
                  <a:lnTo>
                    <a:pt x="0" y="525087"/>
                  </a:lnTo>
                  <a:close/>
                </a:path>
              </a:pathLst>
            </a:custGeom>
            <a:solidFill>
              <a:srgbClr val="F1E1C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27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171529" cy="544137"/>
            </a:xfrm>
            <a:prstGeom prst="rect">
              <a:avLst/>
            </a:prstGeom>
          </p:spPr>
          <p:txBody>
            <a:bodyPr lIns="34636" tIns="34636" rIns="34636" bIns="34636" rtlCol="0" anchor="ctr"/>
            <a:lstStyle/>
            <a:p>
              <a:pPr algn="ctr">
                <a:lnSpc>
                  <a:spcPts val="1077"/>
                </a:lnSpc>
              </a:pPr>
              <a:endParaRPr sz="1227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131" y="2876598"/>
            <a:ext cx="1181113" cy="1195665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2098825" y="39851"/>
            <a:ext cx="4995010" cy="1029539"/>
          </a:xfrm>
          <a:custGeom>
            <a:avLst/>
            <a:gdLst/>
            <a:ahLst/>
            <a:cxnLst/>
            <a:rect l="l" t="t" r="r" b="b"/>
            <a:pathLst>
              <a:path w="7326014" h="1509991">
                <a:moveTo>
                  <a:pt x="0" y="0"/>
                </a:moveTo>
                <a:lnTo>
                  <a:pt x="7326014" y="0"/>
                </a:lnTo>
                <a:lnTo>
                  <a:pt x="7326014" y="1509991"/>
                </a:lnTo>
                <a:lnTo>
                  <a:pt x="0" y="1509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085" r="-435" b="-33983"/>
            </a:stretch>
          </a:blipFill>
        </p:spPr>
        <p:txBody>
          <a:bodyPr/>
          <a:lstStyle/>
          <a:p>
            <a:endParaRPr lang="en-US" sz="1227"/>
          </a:p>
        </p:txBody>
      </p:sp>
      <p:sp>
        <p:nvSpPr>
          <p:cNvPr id="21" name="TextBox 21"/>
          <p:cNvSpPr txBox="1"/>
          <p:nvPr/>
        </p:nvSpPr>
        <p:spPr>
          <a:xfrm>
            <a:off x="6204593" y="3682724"/>
            <a:ext cx="3055" cy="127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77"/>
              </a:lnSpc>
              <a:spcBef>
                <a:spcPct val="0"/>
              </a:spcBef>
            </a:pPr>
            <a:endParaRPr sz="1227"/>
          </a:p>
        </p:txBody>
      </p:sp>
      <p:sp>
        <p:nvSpPr>
          <p:cNvPr id="22" name="TextBox 22"/>
          <p:cNvSpPr txBox="1"/>
          <p:nvPr/>
        </p:nvSpPr>
        <p:spPr>
          <a:xfrm>
            <a:off x="275296" y="1446274"/>
            <a:ext cx="3795522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6862" lvl="1" indent="-116895">
              <a:lnSpc>
                <a:spcPts val="1400"/>
              </a:lnSpc>
              <a:buFont typeface="Arial"/>
              <a:buChar char="•"/>
            </a:pPr>
            <a:r>
              <a:rPr lang="en-US" sz="1400" spc="-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Advances the exploration, pro</a:t>
            </a:r>
            <a:r>
              <a:rPr lang="en-US" sz="1400" u="sng" spc="-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</a:t>
            </a:r>
            <a:r>
              <a:rPr lang="en-US" sz="1400" spc="-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uction, and treatment of brackish water to protect New Mexico’s freshwater resources.</a:t>
            </a:r>
            <a:endParaRPr lang="en-US" sz="1400" dirty="0">
              <a:solidFill>
                <a:srgbClr val="000000"/>
              </a:solidFill>
              <a:latin typeface="Lato"/>
              <a:ea typeface="Calibri"/>
              <a:cs typeface="Calibri"/>
            </a:endParaRPr>
          </a:p>
          <a:p>
            <a:pPr marL="109968" lvl="1">
              <a:lnSpc>
                <a:spcPts val="1400"/>
              </a:lnSpc>
            </a:pPr>
            <a:endParaRPr lang="en-US" sz="1400" spc="-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219935" lvl="1" indent="-109968">
              <a:lnSpc>
                <a:spcPts val="1400"/>
              </a:lnSpc>
              <a:buFont typeface="Arial"/>
              <a:buChar char="•"/>
            </a:pPr>
            <a:r>
              <a:rPr lang="en-US" sz="1400" spc="-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Provides grants and contracts to eligible entities for projects to utilize brackish water.</a:t>
            </a:r>
            <a:endParaRPr lang="en-US" sz="1400" spc="-50" dirty="0">
              <a:latin typeface="Lato"/>
              <a:ea typeface="Lato"/>
              <a:cs typeface="Lato"/>
            </a:endParaRPr>
          </a:p>
          <a:p>
            <a:pPr marL="109968" lvl="1">
              <a:lnSpc>
                <a:spcPts val="1400"/>
              </a:lnSpc>
            </a:pPr>
            <a:endParaRPr lang="en-US" sz="1400" spc="-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219935" lvl="1" indent="-109968">
              <a:lnSpc>
                <a:spcPts val="1400"/>
              </a:lnSpc>
              <a:buFont typeface="Arial"/>
              <a:buChar char="•"/>
            </a:pPr>
            <a:r>
              <a:rPr lang="en-US" sz="1400" spc="-5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Brackish water is groundwater that has higher salinity than freshwater (greater than </a:t>
            </a:r>
            <a:r>
              <a:rPr lang="en-US" sz="1400" spc="-50" dirty="0">
                <a:solidFill>
                  <a:srgbClr val="000000"/>
                </a:solidFill>
                <a:latin typeface="Lato"/>
                <a:ea typeface="Calibri"/>
                <a:cs typeface="Calibri"/>
              </a:rPr>
              <a:t>one thousand parts per million of dissolved solids).</a:t>
            </a:r>
            <a:endParaRPr lang="en-US" sz="1400" spc="-5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1400"/>
              </a:lnSpc>
            </a:pPr>
            <a:endParaRPr lang="en-US" sz="1400" spc="-5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4604990" y="4155783"/>
            <a:ext cx="3929905" cy="1025375"/>
            <a:chOff x="-397793" y="-438331"/>
            <a:chExt cx="7685146" cy="2005177"/>
          </a:xfrm>
        </p:grpSpPr>
        <p:sp>
          <p:nvSpPr>
            <p:cNvPr id="27" name="TextBox 27"/>
            <p:cNvSpPr txBox="1"/>
            <p:nvPr/>
          </p:nvSpPr>
          <p:spPr>
            <a:xfrm>
              <a:off x="1421585" y="-438331"/>
              <a:ext cx="3877633" cy="449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909"/>
                </a:lnSpc>
                <a:spcBef>
                  <a:spcPct val="0"/>
                </a:spcBef>
              </a:pPr>
              <a:r>
                <a:rPr lang="en-US" sz="1364" b="1" dirty="0">
                  <a:solidFill>
                    <a:srgbClr val="000000"/>
                  </a:solidFill>
                  <a:latin typeface="Lato Bold"/>
                  <a:ea typeface="Lato Bold"/>
                  <a:cs typeface="Lato Bold"/>
                  <a:sym typeface="Lato Bold"/>
                </a:rPr>
                <a:t>Program Goals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-397793" y="62162"/>
              <a:ext cx="7685146" cy="15046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400" spc="-42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Provide new water for community uses</a:t>
              </a:r>
            </a:p>
            <a:p>
              <a:pPr algn="ctr">
                <a:lnSpc>
                  <a:spcPts val="1200"/>
                </a:lnSpc>
              </a:pPr>
              <a:r>
                <a:rPr lang="en-US" sz="1400" spc="-42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Protect and preserve freshwater resources </a:t>
              </a:r>
            </a:p>
            <a:p>
              <a:pPr algn="ctr">
                <a:lnSpc>
                  <a:spcPts val="1200"/>
                </a:lnSpc>
              </a:pPr>
              <a:r>
                <a:rPr lang="en-US" sz="1400" spc="-42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Promote robust local economies  </a:t>
              </a:r>
            </a:p>
            <a:p>
              <a:pPr algn="ctr">
                <a:lnSpc>
                  <a:spcPts val="1200"/>
                </a:lnSpc>
              </a:pPr>
              <a:r>
                <a:rPr lang="en-US" sz="1400" spc="-42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Create jobs</a:t>
              </a:r>
            </a:p>
            <a:p>
              <a:pPr algn="ctr">
                <a:lnSpc>
                  <a:spcPts val="1200"/>
                </a:lnSpc>
              </a:pPr>
              <a:r>
                <a:rPr lang="en-US" sz="1400" spc="-42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Support New Mexico’s clean energy transition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63568" y="4161563"/>
            <a:ext cx="3707250" cy="882055"/>
            <a:chOff x="-3235443" y="-47623"/>
            <a:chExt cx="7249729" cy="1123239"/>
          </a:xfrm>
        </p:grpSpPr>
        <p:sp>
          <p:nvSpPr>
            <p:cNvPr id="30" name="TextBox 30"/>
            <p:cNvSpPr txBox="1"/>
            <p:nvPr/>
          </p:nvSpPr>
          <p:spPr>
            <a:xfrm>
              <a:off x="-1431389" y="-47623"/>
              <a:ext cx="3571787" cy="449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909"/>
                </a:lnSpc>
                <a:spcBef>
                  <a:spcPct val="0"/>
                </a:spcBef>
              </a:pPr>
              <a:r>
                <a:rPr lang="en-US" sz="1364" b="1" dirty="0">
                  <a:solidFill>
                    <a:srgbClr val="000000"/>
                  </a:solidFill>
                  <a:latin typeface="Lato Bold"/>
                  <a:ea typeface="Lato Bold"/>
                  <a:cs typeface="Lato Bold"/>
                  <a:sym typeface="Lato Bold"/>
                </a:rPr>
                <a:t>Funding Available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-3235443" y="455055"/>
              <a:ext cx="7249729" cy="620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spc="-42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$40 Million appropriated to the Strategic Water Supply to allocate to grants and contracts</a:t>
              </a:r>
              <a:endParaRPr lang="en-US" sz="1400" spc="-42" dirty="0">
                <a:solidFill>
                  <a:srgbClr val="000000"/>
                </a:solidFill>
                <a:latin typeface="Lato"/>
                <a:ea typeface="Lato"/>
                <a:cs typeface="Lato"/>
              </a:endParaRPr>
            </a:p>
            <a:p>
              <a:pPr algn="ctr">
                <a:lnSpc>
                  <a:spcPts val="967"/>
                </a:lnSpc>
              </a:pPr>
              <a:endParaRPr lang="en-US" sz="985" spc="-48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11946" y="5441641"/>
            <a:ext cx="3558872" cy="2159765"/>
            <a:chOff x="0" y="-15844"/>
            <a:chExt cx="4059654" cy="4223539"/>
          </a:xfrm>
        </p:grpSpPr>
        <p:sp>
          <p:nvSpPr>
            <p:cNvPr id="33" name="TextBox 33"/>
            <p:cNvSpPr txBox="1"/>
            <p:nvPr/>
          </p:nvSpPr>
          <p:spPr>
            <a:xfrm>
              <a:off x="0" y="-15844"/>
              <a:ext cx="4059654" cy="449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909"/>
                </a:lnSpc>
                <a:spcBef>
                  <a:spcPct val="0"/>
                </a:spcBef>
              </a:pPr>
              <a:r>
                <a:rPr lang="en-US" sz="1364" b="1" dirty="0">
                  <a:solidFill>
                    <a:srgbClr val="000000"/>
                  </a:solidFill>
                  <a:latin typeface="Lato Bold"/>
                  <a:ea typeface="Lato Bold"/>
                  <a:cs typeface="Lato Bold"/>
                  <a:sym typeface="Lato Bold"/>
                </a:rPr>
                <a:t>Eligible Entities: Grants  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7866" y="445982"/>
              <a:ext cx="3903919" cy="3761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886" spc="-44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1400" spc="-44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Counties 🌢 Municipalities 🌢 State  agencies 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spc="-44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Political subdivisions of New Mexico 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spc="-44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State institutions of higher education  Federally recognized Indian nations, tribes, or pueblos in New Mexico </a:t>
              </a:r>
              <a:endParaRPr lang="en-US" sz="1400" spc="-44" dirty="0">
                <a:solidFill>
                  <a:srgbClr val="000000"/>
                </a:solidFill>
                <a:latin typeface="Lato"/>
                <a:ea typeface="Lato"/>
                <a:cs typeface="Lato"/>
              </a:endParaRPr>
            </a:p>
            <a:p>
              <a:pPr algn="ctr">
                <a:lnSpc>
                  <a:spcPts val="1045"/>
                </a:lnSpc>
              </a:pPr>
              <a:endParaRPr lang="en-US" sz="917" spc="-44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567729" y="5418316"/>
            <a:ext cx="3967166" cy="1313377"/>
            <a:chOff x="2415" y="-47623"/>
            <a:chExt cx="7758013" cy="2568382"/>
          </a:xfrm>
        </p:grpSpPr>
        <p:sp>
          <p:nvSpPr>
            <p:cNvPr id="36" name="TextBox 36"/>
            <p:cNvSpPr txBox="1"/>
            <p:nvPr/>
          </p:nvSpPr>
          <p:spPr>
            <a:xfrm>
              <a:off x="1453077" y="-47623"/>
              <a:ext cx="4760794" cy="449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909"/>
                </a:lnSpc>
                <a:spcBef>
                  <a:spcPct val="0"/>
                </a:spcBef>
              </a:pPr>
              <a:r>
                <a:rPr lang="en-US" sz="1364" b="1" dirty="0">
                  <a:solidFill>
                    <a:srgbClr val="000000"/>
                  </a:solidFill>
                  <a:latin typeface="Lato Bold"/>
                  <a:ea typeface="Lato Bold"/>
                  <a:cs typeface="Lato Bold"/>
                  <a:sym typeface="Lato Bold"/>
                </a:rPr>
                <a:t>Eligible Entities: Contracts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415" y="414199"/>
              <a:ext cx="7758013" cy="21065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spc="-44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For-profit businesses </a:t>
              </a:r>
              <a:r>
                <a:rPr lang="en-US" sz="1400" spc="-44" dirty="0">
                  <a:solidFill>
                    <a:srgbClr val="000000"/>
                  </a:solidFill>
                  <a:latin typeface="Segoe UI Symbol"/>
                  <a:ea typeface="Segoe UI Symbol"/>
                  <a:cs typeface="Lato"/>
                  <a:sym typeface="Lato"/>
                </a:rPr>
                <a:t>🌢 </a:t>
              </a:r>
              <a:r>
                <a:rPr lang="en-US" sz="1400" spc="-44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Non-profits  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spc="-44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🌢 Counties </a:t>
              </a:r>
              <a:r>
                <a:rPr lang="en-US" sz="1400" spc="-44" dirty="0">
                  <a:solidFill>
                    <a:srgbClr val="000000"/>
                  </a:solidFill>
                  <a:latin typeface="Segoe UI Symbol"/>
                  <a:ea typeface="Segoe UI Symbol"/>
                  <a:cs typeface="Lato"/>
                  <a:sym typeface="Lato"/>
                </a:rPr>
                <a:t>🌢</a:t>
              </a:r>
              <a:r>
                <a:rPr lang="en-US" sz="1400" spc="-44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 Municipalities 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spc="-44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Other political subdivisions </a:t>
              </a:r>
              <a:r>
                <a:rPr lang="en-US" sz="1400" spc="-44" dirty="0">
                  <a:solidFill>
                    <a:srgbClr val="000000"/>
                  </a:solidFill>
                  <a:latin typeface="Segoe UI Symbol"/>
                  <a:ea typeface="Segoe UI Symbol"/>
                  <a:cs typeface="Lato"/>
                  <a:sym typeface="Lato"/>
                </a:rPr>
                <a:t>🌢</a:t>
              </a:r>
              <a:r>
                <a:rPr lang="en-US" sz="1400" spc="-44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 State agencies 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spc="-44" dirty="0">
                  <a:solidFill>
                    <a:srgbClr val="000000"/>
                  </a:solidFill>
                  <a:latin typeface="Segoe UI Symbol"/>
                  <a:ea typeface="Segoe UI Symbol"/>
                  <a:cs typeface="Lato"/>
                  <a:sym typeface="Lato"/>
                </a:rPr>
                <a:t>🌢</a:t>
              </a:r>
              <a:r>
                <a:rPr lang="en-US" sz="1400" spc="-44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 State institutions of higher education 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spc="-44" dirty="0">
                  <a:solidFill>
                    <a:srgbClr val="000000"/>
                  </a:solidFill>
                  <a:latin typeface="Segoe UI Symbol"/>
                  <a:ea typeface="Segoe UI Symbol"/>
                  <a:cs typeface="Lato"/>
                  <a:sym typeface="Lato"/>
                </a:rPr>
                <a:t>🌢</a:t>
              </a:r>
              <a:r>
                <a:rPr lang="en-US" sz="1400" spc="-44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 Federally recognized Indian nations, tribes, or pueblos in New Mexico </a:t>
              </a:r>
              <a:endParaRPr lang="en-US" sz="1400" dirty="0">
                <a:ea typeface="Calibri"/>
                <a:cs typeface="Calibri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4722396" y="1378627"/>
            <a:ext cx="4128750" cy="1945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spc="-5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Committed to Supporting:</a:t>
            </a:r>
            <a:endParaRPr lang="en-US" sz="1400" spc="-5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72754" lvl="1" indent="-116895">
              <a:lnSpc>
                <a:spcPts val="1680"/>
              </a:lnSpc>
              <a:buFont typeface="Arial,Sans-Serif"/>
              <a:buChar char="•"/>
            </a:pPr>
            <a:r>
              <a:rPr lang="en-US" sz="1400" spc="-5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Vital Treatment Plant Construction Projects</a:t>
            </a:r>
          </a:p>
          <a:p>
            <a:pPr marL="272754" lvl="1" indent="-116895">
              <a:lnSpc>
                <a:spcPts val="1680"/>
              </a:lnSpc>
              <a:buFont typeface="Arial"/>
              <a:buChar char="•"/>
            </a:pPr>
            <a:r>
              <a:rPr lang="en-US" sz="1400" spc="-5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Innovative Research and Demonstration Projects, including  Pioneering Design Pilots</a:t>
            </a:r>
            <a:endParaRPr lang="en-US" sz="1400" spc="-5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72754" lvl="1" indent="-116895">
              <a:lnSpc>
                <a:spcPts val="1680"/>
              </a:lnSpc>
              <a:buFont typeface="Arial"/>
              <a:buChar char="•"/>
            </a:pPr>
            <a:r>
              <a:rPr lang="en-US" sz="1400" spc="-5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Comprehensive Feasibility Studies or Environmental Documentation Projects</a:t>
            </a:r>
            <a:endParaRPr lang="en-US" sz="1400" spc="-5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72754" lvl="1" indent="-116895">
              <a:lnSpc>
                <a:spcPts val="1680"/>
              </a:lnSpc>
              <a:buFont typeface="Arial"/>
              <a:buChar char="•"/>
            </a:pPr>
            <a:r>
              <a:rPr lang="en-US" sz="1400" spc="-5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New Funding Opportunities Now Available</a:t>
            </a:r>
            <a:endParaRPr lang="en-US" sz="1400" spc="-50" dirty="0">
              <a:latin typeface="Lato"/>
              <a:ea typeface="+mn-lt"/>
              <a:cs typeface="+mn-lt"/>
            </a:endParaRPr>
          </a:p>
          <a:p>
            <a:pPr algn="l">
              <a:lnSpc>
                <a:spcPts val="1680"/>
              </a:lnSpc>
            </a:pPr>
            <a:endParaRPr lang="en-US" sz="1400" spc="-5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1680"/>
              </a:lnSpc>
            </a:pPr>
            <a:endParaRPr lang="en-US" sz="1400" spc="-5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A04ED2-E610-2CC8-7B78-3ABAA54C9E87}"/>
              </a:ext>
            </a:extLst>
          </p:cNvPr>
          <p:cNvGrpSpPr/>
          <p:nvPr/>
        </p:nvGrpSpPr>
        <p:grpSpPr>
          <a:xfrm>
            <a:off x="3112579" y="3331376"/>
            <a:ext cx="1220003" cy="174043"/>
            <a:chOff x="4228621" y="4592638"/>
            <a:chExt cx="1789338" cy="255263"/>
          </a:xfrm>
        </p:grpSpPr>
        <p:sp>
          <p:nvSpPr>
            <p:cNvPr id="20" name="Freeform 20"/>
            <p:cNvSpPr/>
            <p:nvPr/>
          </p:nvSpPr>
          <p:spPr>
            <a:xfrm>
              <a:off x="5546106" y="4601947"/>
              <a:ext cx="471853" cy="245364"/>
            </a:xfrm>
            <a:custGeom>
              <a:avLst/>
              <a:gdLst/>
              <a:ahLst/>
              <a:cxnLst/>
              <a:rect l="l" t="t" r="r" b="b"/>
              <a:pathLst>
                <a:path w="471853" h="245364">
                  <a:moveTo>
                    <a:pt x="0" y="0"/>
                  </a:moveTo>
                  <a:lnTo>
                    <a:pt x="471853" y="0"/>
                  </a:lnTo>
                  <a:lnTo>
                    <a:pt x="471853" y="245364"/>
                  </a:lnTo>
                  <a:lnTo>
                    <a:pt x="0" y="245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27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4228621" y="4592638"/>
              <a:ext cx="1396393" cy="2552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527"/>
                </a:lnSpc>
                <a:spcBef>
                  <a:spcPct val="0"/>
                </a:spcBef>
              </a:pPr>
              <a:r>
                <a:rPr lang="en-US" sz="1090" b="1" dirty="0">
                  <a:solidFill>
                    <a:srgbClr val="000000"/>
                  </a:solidFill>
                  <a:latin typeface="Lato Bold"/>
                  <a:ea typeface="Lato Bold"/>
                  <a:cs typeface="Lato Bold"/>
                  <a:sym typeface="Lato Bold"/>
                </a:rPr>
                <a:t> More Info?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CC6F8C3C-3FE8-515B-5E27-C8F6383767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498EAFB-FF15-AC13-D2E6-CBBB552C4108}"/>
              </a:ext>
            </a:extLst>
          </p:cNvPr>
          <p:cNvSpPr txBox="1">
            <a:spLocks/>
          </p:cNvSpPr>
          <p:nvPr/>
        </p:nvSpPr>
        <p:spPr>
          <a:xfrm>
            <a:off x="8610600" y="6441897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9pPr>
          </a:lstStyle>
          <a:p>
            <a:fld id="{0255DE44-24D9-468F-ACC9-DDC431174CC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599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9FD86-874A-CE7B-446F-07C524B16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D5C73-8483-9615-30E3-DD16157A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952" y="206477"/>
            <a:ext cx="8030047" cy="786018"/>
          </a:xfrm>
        </p:spPr>
        <p:txBody>
          <a:bodyPr>
            <a:noAutofit/>
          </a:bodyPr>
          <a:lstStyle/>
          <a:p>
            <a:r>
              <a:rPr lang="en-US" sz="4400">
                <a:cs typeface="Calibri Light"/>
              </a:rPr>
              <a:t>50 Year Water Action Plan</a:t>
            </a:r>
            <a:endParaRPr lang="en-US" sz="440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218C459-E3D3-67CF-CDE7-06A766246A84}"/>
              </a:ext>
            </a:extLst>
          </p:cNvPr>
          <p:cNvSpPr txBox="1">
            <a:spLocks/>
          </p:cNvSpPr>
          <p:nvPr/>
        </p:nvSpPr>
        <p:spPr>
          <a:xfrm>
            <a:off x="8610600" y="6441897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9pPr>
          </a:lstStyle>
          <a:p>
            <a:fld id="{0255DE44-24D9-468F-ACC9-DDC431174CCA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472F7EF-42BD-F6BB-220D-D73CBA6244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7942466"/>
              </p:ext>
            </p:extLst>
          </p:nvPr>
        </p:nvGraphicFramePr>
        <p:xfrm>
          <a:off x="-695741" y="1602922"/>
          <a:ext cx="6198704" cy="4228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68C2566-0661-7C05-166C-78456B73E18E}"/>
              </a:ext>
            </a:extLst>
          </p:cNvPr>
          <p:cNvSpPr txBox="1">
            <a:spLocks/>
          </p:cNvSpPr>
          <p:nvPr/>
        </p:nvSpPr>
        <p:spPr bwMode="auto">
          <a:xfrm>
            <a:off x="4559309" y="1756831"/>
            <a:ext cx="4317991" cy="444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0" indent="-31908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0D2345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Lato Semibold" panose="020F0702020204030203" pitchFamily="34" charset="0"/>
                <a:ea typeface="+mn-ea"/>
                <a:cs typeface="Lato Semibold" panose="020F0702020204030203" pitchFamily="34" charset="0"/>
              </a:defRPr>
            </a:lvl1pPr>
            <a:lvl2pPr marL="639747" indent="-273044" algn="l" rtl="0" eaLnBrk="1" fontAlgn="base" hangingPunct="1">
              <a:spcBef>
                <a:spcPts val="551"/>
              </a:spcBef>
              <a:spcAft>
                <a:spcPct val="0"/>
              </a:spcAft>
              <a:buClr>
                <a:srgbClr val="026773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2pPr>
            <a:lvl3pPr marL="914377" indent="-22859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718C55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3pPr>
            <a:lvl4pPr marL="1371566" indent="-228594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FFA168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4pPr>
            <a:lvl5pPr marL="1828754" indent="-228594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D2345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5pPr>
            <a:lvl6pPr marL="2103067" indent="-228594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381" indent="-228594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694" indent="-228594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07" indent="-22859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Spotlight: Water Reuse Rules</a:t>
            </a:r>
          </a:p>
          <a:p>
            <a:r>
              <a:rPr lang="en-US" sz="20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Develop and implement comprehensive water reuse rules for potable and non-potable reuse of treated wastewater, including produced water</a:t>
            </a:r>
          </a:p>
          <a:p>
            <a:r>
              <a:rPr lang="en-US" sz="20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Develop rigorous science-based standards and permitting requirements to protect the environment and public health</a:t>
            </a:r>
          </a:p>
          <a:p>
            <a:r>
              <a:rPr lang="en-US" sz="20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Ensure the necessary regulatory frameworks are in place by 2026 to maximize new water supplies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E3DB8-484B-A570-9D79-288715A4B9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47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8C4EE-0083-7589-4E29-4463A43C2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27D5-2802-2ED0-B371-DC7CCC228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952" y="206477"/>
            <a:ext cx="8030047" cy="786018"/>
          </a:xfrm>
        </p:spPr>
        <p:txBody>
          <a:bodyPr>
            <a:noAutofit/>
          </a:bodyPr>
          <a:lstStyle/>
          <a:p>
            <a:r>
              <a:rPr lang="en-US" sz="4400">
                <a:cs typeface="Calibri Light"/>
              </a:rPr>
              <a:t>50 Year Water Action Plan</a:t>
            </a:r>
            <a:endParaRPr lang="en-US" sz="440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7214372-468C-DBD5-121E-3AE0A6B51AFE}"/>
              </a:ext>
            </a:extLst>
          </p:cNvPr>
          <p:cNvSpPr txBox="1">
            <a:spLocks/>
          </p:cNvSpPr>
          <p:nvPr/>
        </p:nvSpPr>
        <p:spPr>
          <a:xfrm>
            <a:off x="8610600" y="6441897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9pPr>
          </a:lstStyle>
          <a:p>
            <a:fld id="{0255DE44-24D9-468F-ACC9-DDC431174CCA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4BA149D-CA1E-5529-5184-731ABC286C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7529070"/>
              </p:ext>
            </p:extLst>
          </p:nvPr>
        </p:nvGraphicFramePr>
        <p:xfrm>
          <a:off x="-695741" y="1602922"/>
          <a:ext cx="6198704" cy="4228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5BE78CC-2658-4A5C-27BC-02A9C71A544C}"/>
              </a:ext>
            </a:extLst>
          </p:cNvPr>
          <p:cNvSpPr txBox="1">
            <a:spLocks/>
          </p:cNvSpPr>
          <p:nvPr/>
        </p:nvSpPr>
        <p:spPr bwMode="auto">
          <a:xfrm>
            <a:off x="4690160" y="1602922"/>
            <a:ext cx="4317991" cy="472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0" indent="-31908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0D2345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Lato Semibold" panose="020F0702020204030203" pitchFamily="34" charset="0"/>
                <a:ea typeface="+mn-ea"/>
                <a:cs typeface="Lato Semibold" panose="020F0702020204030203" pitchFamily="34" charset="0"/>
              </a:defRPr>
            </a:lvl1pPr>
            <a:lvl2pPr marL="639747" indent="-273044" algn="l" rtl="0" eaLnBrk="1" fontAlgn="base" hangingPunct="1">
              <a:spcBef>
                <a:spcPts val="551"/>
              </a:spcBef>
              <a:spcAft>
                <a:spcPct val="0"/>
              </a:spcAft>
              <a:buClr>
                <a:srgbClr val="026773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2pPr>
            <a:lvl3pPr marL="914377" indent="-22859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718C55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3pPr>
            <a:lvl4pPr marL="1371566" indent="-228594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FFA168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4pPr>
            <a:lvl5pPr marL="1828754" indent="-228594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D2345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5pPr>
            <a:lvl6pPr marL="2103067" indent="-228594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381" indent="-228594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694" indent="-228594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07" indent="-22859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Spotlight: Cleanup Groundwater</a:t>
            </a:r>
          </a:p>
          <a:p>
            <a:r>
              <a:rPr lang="en-US" sz="18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Senate Bill 21 (2025) created a dedicated fund and clarified NMED authority to hold polluters responsible for groundwater contamination </a:t>
            </a:r>
          </a:p>
          <a:p>
            <a:r>
              <a:rPr lang="en-US" sz="18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$20M appropriation in 2025 to clean up neglected contaminated sites</a:t>
            </a:r>
          </a:p>
          <a:p>
            <a:r>
              <a:rPr lang="en-US" sz="18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Sites identified and contracts in place</a:t>
            </a:r>
          </a:p>
          <a:p>
            <a:pPr lvl="1"/>
            <a:r>
              <a:rPr lang="en-US" sz="18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Petroleum products and heavy metals at a Tucumcari truck stop</a:t>
            </a:r>
          </a:p>
          <a:p>
            <a:pPr lvl="1"/>
            <a:r>
              <a:rPr lang="en-US" sz="18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Oil and gas refinery contamination in Bloomfield</a:t>
            </a:r>
          </a:p>
          <a:p>
            <a:pPr lvl="1"/>
            <a:r>
              <a:rPr lang="en-US" sz="18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Multiple former uranium mine sites in the Grants Mining District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ED50F-9975-D4D6-CF3E-DCB9272F2D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04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9F437-F4DA-CEC8-EECE-C37DDB3EC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A56AC-9C45-E3F1-D282-0CB113108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952" y="206477"/>
            <a:ext cx="8030047" cy="786018"/>
          </a:xfrm>
        </p:spPr>
        <p:txBody>
          <a:bodyPr>
            <a:noAutofit/>
          </a:bodyPr>
          <a:lstStyle/>
          <a:p>
            <a:r>
              <a:rPr lang="en-US" sz="4400">
                <a:cs typeface="Calibri Light"/>
              </a:rPr>
              <a:t>50 Year Water Action Plan</a:t>
            </a:r>
            <a:endParaRPr lang="en-US" sz="440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2981D89-3F31-CE40-1764-116CAC6C9096}"/>
              </a:ext>
            </a:extLst>
          </p:cNvPr>
          <p:cNvSpPr txBox="1">
            <a:spLocks/>
          </p:cNvSpPr>
          <p:nvPr/>
        </p:nvSpPr>
        <p:spPr>
          <a:xfrm>
            <a:off x="8610600" y="6441897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9pPr>
          </a:lstStyle>
          <a:p>
            <a:fld id="{0255DE44-24D9-468F-ACC9-DDC431174CCA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A52C361D-1312-2379-E72A-A23B1F2207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200147"/>
              </p:ext>
            </p:extLst>
          </p:nvPr>
        </p:nvGraphicFramePr>
        <p:xfrm>
          <a:off x="-695741" y="1602922"/>
          <a:ext cx="6198704" cy="4228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87F1148-55F0-DDAF-E09A-F08E84EA899C}"/>
              </a:ext>
            </a:extLst>
          </p:cNvPr>
          <p:cNvSpPr txBox="1">
            <a:spLocks/>
          </p:cNvSpPr>
          <p:nvPr/>
        </p:nvSpPr>
        <p:spPr bwMode="auto">
          <a:xfrm>
            <a:off x="4716855" y="2521598"/>
            <a:ext cx="3975226" cy="27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0" indent="-31908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0D2345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Lato Semibold" panose="020F0702020204030203" pitchFamily="34" charset="0"/>
                <a:ea typeface="+mn-ea"/>
                <a:cs typeface="Lato Semibold" panose="020F0702020204030203" pitchFamily="34" charset="0"/>
              </a:defRPr>
            </a:lvl1pPr>
            <a:lvl2pPr marL="639747" indent="-273044" algn="l" rtl="0" eaLnBrk="1" fontAlgn="base" hangingPunct="1">
              <a:spcBef>
                <a:spcPts val="551"/>
              </a:spcBef>
              <a:spcAft>
                <a:spcPct val="0"/>
              </a:spcAft>
              <a:buClr>
                <a:srgbClr val="026773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2pPr>
            <a:lvl3pPr marL="914377" indent="-22859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718C55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3pPr>
            <a:lvl4pPr marL="1371566" indent="-228594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FFA168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4pPr>
            <a:lvl5pPr marL="1828754" indent="-228594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D2345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5pPr>
            <a:lvl6pPr marL="2103067" indent="-228594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381" indent="-228594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694" indent="-228594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07" indent="-22859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b="1">
                <a:latin typeface="Calibri"/>
                <a:ea typeface="Calibri"/>
                <a:cs typeface="Calibri"/>
              </a:rPr>
              <a:t>Spotlight: Surface Water Permitting</a:t>
            </a:r>
          </a:p>
          <a:p>
            <a:pPr marL="318770" indent="-318770"/>
            <a:r>
              <a:rPr lang="en-US" sz="20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August 2025: Draft rules for public comment</a:t>
            </a:r>
          </a:p>
          <a:p>
            <a:pPr marL="318770" indent="-318770"/>
            <a:r>
              <a:rPr lang="en-US" sz="20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Spring 2026: Water Quality Control Commission hearing</a:t>
            </a:r>
          </a:p>
          <a:p>
            <a:pPr marL="318770" indent="-318770"/>
            <a:r>
              <a:rPr lang="en-US" sz="20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Combined $8.3 million appropriation in 2023-2024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5D441A-05AA-AED1-2B0B-226ADCA453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54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D39D8-40B0-B826-DA14-B96C75B1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0CCE1-DBB6-75F6-889D-8C0098B24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952" y="206477"/>
            <a:ext cx="8030047" cy="786018"/>
          </a:xfrm>
        </p:spPr>
        <p:txBody>
          <a:bodyPr>
            <a:noAutofit/>
          </a:bodyPr>
          <a:lstStyle/>
          <a:p>
            <a:r>
              <a:rPr lang="en-US" sz="4400" dirty="0">
                <a:cs typeface="Calibri Light"/>
              </a:rPr>
              <a:t>50 Year Water Action Plan</a:t>
            </a:r>
            <a:endParaRPr lang="en-US" sz="4400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1493558-419A-7F37-1CAC-0C81F64761DC}"/>
              </a:ext>
            </a:extLst>
          </p:cNvPr>
          <p:cNvSpPr txBox="1">
            <a:spLocks/>
          </p:cNvSpPr>
          <p:nvPr/>
        </p:nvSpPr>
        <p:spPr>
          <a:xfrm>
            <a:off x="8610600" y="6441897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9pPr>
          </a:lstStyle>
          <a:p>
            <a:fld id="{0255DE44-24D9-468F-ACC9-DDC431174CCA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39AB6C4-CD9B-4859-73A7-5441982B47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0693139"/>
              </p:ext>
            </p:extLst>
          </p:nvPr>
        </p:nvGraphicFramePr>
        <p:xfrm>
          <a:off x="-873541" y="1853952"/>
          <a:ext cx="6198704" cy="4228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A632FC25-2D32-AB00-12C9-B9D0366BEBE8}"/>
              </a:ext>
            </a:extLst>
          </p:cNvPr>
          <p:cNvSpPr txBox="1">
            <a:spLocks/>
          </p:cNvSpPr>
          <p:nvPr/>
        </p:nvSpPr>
        <p:spPr bwMode="auto">
          <a:xfrm>
            <a:off x="4405015" y="1711770"/>
            <a:ext cx="4631266" cy="473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0" indent="-31908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0D2345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Lato Semibold" panose="020F0702020204030203" pitchFamily="34" charset="0"/>
                <a:ea typeface="+mn-ea"/>
                <a:cs typeface="Lato Semibold" panose="020F0702020204030203" pitchFamily="34" charset="0"/>
              </a:defRPr>
            </a:lvl1pPr>
            <a:lvl2pPr marL="639747" indent="-273044" algn="l" rtl="0" eaLnBrk="1" fontAlgn="base" hangingPunct="1">
              <a:spcBef>
                <a:spcPts val="551"/>
              </a:spcBef>
              <a:spcAft>
                <a:spcPct val="0"/>
              </a:spcAft>
              <a:buClr>
                <a:srgbClr val="026773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2pPr>
            <a:lvl3pPr marL="914377" indent="-22859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718C55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3pPr>
            <a:lvl4pPr marL="1371566" indent="-228594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FFA168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4pPr>
            <a:lvl5pPr marL="1828754" indent="-228594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D2345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Lato Medium" panose="020F0602020204030203" pitchFamily="34" charset="0"/>
                <a:ea typeface="+mn-ea"/>
                <a:cs typeface="Lato Medium" panose="020F0602020204030203" pitchFamily="34" charset="0"/>
              </a:defRPr>
            </a:lvl5pPr>
            <a:lvl6pPr marL="2103067" indent="-228594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381" indent="-228594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694" indent="-228594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07" indent="-22859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Spotlight: Aging Water Infrastructure</a:t>
            </a:r>
          </a:p>
          <a:p>
            <a:pPr marL="318770" indent="-318770"/>
            <a:r>
              <a:rPr lang="en-US" sz="18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Since January 1, 2019:</a:t>
            </a:r>
          </a:p>
          <a:p>
            <a:pPr marL="638810" lvl="1" indent="-318770"/>
            <a:r>
              <a:rPr lang="en-US" sz="18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6,339 water, wastewater and solid waste projects completed/in-progress</a:t>
            </a:r>
          </a:p>
          <a:p>
            <a:pPr marL="638810" lvl="1" indent="-318770"/>
            <a:r>
              <a:rPr lang="en-US" sz="18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$550.51 million disbursed</a:t>
            </a:r>
          </a:p>
          <a:p>
            <a:pPr marL="318770" indent="-318770"/>
            <a:r>
              <a:rPr lang="en-US" sz="18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New Mexico faces infrastructure challenges. We need an estimated: </a:t>
            </a:r>
          </a:p>
          <a:p>
            <a:pPr marL="638810" lvl="1" indent="-318770"/>
            <a:r>
              <a:rPr lang="en-US" sz="18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$3.3 billion for drinking water improvements</a:t>
            </a:r>
          </a:p>
          <a:p>
            <a:pPr marL="638810" lvl="1" indent="-318770"/>
            <a:r>
              <a:rPr lang="en-US" sz="18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$2.3 billion for wastewater improvements</a:t>
            </a:r>
          </a:p>
          <a:p>
            <a:pPr marL="318770" indent="-318770"/>
            <a:r>
              <a:rPr lang="en-US" sz="18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Delaying investments increases costs and risks of aging infrastructure, placing an unsustainable burden on the state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0CC06-5528-1AD6-D8FA-839FFAF896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26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14C0F-08AB-6F1B-2962-11CD0EA81D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9F5B89-AE73-4BAA-92C9-1AC8FC83F57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E62571-F1C9-B786-9B10-1F6C02C67E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AA7EC0-A327-5F52-19CB-A6ACEAA72CC6}"/>
              </a:ext>
            </a:extLst>
          </p:cNvPr>
          <p:cNvGrpSpPr/>
          <p:nvPr/>
        </p:nvGrpSpPr>
        <p:grpSpPr>
          <a:xfrm>
            <a:off x="1648699" y="1225757"/>
            <a:ext cx="6180374" cy="5338377"/>
            <a:chOff x="254008" y="1225757"/>
            <a:chExt cx="6180374" cy="5338377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F1975265-3798-4A66-A6D8-D75AEF948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008" y="1225757"/>
              <a:ext cx="4059575" cy="53383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2" descr="QR Code Image">
              <a:hlinkClick r:id="rId3"/>
              <a:extLst>
                <a:ext uri="{FF2B5EF4-FFF2-40B4-BE49-F238E27FC236}">
                  <a16:creationId xmlns:a16="http://schemas.microsoft.com/office/drawing/2014/main" id="{FEBA7317-F8EC-FD90-8D2F-D614AB1DD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874" y="3068191"/>
              <a:ext cx="1653508" cy="165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B425F32-4067-098C-6F91-59D4CB1A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952" y="206477"/>
            <a:ext cx="8030047" cy="786018"/>
          </a:xfrm>
        </p:spPr>
        <p:txBody>
          <a:bodyPr>
            <a:noAutofit/>
          </a:bodyPr>
          <a:lstStyle/>
          <a:p>
            <a:r>
              <a:rPr lang="en-US" sz="4400" dirty="0">
                <a:cs typeface="Calibri Light"/>
              </a:rPr>
              <a:t>50 Year Water Action Plan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24230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C3D205-7BD6-E8AE-73E9-DE407506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50-Year Water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FF567-C0FF-51B5-A228-A8D2B7D60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9F5B89-AE73-4BAA-92C9-1AC8FC83F57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7" name="Rectangle 1">
            <a:extLst>
              <a:ext uri="{FF2B5EF4-FFF2-40B4-BE49-F238E27FC236}">
                <a16:creationId xmlns:a16="http://schemas.microsoft.com/office/drawing/2014/main" id="{E342F08C-7EC3-C1BC-C6FE-9D5AD56DD37F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72821707"/>
              </p:ext>
            </p:extLst>
          </p:nvPr>
        </p:nvGraphicFramePr>
        <p:xfrm>
          <a:off x="24245" y="1454727"/>
          <a:ext cx="8662555" cy="4701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9063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A7BDE-3BA6-1028-1FA7-FA0EF6419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D7478BA-7DE8-2F12-1142-C1882053B5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40" y="1190105"/>
            <a:ext cx="8959719" cy="5249607"/>
          </a:xfrm>
          <a:prstGeom prst="rect">
            <a:avLst/>
          </a:prstGeom>
        </p:spPr>
      </p:pic>
      <p:sp>
        <p:nvSpPr>
          <p:cNvPr id="21" name="Google Shape;1578;p142">
            <a:extLst>
              <a:ext uri="{FF2B5EF4-FFF2-40B4-BE49-F238E27FC236}">
                <a16:creationId xmlns:a16="http://schemas.microsoft.com/office/drawing/2014/main" id="{F45D63D1-7F0C-721C-5063-3F8C5486C05D}"/>
              </a:ext>
            </a:extLst>
          </p:cNvPr>
          <p:cNvSpPr txBox="1">
            <a:spLocks/>
          </p:cNvSpPr>
          <p:nvPr/>
        </p:nvSpPr>
        <p:spPr>
          <a:xfrm>
            <a:off x="124445" y="1150555"/>
            <a:ext cx="4736444" cy="66589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38570" tIns="19280" rIns="38570" bIns="19280" rtlCol="0" anchor="ctr" anchorCtr="0">
            <a:normAutofit fontScale="97500"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400"/>
              <a:buFont typeface="Century Gothic"/>
              <a:buNone/>
              <a:defRPr sz="270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9pPr>
          </a:lstStyle>
          <a:p>
            <a:pPr algn="ctr"/>
            <a:r>
              <a:rPr lang="en-US" sz="2400" b="1" spc="85" dirty="0">
                <a:ln>
                  <a:solidFill>
                    <a:schemeClr val="tx1"/>
                  </a:solidFill>
                </a:ln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Drought Persists in New Mexico</a:t>
            </a:r>
          </a:p>
        </p:txBody>
      </p:sp>
      <p:sp>
        <p:nvSpPr>
          <p:cNvPr id="26" name="Google Shape;1578;p142">
            <a:extLst>
              <a:ext uri="{FF2B5EF4-FFF2-40B4-BE49-F238E27FC236}">
                <a16:creationId xmlns:a16="http://schemas.microsoft.com/office/drawing/2014/main" id="{13D7E623-F334-584F-4E1A-F2D7B62B36B8}"/>
              </a:ext>
            </a:extLst>
          </p:cNvPr>
          <p:cNvSpPr txBox="1">
            <a:spLocks/>
          </p:cNvSpPr>
          <p:nvPr/>
        </p:nvSpPr>
        <p:spPr>
          <a:xfrm>
            <a:off x="223676" y="4566591"/>
            <a:ext cx="2169328" cy="1458652"/>
          </a:xfrm>
          <a:prstGeom prst="rect">
            <a:avLst/>
          </a:prstGeom>
          <a:noFill/>
          <a:ln w="57150">
            <a:noFill/>
          </a:ln>
          <a:effectLst/>
        </p:spPr>
        <p:txBody>
          <a:bodyPr spcFirstLastPara="1" vert="horz" wrap="square" lIns="38570" tIns="19280" rIns="38570" bIns="19280" rtlCol="0" anchor="ctr" anchorCtr="0">
            <a:normAutofit fontScale="97500"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400"/>
              <a:buFont typeface="Century Gothic"/>
              <a:buNone/>
              <a:defRPr sz="270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9pPr>
          </a:lstStyle>
          <a:p>
            <a:r>
              <a:rPr lang="en-US" sz="2400" spc="85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US Drought Monitor</a:t>
            </a:r>
          </a:p>
          <a:p>
            <a:pPr algn="ctr"/>
            <a:r>
              <a:rPr lang="en-US" sz="1500" spc="85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August 21, 2025</a:t>
            </a:r>
          </a:p>
        </p:txBody>
      </p:sp>
      <p:pic>
        <p:nvPicPr>
          <p:cNvPr id="5" name="Picture 4" descr="A picture containing timeline&#10;&#10;AI-generated content may be incorrect.">
            <a:extLst>
              <a:ext uri="{FF2B5EF4-FFF2-40B4-BE49-F238E27FC236}">
                <a16:creationId xmlns:a16="http://schemas.microsoft.com/office/drawing/2014/main" id="{183EA860-F6C9-41D5-9571-351E07202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822" y="4660689"/>
            <a:ext cx="2315182" cy="1869326"/>
          </a:xfrm>
          <a:prstGeom prst="rect">
            <a:avLst/>
          </a:prstGeom>
          <a:ln w="38100">
            <a:solidFill>
              <a:srgbClr val="0D2345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A3E28-203C-FBD1-6FCB-2CBBAD91E8DC}"/>
              </a:ext>
            </a:extLst>
          </p:cNvPr>
          <p:cNvSpPr txBox="1"/>
          <p:nvPr/>
        </p:nvSpPr>
        <p:spPr>
          <a:xfrm>
            <a:off x="176024" y="1856000"/>
            <a:ext cx="4773980" cy="27238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 marL="214313" lvl="1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>
                  <a:solidFill>
                    <a:schemeClr val="tx1"/>
                  </a:solidFill>
                </a:ln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&gt;</a:t>
            </a:r>
            <a:r>
              <a:rPr lang="en-US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80% of New Mexico still in drought conditions</a:t>
            </a:r>
          </a:p>
          <a:p>
            <a:pPr marL="214313" lvl="1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Trending             hotter, drier future </a:t>
            </a:r>
            <a:r>
              <a:rPr lang="en-US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–</a:t>
            </a:r>
            <a:r>
              <a:rPr lang="en-US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up to 25% </a:t>
            </a:r>
            <a:r>
              <a:rPr lang="en-US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      </a:t>
            </a:r>
            <a:r>
              <a:rPr lang="en-US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water </a:t>
            </a:r>
          </a:p>
          <a:p>
            <a:pPr marL="214313" lvl="1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214313" lvl="1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Emergency response collaborations </a:t>
            </a:r>
            <a:r>
              <a:rPr lang="en-US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with other </a:t>
            </a:r>
            <a:r>
              <a:rPr lang="en-US" sz="1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agencies &amp; </a:t>
            </a:r>
            <a:r>
              <a:rPr lang="en-US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local communities for fires, post-fire runoff/relief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3D1F27-0952-FD96-2507-F5C2FBFBB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285" y="1420239"/>
            <a:ext cx="3828486" cy="43062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6CBD7E-441B-5AE7-1818-42DA518AD6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976290F3-947B-9EDA-E12E-E7C811BDA54A}"/>
              </a:ext>
            </a:extLst>
          </p:cNvPr>
          <p:cNvSpPr/>
          <p:nvPr/>
        </p:nvSpPr>
        <p:spPr>
          <a:xfrm>
            <a:off x="1426450" y="2578327"/>
            <a:ext cx="649872" cy="2847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55AA5624-3C7D-F305-F4B3-5CA93E6E7ED4}"/>
              </a:ext>
            </a:extLst>
          </p:cNvPr>
          <p:cNvSpPr/>
          <p:nvPr/>
        </p:nvSpPr>
        <p:spPr>
          <a:xfrm>
            <a:off x="962467" y="2932120"/>
            <a:ext cx="345873" cy="58782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D94D420-6704-3B3B-7A39-BD0ECFCDBC49}"/>
              </a:ext>
            </a:extLst>
          </p:cNvPr>
          <p:cNvSpPr txBox="1">
            <a:spLocks/>
          </p:cNvSpPr>
          <p:nvPr/>
        </p:nvSpPr>
        <p:spPr>
          <a:xfrm>
            <a:off x="8610600" y="6537337"/>
            <a:ext cx="533400" cy="244475"/>
          </a:xfr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29F5B89-AE73-4BAA-92C9-1AC8FC83F57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291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4520B-DB12-4B29-9F6F-73F001326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73607-6715-6720-1633-1D789F850D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215561"/>
            <a:ext cx="9141323" cy="53826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BC7A3-DE0A-FF00-BDBE-7586B12BF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215562"/>
            <a:ext cx="7886700" cy="994172"/>
          </a:xfrm>
        </p:spPr>
        <p:txBody>
          <a:bodyPr>
            <a:normAutofit/>
          </a:bodyPr>
          <a:lstStyle/>
          <a:p>
            <a:r>
              <a:rPr lang="en-US" sz="2850" b="1" spc="85">
                <a:solidFill>
                  <a:schemeClr val="accent1">
                    <a:lumMod val="50000"/>
                  </a:schemeClr>
                </a:solidFill>
                <a:latin typeface="Abadi"/>
              </a:rPr>
              <a:t>Governor’s Executive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A8A79-9745-E644-7281-2416A59F9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943100"/>
            <a:ext cx="4764629" cy="3968175"/>
          </a:xfrm>
        </p:spPr>
        <p:txBody>
          <a:bodyPr vert="horz" lIns="68580" tIns="34290" rIns="68580" bIns="34290" rtlCol="0" anchor="t">
            <a:normAutofit fontScale="92500" lnSpcReduction="10000"/>
          </a:bodyPr>
          <a:lstStyle/>
          <a:p>
            <a:pPr marL="213995" lvl="1" indent="-213995" defTabSz="685800">
              <a:spcAft>
                <a:spcPts val="450"/>
              </a:spcAft>
            </a:pPr>
            <a:r>
              <a:rPr lang="en-US" sz="2100" b="1" dirty="0">
                <a:ln>
                  <a:solidFill>
                    <a:schemeClr val="tx1"/>
                  </a:solidFill>
                </a:ln>
                <a:latin typeface="Aptos SemiBold" panose="020B0004020202020204" pitchFamily="34" charset="0"/>
              </a:rPr>
              <a:t>Executive Order 2025-210  </a:t>
            </a:r>
            <a:endParaRPr lang="en-US" dirty="0">
              <a:ln>
                <a:solidFill>
                  <a:schemeClr val="tx1"/>
                </a:solidFill>
              </a:ln>
            </a:endParaRPr>
          </a:p>
          <a:p>
            <a:pPr marL="556260" lvl="2" indent="-213995" defTabSz="685800">
              <a:spcAft>
                <a:spcPts val="450"/>
              </a:spcAft>
            </a:pPr>
            <a:r>
              <a:rPr lang="en-US" sz="19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Issued May 22, 2025</a:t>
            </a:r>
          </a:p>
          <a:p>
            <a:pPr marL="556260" lvl="2" indent="-213995" defTabSz="685800">
              <a:spcAft>
                <a:spcPts val="450"/>
              </a:spcAft>
            </a:pPr>
            <a:r>
              <a:rPr lang="en-US" sz="19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Confirmed drought &amp; wildfire risks</a:t>
            </a:r>
          </a:p>
          <a:p>
            <a:pPr marL="213995" lvl="1" indent="-213995" defTabSz="685800">
              <a:spcAft>
                <a:spcPts val="450"/>
              </a:spcAft>
            </a:pPr>
            <a:r>
              <a:rPr lang="en-US" sz="1900" b="1" dirty="0">
                <a:ln>
                  <a:solidFill>
                    <a:schemeClr val="tx1"/>
                  </a:solidFill>
                </a:ln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Drought Task Force</a:t>
            </a:r>
          </a:p>
          <a:p>
            <a:pPr marL="556895" lvl="2" indent="-170815" defTabSz="685800">
              <a:spcAft>
                <a:spcPts val="450"/>
              </a:spcAft>
            </a:pPr>
            <a:r>
              <a:rPr lang="en-US" sz="19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Convened May 28, 2025</a:t>
            </a:r>
          </a:p>
          <a:p>
            <a:pPr marL="556260" lvl="2" indent="-213995" defTabSz="685800">
              <a:spcAft>
                <a:spcPts val="450"/>
              </a:spcAft>
            </a:pPr>
            <a:r>
              <a:rPr lang="en-US" sz="19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Met June 27 &amp; July 22 to review drought response resources </a:t>
            </a:r>
          </a:p>
          <a:p>
            <a:pPr marL="556260" lvl="2" indent="-213995" defTabSz="685800">
              <a:spcAft>
                <a:spcPts val="450"/>
              </a:spcAft>
            </a:pPr>
            <a:r>
              <a:rPr lang="en-US" sz="19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Goal: </a:t>
            </a:r>
            <a:r>
              <a:rPr lang="en-US" sz="1900" b="1" i="1" u="sng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comp.</a:t>
            </a:r>
            <a:r>
              <a:rPr lang="en-US" sz="1900" b="1" u="sng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&amp; </a:t>
            </a:r>
            <a:r>
              <a:rPr lang="en-US" sz="1900" b="1" i="1" u="sng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supp.</a:t>
            </a:r>
            <a:r>
              <a:rPr lang="en-US" sz="19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ongoing measures to manage water and address drought </a:t>
            </a:r>
          </a:p>
          <a:p>
            <a:pPr marL="556260" lvl="2" indent="-213995" defTabSz="685800">
              <a:spcAft>
                <a:spcPts val="450"/>
              </a:spcAft>
            </a:pPr>
            <a:r>
              <a:rPr lang="en-US" sz="19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Preparing report for Gov. with recommendations</a:t>
            </a:r>
          </a:p>
          <a:p>
            <a:pPr marL="556260" lvl="2" indent="-213995">
              <a:spcAft>
                <a:spcPts val="450"/>
              </a:spcAft>
            </a:pPr>
            <a:endParaRPr lang="en-US" sz="1800" b="1" dirty="0">
              <a:solidFill>
                <a:schemeClr val="accent1">
                  <a:lumMod val="75000"/>
                </a:schemeClr>
              </a:solidFill>
              <a:latin typeface="Aptos SemiBold" panose="020B0004020202020204" pitchFamily="34" charset="0"/>
              <a:ea typeface="Calibri"/>
              <a:cs typeface="Lato Medium"/>
            </a:endParaRPr>
          </a:p>
          <a:p>
            <a:pPr marL="170815" indent="-170815"/>
            <a:endParaRPr lang="en-US" dirty="0">
              <a:solidFill>
                <a:schemeClr val="accent1">
                  <a:lumMod val="75000"/>
                </a:schemeClr>
              </a:solidFill>
              <a:latin typeface="Aptos SemiBold" panose="020B0004020202020204" pitchFamily="34" charset="0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12B45-9E50-4E1A-3752-BA76C62635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7814">
            <a:off x="5362052" y="1459788"/>
            <a:ext cx="3440814" cy="4540857"/>
          </a:xfrm>
          <a:prstGeom prst="rect">
            <a:avLst/>
          </a:prstGeom>
          <a:ln w="381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AF1641-0C44-C4BC-9FF8-7EBBDE322F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AD4DF7A-E164-5AE5-C515-89997920AA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537337"/>
            <a:ext cx="533400" cy="244475"/>
          </a:xfrm>
        </p:spPr>
        <p:txBody>
          <a:bodyPr/>
          <a:lstStyle/>
          <a:p>
            <a:pPr>
              <a:defRPr/>
            </a:pPr>
            <a:fld id="{B29F5B89-AE73-4BAA-92C9-1AC8FC83F57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72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50AF47-48FC-0DC7-AFB3-1668F1665D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117" y="1433305"/>
            <a:ext cx="9143985" cy="514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05544-6DF8-441C-BE59-4AF34D337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5" y="1709156"/>
            <a:ext cx="4626089" cy="305382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1744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sz="1744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sz="2025" b="1"/>
            </a:b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12055D-1B27-30C7-077E-312B939532C9}"/>
              </a:ext>
            </a:extLst>
          </p:cNvPr>
          <p:cNvSpPr txBox="1"/>
          <p:nvPr/>
        </p:nvSpPr>
        <p:spPr>
          <a:xfrm flipH="1">
            <a:off x="345364" y="4560686"/>
            <a:ext cx="2745563" cy="154657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56699" lvl="1" defTabSz="342900">
              <a:defRPr/>
            </a:pPr>
            <a:r>
              <a:rPr lang="en-US" sz="16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2022 Water Policy &amp; Infrastructure Task Force</a:t>
            </a:r>
            <a:endParaRPr lang="en-US" sz="16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471011" lvl="1" indent="-214313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17 Recommendations</a:t>
            </a:r>
          </a:p>
          <a:p>
            <a:pPr marL="471011" lvl="1" indent="-214313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106 strategies</a:t>
            </a:r>
          </a:p>
          <a:p>
            <a:pPr marL="471011" lvl="1" indent="-214313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Multi-year phased implementation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69227-0A4E-7F36-A134-5BDD96685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486" y="1437398"/>
            <a:ext cx="2327202" cy="3016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91EDB0-1488-B354-6344-B1A6176AA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33" y="1447295"/>
            <a:ext cx="2327202" cy="3011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2F8521-AE0D-FA72-E020-9CE9C75DC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709" y="1423021"/>
            <a:ext cx="2327202" cy="30314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3A2438-A66A-94ED-7319-83E362F8889D}"/>
              </a:ext>
            </a:extLst>
          </p:cNvPr>
          <p:cNvSpPr txBox="1"/>
          <p:nvPr/>
        </p:nvSpPr>
        <p:spPr>
          <a:xfrm flipH="1">
            <a:off x="5828478" y="4560687"/>
            <a:ext cx="2434704" cy="179279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56540" lvl="1" defTabSz="342900">
              <a:defRPr/>
            </a:pPr>
            <a:r>
              <a:rPr lang="en-US" sz="16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2024 Governor’s 50-Year Water Action Plan</a:t>
            </a:r>
            <a:endParaRPr lang="en-US" sz="16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470535" lvl="1" indent="-213995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Water conservation</a:t>
            </a:r>
          </a:p>
          <a:p>
            <a:pPr marL="470535" lvl="1" indent="-213995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New water supplies</a:t>
            </a:r>
          </a:p>
          <a:p>
            <a:pPr marL="470535" lvl="1" indent="-213995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Water &amp; watershed protection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100899-D4B2-A85A-EE45-D1C4598D78D7}"/>
              </a:ext>
            </a:extLst>
          </p:cNvPr>
          <p:cNvSpPr txBox="1"/>
          <p:nvPr/>
        </p:nvSpPr>
        <p:spPr>
          <a:xfrm flipH="1">
            <a:off x="3086100" y="4560687"/>
            <a:ext cx="2602941" cy="179279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56540" lvl="1" defTabSz="342900">
              <a:defRPr/>
            </a:pPr>
            <a:r>
              <a:rPr lang="en-US" sz="16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2023 State Water Plan Review </a:t>
            </a:r>
            <a:endParaRPr lang="en-US" sz="16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470535" lvl="1" indent="-213995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Updates 2018 Plan</a:t>
            </a:r>
          </a:p>
          <a:p>
            <a:pPr marL="470535" lvl="1" indent="-213995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Recommends investing in revitalized regional water planning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17DDA-7CD3-E663-D6F2-903A2DEC00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E9FD9E6-5DFC-7676-0E5E-DAFE750442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537337"/>
            <a:ext cx="533400" cy="244475"/>
          </a:xfrm>
        </p:spPr>
        <p:txBody>
          <a:bodyPr/>
          <a:lstStyle/>
          <a:p>
            <a:pPr>
              <a:defRPr/>
            </a:pPr>
            <a:fld id="{B29F5B89-AE73-4BAA-92C9-1AC8FC83F57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562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819EB-BE5A-BB04-CB81-8A0EC1FCACBA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6CB9A7-DACF-55C4-7375-09B5AA8D624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5609" y="1228848"/>
            <a:ext cx="4443074" cy="5335286"/>
          </a:xfrm>
          <a:solidFill>
            <a:schemeClr val="tx2">
              <a:lumMod val="10000"/>
              <a:lumOff val="9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400" u="sng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Water Conservation</a:t>
            </a:r>
          </a:p>
          <a:p>
            <a:pPr marL="0" indent="0">
              <a:buNone/>
            </a:pP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• A1 Education program development </a:t>
            </a:r>
          </a:p>
          <a:p>
            <a:pPr marL="0" indent="0">
              <a:buNone/>
            </a:pP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•A2 Incentivize agricultural water conservation</a:t>
            </a:r>
          </a:p>
          <a:p>
            <a:pPr marL="0" indent="0">
              <a:buNone/>
            </a:pP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•A3 Reduce leaks in drinking water infrastructure/ increase municipal conservation</a:t>
            </a:r>
          </a:p>
          <a:p>
            <a:pPr marL="0" indent="0">
              <a:buNone/>
            </a:pP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•A4 Improve water storage and delivery systems</a:t>
            </a:r>
          </a:p>
          <a:p>
            <a:pPr marL="0" indent="0">
              <a:buNone/>
            </a:pPr>
            <a:r>
              <a:rPr lang="en-US" sz="1400" u="sng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New Water Supplies</a:t>
            </a:r>
          </a:p>
          <a:p>
            <a:pPr marL="0" indent="0">
              <a:buNone/>
            </a:pP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•B1 Strategic Water Supply to develop treated brackish water (initial $40M appropriation)</a:t>
            </a:r>
          </a:p>
          <a:p>
            <a:pPr marL="0" indent="0">
              <a:buNone/>
            </a:pP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•B2 Adopt policies to expand potable and non-potable water reuse</a:t>
            </a:r>
          </a:p>
          <a:p>
            <a:pPr marL="0" indent="0">
              <a:buNone/>
            </a:pP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•B3 Improve groundwater mapping and monitoring</a:t>
            </a:r>
          </a:p>
          <a:p>
            <a:pPr marL="0" indent="0">
              <a:buNone/>
            </a:pPr>
            <a:r>
              <a:rPr lang="en-US" sz="1400" u="sng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Water and Watershed Protection</a:t>
            </a:r>
          </a:p>
          <a:p>
            <a:pPr marL="0" indent="0">
              <a:buNone/>
            </a:pP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•C1 Clean up contaminated groundwater sites</a:t>
            </a:r>
          </a:p>
          <a:p>
            <a:pPr marL="0" indent="0">
              <a:buNone/>
            </a:pP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•C2 Develop a surface water discharge permitting program</a:t>
            </a:r>
          </a:p>
          <a:p>
            <a:pPr marL="0" indent="0">
              <a:buNone/>
            </a:pP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•C3 Modernize wastewater treatment plants &amp; stormwater infrastructure</a:t>
            </a:r>
          </a:p>
          <a:p>
            <a:pPr marL="0" indent="0">
              <a:buNone/>
            </a:pP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•C4 Protect &amp; restore watersheds</a:t>
            </a:r>
          </a:p>
          <a:p>
            <a:pPr marL="318770" indent="-318770">
              <a:buFont typeface="Arial"/>
              <a:buChar char="•"/>
            </a:pPr>
            <a:endParaRPr lang="en-US" dirty="0">
              <a:ea typeface="Lato Semibold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F3EBA-7EB6-D53B-6CC4-F596CDCCB0E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3D14B331-C8C3-4174-9750-65D5A819722F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2A735952-2BDC-D35E-295B-90CBC3192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8" y="1225757"/>
            <a:ext cx="4059575" cy="5338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18B17-EFE9-488C-BB26-DEA394A057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5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4CC9A2-838F-1655-53A0-0958E7AB80C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5530" y="1489160"/>
            <a:ext cx="8641357" cy="5105400"/>
          </a:xfrm>
        </p:spPr>
        <p:txBody>
          <a:bodyPr/>
          <a:lstStyle/>
          <a:p>
            <a:pPr marL="0" indent="0">
              <a:buNone/>
            </a:pPr>
            <a:br>
              <a:rPr lang="en-US" sz="3200" i="1" dirty="0"/>
            </a:br>
            <a:br>
              <a:rPr lang="en-US" sz="3200" i="1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91D62F-44EC-4FE9-B72D-9FB372690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Oswald Medium"/>
              </a:rPr>
              <a:t>Forward Progress: Water Wins in 2025 </a:t>
            </a:r>
            <a:br>
              <a:rPr lang="en-US" sz="2800" dirty="0">
                <a:latin typeface="Oswald Medium"/>
              </a:rPr>
            </a:br>
            <a:r>
              <a:rPr lang="en-US" sz="2800" dirty="0">
                <a:latin typeface="Oswald Medium"/>
              </a:rPr>
              <a:t>Legislative Session (BUDGET - $393M)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43155-FAC5-F602-2CDA-EB909D52F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9F5B89-AE73-4BAA-92C9-1AC8FC83F57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5578DD6F-49AE-FD0C-A488-83CBFA90897C}"/>
              </a:ext>
            </a:extLst>
          </p:cNvPr>
          <p:cNvSpPr txBox="1"/>
          <p:nvPr/>
        </p:nvSpPr>
        <p:spPr>
          <a:xfrm>
            <a:off x="337113" y="1500783"/>
            <a:ext cx="2921047" cy="14516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36195" rIns="72390" bIns="3619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>
                <a:solidFill>
                  <a:schemeClr val="tx1"/>
                </a:solidFill>
              </a:rPr>
              <a:t>Conservation &amp; Infrastructure ($272M)</a:t>
            </a:r>
          </a:p>
        </p:txBody>
      </p: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B12E3AF5-4B08-53B2-8D09-055AA09C5CD9}"/>
              </a:ext>
            </a:extLst>
          </p:cNvPr>
          <p:cNvSpPr/>
          <p:nvPr/>
        </p:nvSpPr>
        <p:spPr>
          <a:xfrm rot="5400000">
            <a:off x="4597602" y="2298046"/>
            <a:ext cx="224418" cy="1922631"/>
          </a:xfrm>
          <a:prstGeom prst="round2SameRect">
            <a:avLst/>
          </a:pr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5">
              <a:tint val="40000"/>
              <a:alpha val="90000"/>
              <a:hueOff val="-5609821"/>
              <a:satOff val="28767"/>
              <a:lumOff val="6998"/>
              <a:alphaOff val="0"/>
            </a:schemeClr>
          </a:lnRef>
          <a:fillRef idx="1">
            <a:schemeClr val="accent5">
              <a:tint val="40000"/>
              <a:alpha val="90000"/>
              <a:hueOff val="-5609821"/>
              <a:satOff val="28767"/>
              <a:lumOff val="6998"/>
              <a:alphaOff val="0"/>
            </a:schemeClr>
          </a:fillRef>
          <a:effectRef idx="2">
            <a:schemeClr val="accent5">
              <a:tint val="40000"/>
              <a:alpha val="90000"/>
              <a:hueOff val="-5609821"/>
              <a:satOff val="28767"/>
              <a:lumOff val="699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9BFEA6A8-DE00-DDD8-DFC7-D89EF6DF7E68}"/>
              </a:ext>
            </a:extLst>
          </p:cNvPr>
          <p:cNvSpPr txBox="1"/>
          <p:nvPr/>
        </p:nvSpPr>
        <p:spPr>
          <a:xfrm>
            <a:off x="337113" y="2983228"/>
            <a:ext cx="2921047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36195" rIns="72390" bIns="3619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>
                <a:solidFill>
                  <a:schemeClr val="tx1"/>
                </a:solidFill>
              </a:rPr>
              <a:t>New Sources ($57.5M)</a:t>
            </a:r>
          </a:p>
        </p:txBody>
      </p:sp>
      <p:sp>
        <p:nvSpPr>
          <p:cNvPr id="14" name="Rectangle: Top Corners Rounded 12">
            <a:extLst>
              <a:ext uri="{FF2B5EF4-FFF2-40B4-BE49-F238E27FC236}">
                <a16:creationId xmlns:a16="http://schemas.microsoft.com/office/drawing/2014/main" id="{3D552E85-B2A8-F325-A288-994B6A8276BE}"/>
              </a:ext>
            </a:extLst>
          </p:cNvPr>
          <p:cNvSpPr txBox="1"/>
          <p:nvPr/>
        </p:nvSpPr>
        <p:spPr>
          <a:xfrm>
            <a:off x="3405809" y="4316908"/>
            <a:ext cx="4974010" cy="136572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/>
          <a:scene3d>
            <a:camera prst="orthographicFront"/>
            <a:lightRig rig="fla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247650" tIns="123825" rIns="247650" bIns="123825" numCol="1" spcCol="1270" anchor="ctr" anchorCtr="0">
            <a:noAutofit/>
          </a:bodyPr>
          <a:lstStyle/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kern="1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$20M</a:t>
            </a: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– </a:t>
            </a:r>
            <a:r>
              <a:rPr lang="en-US" sz="1400" kern="1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clean up contaminated sites</a:t>
            </a:r>
          </a:p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kern="1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$20M </a:t>
            </a: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– </a:t>
            </a:r>
            <a:r>
              <a:rPr lang="en-US" sz="1400" kern="1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forest management and restoration</a:t>
            </a:r>
          </a:p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kern="1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$15M </a:t>
            </a: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–</a:t>
            </a:r>
            <a:r>
              <a:rPr lang="en-US" sz="1400" kern="1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natural resources damage assessments </a:t>
            </a: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&amp; </a:t>
            </a:r>
            <a:r>
              <a:rPr lang="en-US" sz="1400" kern="1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restoration</a:t>
            </a:r>
          </a:p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kern="1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$5.7M </a:t>
            </a: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–</a:t>
            </a:r>
            <a:r>
              <a:rPr lang="en-US" sz="1400" kern="1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Superfund sites</a:t>
            </a:r>
          </a:p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kern="1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$3M </a:t>
            </a:r>
            <a:r>
              <a:rPr lang="en-US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–</a:t>
            </a:r>
            <a:r>
              <a:rPr lang="en-US" sz="1400" kern="1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address PFAS contamination </a:t>
            </a: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7D1A70C4-7831-D83A-96D2-5FD71C5F77A4}"/>
              </a:ext>
            </a:extLst>
          </p:cNvPr>
          <p:cNvSpPr txBox="1"/>
          <p:nvPr/>
        </p:nvSpPr>
        <p:spPr>
          <a:xfrm>
            <a:off x="337112" y="4337488"/>
            <a:ext cx="2921047" cy="134514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D2345"/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36195" rIns="72390" bIns="3619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>
                <a:solidFill>
                  <a:schemeClr val="tx1"/>
                </a:solidFill>
              </a:rPr>
              <a:t>Protection &amp; Restoration ($63.7M)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11FA99-591A-1A2D-1714-6629E488E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2"/>
          <a:stretch>
            <a:fillRect/>
          </a:stretch>
        </p:blipFill>
        <p:spPr>
          <a:xfrm>
            <a:off x="7343262" y="-14651"/>
            <a:ext cx="1800738" cy="11099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606CE7-F7C6-3810-73EE-1ACBC60DF7AB}"/>
              </a:ext>
            </a:extLst>
          </p:cNvPr>
          <p:cNvSpPr txBox="1"/>
          <p:nvPr/>
        </p:nvSpPr>
        <p:spPr>
          <a:xfrm rot="10800000" flipV="1">
            <a:off x="337111" y="5682630"/>
            <a:ext cx="8042707" cy="1077218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Amounts on this slide are new nonrecurring appropriations in House Bill 2 (2025). </a:t>
            </a:r>
            <a:br>
              <a:rPr lang="en-US" sz="1600" i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br>
              <a:rPr lang="en-US" sz="1600" i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r>
              <a:rPr lang="en-US" sz="1600" i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Not included: recurring agency funding, capital outlay bill, and Public Project Revolving Fund appropriations.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5C7680-CB45-0AA1-7B1C-91ED1D936C3E}"/>
              </a:ext>
            </a:extLst>
          </p:cNvPr>
          <p:cNvSpPr txBox="1"/>
          <p:nvPr/>
        </p:nvSpPr>
        <p:spPr>
          <a:xfrm>
            <a:off x="3387551" y="1500784"/>
            <a:ext cx="4992269" cy="16065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 indent="166688" defTabSz="622300">
              <a:lnSpc>
                <a:spcPct val="90000"/>
              </a:lnSpc>
              <a:spcAft>
                <a:spcPct val="15000"/>
              </a:spcAft>
            </a:pPr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$200M – water project fund</a:t>
            </a:r>
          </a:p>
          <a:p>
            <a:pPr marL="0" lvl="1" indent="166688" defTabSz="622300">
              <a:lnSpc>
                <a:spcPct val="90000"/>
              </a:lnSpc>
              <a:spcAft>
                <a:spcPct val="15000"/>
              </a:spcAft>
            </a:pPr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$25M – Indian water rights settlements</a:t>
            </a:r>
          </a:p>
          <a:p>
            <a:pPr marL="0" lvl="1" indent="166688" defTabSz="622300">
              <a:lnSpc>
                <a:spcPct val="90000"/>
              </a:lnSpc>
              <a:spcAft>
                <a:spcPct val="15000"/>
              </a:spcAft>
            </a:pPr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$15M – Rural Infrastructure Program Fund</a:t>
            </a:r>
          </a:p>
          <a:p>
            <a:pPr marL="0" lvl="1" indent="166688" defTabSz="622300">
              <a:lnSpc>
                <a:spcPct val="90000"/>
              </a:lnSpc>
              <a:spcAft>
                <a:spcPct val="15000"/>
              </a:spcAft>
            </a:pPr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$6M – water planning and education</a:t>
            </a:r>
          </a:p>
          <a:p>
            <a:pPr marL="0" lvl="1" indent="166688" defTabSz="622300">
              <a:lnSpc>
                <a:spcPct val="90000"/>
              </a:lnSpc>
              <a:spcAft>
                <a:spcPct val="15000"/>
              </a:spcAft>
            </a:pPr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$5M –ag water conservation projects</a:t>
            </a:r>
          </a:p>
          <a:p>
            <a:pPr marL="114300" lvl="1" indent="-114300" defTabSz="622300">
              <a:lnSpc>
                <a:spcPct val="90000"/>
              </a:lnSpc>
              <a:spcAft>
                <a:spcPct val="15000"/>
              </a:spcAft>
              <a:buChar char="•"/>
            </a:pPr>
            <a:endParaRPr lang="en-US" sz="16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27A090-117F-8A57-CA1D-D0C5DAC25A69}"/>
              </a:ext>
            </a:extLst>
          </p:cNvPr>
          <p:cNvSpPr txBox="1"/>
          <p:nvPr/>
        </p:nvSpPr>
        <p:spPr>
          <a:xfrm>
            <a:off x="3387551" y="2976084"/>
            <a:ext cx="4990111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indent="166688"/>
            <a:endParaRPr lang="en-US" sz="8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lvl="0" indent="166688"/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$40M strategic water supply</a:t>
            </a:r>
          </a:p>
          <a:p>
            <a:pPr marL="166688" lvl="0"/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$8M  brackish water tech, research &amp; NMSU lab</a:t>
            </a:r>
          </a:p>
          <a:p>
            <a:pPr lvl="0" indent="166688"/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$7.5M aquifer monitoring and mapping</a:t>
            </a:r>
          </a:p>
          <a:p>
            <a:pPr lvl="0" indent="166688"/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$2M  water data act</a:t>
            </a:r>
          </a:p>
          <a:p>
            <a:pPr lvl="0" indent="166688"/>
            <a:endParaRPr lang="en-US" sz="8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0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87089-42C5-BAE2-37F1-1F4CC8920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7EDCC1C-3A65-513D-DD70-10B4168C67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25" y="1069957"/>
            <a:ext cx="9143985" cy="51434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395427-1328-838B-6F7D-706769BB2220}"/>
              </a:ext>
            </a:extLst>
          </p:cNvPr>
          <p:cNvSpPr>
            <a:spLocks noGrp="1"/>
          </p:cNvSpPr>
          <p:nvPr/>
        </p:nvSpPr>
        <p:spPr>
          <a:xfrm>
            <a:off x="478144" y="1133693"/>
            <a:ext cx="7886700" cy="143733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Gabarito Black" pitchFamily="2" charset="77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EFEFE"/>
              </a:buClr>
              <a:buSzPts val="1400"/>
            </a:pPr>
            <a:r>
              <a:rPr lang="en-US" sz="3000" b="1" spc="85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Water Security Planning Act </a:t>
            </a:r>
          </a:p>
          <a:p>
            <a:pPr>
              <a:spcBef>
                <a:spcPts val="0"/>
              </a:spcBef>
              <a:buClr>
                <a:srgbClr val="FEFEFE"/>
              </a:buClr>
              <a:buSzPts val="1400"/>
            </a:pPr>
            <a:r>
              <a:rPr lang="en-US" sz="3000" b="1" spc="85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Implementation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581546-B3D2-8A40-B820-C4EDAE188492}"/>
              </a:ext>
            </a:extLst>
          </p:cNvPr>
          <p:cNvSpPr>
            <a:spLocks noGrp="1"/>
          </p:cNvSpPr>
          <p:nvPr/>
        </p:nvSpPr>
        <p:spPr>
          <a:xfrm>
            <a:off x="477533" y="4328268"/>
            <a:ext cx="1590675" cy="55483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chemeClr val="accent1">
                    <a:lumMod val="75000"/>
                  </a:schemeClr>
                </a:solidFill>
                <a:latin typeface="Aptos SemiBold" panose="020B0004020202020204" pitchFamily="34" charset="0"/>
              </a:rPr>
              <a:t>Passage of the Water Security Planning Act </a:t>
            </a:r>
          </a:p>
          <a:p>
            <a:endParaRPr lang="en-US" sz="135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B657EE3-3215-B81E-9407-FFEB1033C9A0}"/>
              </a:ext>
            </a:extLst>
          </p:cNvPr>
          <p:cNvSpPr>
            <a:spLocks noGrp="1"/>
          </p:cNvSpPr>
          <p:nvPr/>
        </p:nvSpPr>
        <p:spPr>
          <a:xfrm>
            <a:off x="2522285" y="4346588"/>
            <a:ext cx="1806131" cy="55483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chemeClr val="accent1">
                    <a:lumMod val="75000"/>
                  </a:schemeClr>
                </a:solidFill>
                <a:latin typeface="Aptos SemiBold" panose="020B0004020202020204" pitchFamily="34" charset="0"/>
              </a:rPr>
              <a:t>Public &amp; Tribal Input</a:t>
            </a:r>
          </a:p>
          <a:p>
            <a:r>
              <a:rPr lang="en-US" sz="1350">
                <a:solidFill>
                  <a:schemeClr val="accent1">
                    <a:lumMod val="75000"/>
                  </a:schemeClr>
                </a:solidFill>
                <a:latin typeface="Aptos SemiBold" panose="020B0004020202020204" pitchFamily="34" charset="0"/>
              </a:rPr>
              <a:t>Create Water Security Tribal Advisory Council (WSTAC)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82DA6-AB53-46B5-0DA8-E9ECCE254F81}"/>
              </a:ext>
            </a:extLst>
          </p:cNvPr>
          <p:cNvSpPr>
            <a:spLocks noGrp="1"/>
          </p:cNvSpPr>
          <p:nvPr/>
        </p:nvSpPr>
        <p:spPr>
          <a:xfrm>
            <a:off x="4749955" y="4346588"/>
            <a:ext cx="1711151" cy="55483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chemeClr val="accent1">
                    <a:lumMod val="75000"/>
                  </a:schemeClr>
                </a:solidFill>
                <a:latin typeface="Aptos SemiBold" panose="020B0004020202020204" pitchFamily="34" charset="0"/>
              </a:rPr>
              <a:t>Finalize Rules and Guidelines Based on Input &amp; Initiate Regional Planning </a:t>
            </a:r>
          </a:p>
          <a:p>
            <a:r>
              <a:rPr lang="en-US" sz="1350">
                <a:solidFill>
                  <a:schemeClr val="accent1">
                    <a:lumMod val="75000"/>
                  </a:schemeClr>
                </a:solidFill>
                <a:latin typeface="Aptos SemiBold" panose="020B0004020202020204" pitchFamily="34" charset="0"/>
              </a:rPr>
              <a:t>WSTAC Ongoing</a:t>
            </a:r>
          </a:p>
          <a:p>
            <a:endParaRPr lang="en-US" sz="135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FDBD4C2-28CF-0587-E4C5-DF22DD47C086}"/>
              </a:ext>
            </a:extLst>
          </p:cNvPr>
          <p:cNvSpPr>
            <a:spLocks noGrp="1"/>
          </p:cNvSpPr>
          <p:nvPr/>
        </p:nvSpPr>
        <p:spPr>
          <a:xfrm>
            <a:off x="6738595" y="4356166"/>
            <a:ext cx="1927873" cy="55483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chemeClr val="accent1">
                    <a:lumMod val="75000"/>
                  </a:schemeClr>
                </a:solidFill>
                <a:latin typeface="Aptos SemiBold" panose="020B0004020202020204" pitchFamily="34" charset="0"/>
              </a:rPr>
              <a:t>Iterative, Staggered Regional Water Planning</a:t>
            </a:r>
          </a:p>
          <a:p>
            <a:r>
              <a:rPr lang="en-US" sz="1350">
                <a:solidFill>
                  <a:schemeClr val="accent1">
                    <a:lumMod val="75000"/>
                  </a:schemeClr>
                </a:solidFill>
                <a:latin typeface="Aptos SemiBold" panose="020B0004020202020204" pitchFamily="34" charset="0"/>
              </a:rPr>
              <a:t>WSTAC Ongoing</a:t>
            </a:r>
          </a:p>
        </p:txBody>
      </p:sp>
      <p:pic>
        <p:nvPicPr>
          <p:cNvPr id="10" name="Picture 9" descr="A small stream with a bridge over it&#10;&#10;Description automatically generated">
            <a:extLst>
              <a:ext uri="{FF2B5EF4-FFF2-40B4-BE49-F238E27FC236}">
                <a16:creationId xmlns:a16="http://schemas.microsoft.com/office/drawing/2014/main" id="{AEDFB776-B6CB-E3A5-D094-0E0939FDA402}"/>
              </a:ext>
            </a:extLst>
          </p:cNvPr>
          <p:cNvPicPr>
            <a:picLocks noGrp="1"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1915" y="2571366"/>
            <a:ext cx="1601201" cy="1631237"/>
          </a:xfrm>
          <a:prstGeom prst="ellipse">
            <a:avLst/>
          </a:prstGeom>
        </p:spPr>
      </p:pic>
      <p:pic>
        <p:nvPicPr>
          <p:cNvPr id="11" name="Picture 10" descr="A river running through a canyon&#10;&#10;Description automatically generated">
            <a:extLst>
              <a:ext uri="{FF2B5EF4-FFF2-40B4-BE49-F238E27FC236}">
                <a16:creationId xmlns:a16="http://schemas.microsoft.com/office/drawing/2014/main" id="{60EB8A3A-081E-DE68-B3A3-6B6D614F3275}"/>
              </a:ext>
            </a:extLst>
          </p:cNvPr>
          <p:cNvPicPr>
            <a:picLocks noGrp="1"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4751" y="2595238"/>
            <a:ext cx="1601201" cy="1631237"/>
          </a:xfrm>
          <a:prstGeom prst="ellipse">
            <a:avLst/>
          </a:prstGeom>
        </p:spPr>
      </p:pic>
      <p:pic>
        <p:nvPicPr>
          <p:cNvPr id="12" name="Picture 11" descr="A road going through a lake&#10;&#10;Description automatically generated">
            <a:extLst>
              <a:ext uri="{FF2B5EF4-FFF2-40B4-BE49-F238E27FC236}">
                <a16:creationId xmlns:a16="http://schemas.microsoft.com/office/drawing/2014/main" id="{71B35D93-BE0B-5BB5-568D-1BD1243F2CAA}"/>
              </a:ext>
            </a:extLst>
          </p:cNvPr>
          <p:cNvPicPr>
            <a:picLocks noGrp="1"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2348" y="2569223"/>
            <a:ext cx="1601201" cy="1631237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2999BC-F55F-3F71-1551-6AFC1830AB96}"/>
              </a:ext>
            </a:extLst>
          </p:cNvPr>
          <p:cNvPicPr>
            <a:picLocks noGrp="1"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75356" y="2569223"/>
            <a:ext cx="1601201" cy="1631237"/>
          </a:xfrm>
          <a:prstGeom prst="ellipse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830E7B5-C5BE-83FE-D32C-7CBBA82A9A47}"/>
              </a:ext>
            </a:extLst>
          </p:cNvPr>
          <p:cNvSpPr>
            <a:spLocks noGrp="1"/>
          </p:cNvSpPr>
          <p:nvPr/>
        </p:nvSpPr>
        <p:spPr>
          <a:xfrm>
            <a:off x="450467" y="3025277"/>
            <a:ext cx="1590675" cy="39766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Gabarito Blac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>
                <a:latin typeface="Abadi" panose="020B0604020104020204" pitchFamily="34" charset="0"/>
              </a:rPr>
              <a:t>Early 2023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6D7531C-105F-CF33-A660-FE3729232AF8}"/>
              </a:ext>
            </a:extLst>
          </p:cNvPr>
          <p:cNvSpPr>
            <a:spLocks noGrp="1"/>
          </p:cNvSpPr>
          <p:nvPr/>
        </p:nvSpPr>
        <p:spPr>
          <a:xfrm>
            <a:off x="2621210" y="3025277"/>
            <a:ext cx="1590675" cy="39766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Gabarito Blac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>
                <a:latin typeface="Abadi" panose="020B0604020104020204" pitchFamily="34" charset="0"/>
              </a:rPr>
              <a:t>2024</a:t>
            </a:r>
            <a:endParaRPr lang="en-US" sz="2700" b="1">
              <a:latin typeface="Abadi" panose="020B0604020104020204" pitchFamily="34" charset="0"/>
            </a:endParaRPr>
          </a:p>
          <a:p>
            <a:endParaRPr lang="en-US" sz="2700" b="1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89BC6A6B-D6E1-3040-F2A9-D3F9B05BCF6E}"/>
              </a:ext>
            </a:extLst>
          </p:cNvPr>
          <p:cNvSpPr>
            <a:spLocks noGrp="1"/>
          </p:cNvSpPr>
          <p:nvPr/>
        </p:nvSpPr>
        <p:spPr>
          <a:xfrm>
            <a:off x="4784645" y="3025277"/>
            <a:ext cx="1590675" cy="39766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Gabarito Blac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>
                <a:latin typeface="Abadi" panose="020B0604020104020204" pitchFamily="34" charset="0"/>
              </a:rPr>
              <a:t>2025 - 2028</a:t>
            </a:r>
          </a:p>
          <a:p>
            <a:endParaRPr lang="en-US" sz="2700" b="1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ED510390-A705-CF8B-22D7-A3B65651089C}"/>
              </a:ext>
            </a:extLst>
          </p:cNvPr>
          <p:cNvSpPr>
            <a:spLocks noGrp="1"/>
          </p:cNvSpPr>
          <p:nvPr/>
        </p:nvSpPr>
        <p:spPr>
          <a:xfrm>
            <a:off x="6858988" y="3025277"/>
            <a:ext cx="1590675" cy="39766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Gabarito Blac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>
                <a:latin typeface="Abadi" panose="020B0604020104020204" pitchFamily="34" charset="0"/>
              </a:rPr>
              <a:t>2029 - Beyond</a:t>
            </a:r>
          </a:p>
          <a:p>
            <a:endParaRPr lang="en-US" sz="2700" b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A4506A-5DBC-B55D-50CA-7EF617D2596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BDE4581-CC4B-DE44-2234-18399D416CCC}"/>
              </a:ext>
            </a:extLst>
          </p:cNvPr>
          <p:cNvSpPr txBox="1">
            <a:spLocks/>
          </p:cNvSpPr>
          <p:nvPr/>
        </p:nvSpPr>
        <p:spPr>
          <a:xfrm>
            <a:off x="8610600" y="6528101"/>
            <a:ext cx="533400" cy="244475"/>
          </a:xfr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29F5B89-AE73-4BAA-92C9-1AC8FC83F57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00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CA341-2EFF-A085-2E53-8EE7B934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70791-DA2F-AB83-8C0B-9A6360F8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952" y="206477"/>
            <a:ext cx="8030047" cy="786018"/>
          </a:xfrm>
        </p:spPr>
        <p:txBody>
          <a:bodyPr>
            <a:noAutofit/>
          </a:bodyPr>
          <a:lstStyle/>
          <a:p>
            <a:r>
              <a:rPr lang="en-US" sz="4400">
                <a:cs typeface="Calibri Light"/>
              </a:rPr>
              <a:t>50 Year Water Action Plan</a:t>
            </a:r>
            <a:endParaRPr lang="en-US" sz="440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13F9D900-07CC-188D-A6FA-EF067956D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8" y="1225757"/>
            <a:ext cx="4059575" cy="5338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QR Code Image">
            <a:hlinkClick r:id="rId3"/>
            <a:extLst>
              <a:ext uri="{FF2B5EF4-FFF2-40B4-BE49-F238E27FC236}">
                <a16:creationId xmlns:a16="http://schemas.microsoft.com/office/drawing/2014/main" id="{F3DB3FDF-31D3-8FC3-F550-48FD8D1EA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8" y="5433636"/>
            <a:ext cx="1008261" cy="100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7D0407D-64E4-12A5-B380-9E35656D4202}"/>
              </a:ext>
            </a:extLst>
          </p:cNvPr>
          <p:cNvSpPr txBox="1">
            <a:spLocks/>
          </p:cNvSpPr>
          <p:nvPr/>
        </p:nvSpPr>
        <p:spPr>
          <a:xfrm>
            <a:off x="8610600" y="6441897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9pPr>
          </a:lstStyle>
          <a:p>
            <a:fld id="{0255DE44-24D9-468F-ACC9-DDC431174CCA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FA4DCBD-18CF-919D-EF8A-2BF8FA90AD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4449090"/>
              </p:ext>
            </p:extLst>
          </p:nvPr>
        </p:nvGraphicFramePr>
        <p:xfrm>
          <a:off x="3631643" y="2215745"/>
          <a:ext cx="6198704" cy="4228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DB90D44-98B3-BD2D-1737-95E80AA6EAAE}"/>
              </a:ext>
            </a:extLst>
          </p:cNvPr>
          <p:cNvSpPr txBox="1"/>
          <p:nvPr/>
        </p:nvSpPr>
        <p:spPr>
          <a:xfrm>
            <a:off x="4572000" y="1394619"/>
            <a:ext cx="4317991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latin typeface="Calibri"/>
                <a:ea typeface="Calibri"/>
                <a:cs typeface="Calibri"/>
              </a:rPr>
              <a:t>NMED lead agency on 6 of 11 Action Plan priorities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06FAC-3AAE-A58A-CC24-4E7F3DE131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332"/>
          <a:stretch>
            <a:fillRect/>
          </a:stretch>
        </p:blipFill>
        <p:spPr>
          <a:xfrm>
            <a:off x="7340600" y="1057"/>
            <a:ext cx="1800738" cy="11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188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NMED Design Colors">
      <a:dk1>
        <a:sysClr val="windowText" lastClr="000000"/>
      </a:dk1>
      <a:lt1>
        <a:sysClr val="window" lastClr="FFFFFF"/>
      </a:lt1>
      <a:dk2>
        <a:srgbClr val="0D2345"/>
      </a:dk2>
      <a:lt2>
        <a:srgbClr val="F4F1E2"/>
      </a:lt2>
      <a:accent1>
        <a:srgbClr val="026773"/>
      </a:accent1>
      <a:accent2>
        <a:srgbClr val="718C55"/>
      </a:accent2>
      <a:accent3>
        <a:srgbClr val="FFA168"/>
      </a:accent3>
      <a:accent4>
        <a:srgbClr val="F4F1E2"/>
      </a:accent4>
      <a:accent5>
        <a:srgbClr val="0D2345"/>
      </a:accent5>
      <a:accent6>
        <a:srgbClr val="F1E1C0"/>
      </a:accent6>
      <a:hlink>
        <a:srgbClr val="FFA168"/>
      </a:hlink>
      <a:folHlink>
        <a:srgbClr val="FFA168"/>
      </a:folHlink>
    </a:clrScheme>
    <a:fontScheme name="NMED Brand Fonts">
      <a:majorFont>
        <a:latin typeface="Oswald Medium"/>
        <a:ea typeface=""/>
        <a:cs typeface=""/>
      </a:majorFont>
      <a:minorFont>
        <a:latin typeface="Lato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7-19 - NMED Presentation Template (Draft)" id="{2FAA7889-A14C-4C87-9B85-BD629760180A}" vid="{7D590EC1-CAEB-4676-9B3E-B7A867842B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73A5C7294ED9409880352C4720B645" ma:contentTypeVersion="17" ma:contentTypeDescription="Create a new document." ma:contentTypeScope="" ma:versionID="4a903477caccb1dae0416911e73cddf3">
  <xsd:schema xmlns:xsd="http://www.w3.org/2001/XMLSchema" xmlns:xs="http://www.w3.org/2001/XMLSchema" xmlns:p="http://schemas.microsoft.com/office/2006/metadata/properties" xmlns:ns2="e40d2fb2-d8e7-43d2-8548-b381667f96fb" xmlns:ns3="ba2aea7b-5d99-4948-8324-e942f27f7246" targetNamespace="http://schemas.microsoft.com/office/2006/metadata/properties" ma:root="true" ma:fieldsID="dab98238c1d0f6113209c9f4b135c330" ns2:_="" ns3:_="">
    <xsd:import namespace="e40d2fb2-d8e7-43d2-8548-b381667f96fb"/>
    <xsd:import namespace="ba2aea7b-5d99-4948-8324-e942f27f724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0d2fb2-d8e7-43d2-8548-b381667f96f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8cd08f1-22ed-46b3-8ffa-11a64f11a0b1}" ma:internalName="TaxCatchAll" ma:showField="CatchAllData" ma:web="e40d2fb2-d8e7-43d2-8548-b381667f96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2aea7b-5d99-4948-8324-e942f27f72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fdcca1d-aa7a-4aa4-88bd-88f0d812d4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0d2fb2-d8e7-43d2-8548-b381667f96fb" xsi:nil="true"/>
    <lcf76f155ced4ddcb4097134ff3c332f xmlns="ba2aea7b-5d99-4948-8324-e942f27f7246">
      <Terms xmlns="http://schemas.microsoft.com/office/infopath/2007/PartnerControls"/>
    </lcf76f155ced4ddcb4097134ff3c332f>
    <SharedWithUsers xmlns="e40d2fb2-d8e7-43d2-8548-b381667f96fb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95F3826-AFC5-49DC-AC4E-3184530D3C25}">
  <ds:schemaRefs>
    <ds:schemaRef ds:uri="ba2aea7b-5d99-4948-8324-e942f27f7246"/>
    <ds:schemaRef ds:uri="e40d2fb2-d8e7-43d2-8548-b381667f96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91EA0F9-3252-4C51-98A1-24EDBFF169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513D42-04BA-4C4B-B9C6-8A355D28D8CB}">
  <ds:schemaRefs>
    <ds:schemaRef ds:uri="e40d2fb2-d8e7-43d2-8548-b381667f96fb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ba2aea7b-5d99-4948-8324-e942f27f7246"/>
    <ds:schemaRef ds:uri="http://purl.org/dc/elements/1.1/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04aa6bf4-d436-426f-bfa4-04b7a70e60ff}" enabled="0" method="" siteId="{04aa6bf4-d436-426f-bfa4-04b7a70e60f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2023-07-19 - NMED Presentation Template (Draft)</Template>
  <TotalTime>280</TotalTime>
  <Words>2379</Words>
  <Application>Microsoft Office PowerPoint</Application>
  <PresentationFormat>On-screen Show (4:3)</PresentationFormat>
  <Paragraphs>365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Abadi</vt:lpstr>
      <vt:lpstr>Aptos SemiBold</vt:lpstr>
      <vt:lpstr>Arial</vt:lpstr>
      <vt:lpstr>Arial,Sans-Serif</vt:lpstr>
      <vt:lpstr>Calibri</vt:lpstr>
      <vt:lpstr>Calibri Light</vt:lpstr>
      <vt:lpstr>Lato</vt:lpstr>
      <vt:lpstr>Lato Bold</vt:lpstr>
      <vt:lpstr>Lato Medium</vt:lpstr>
      <vt:lpstr>Lato SemiBold</vt:lpstr>
      <vt:lpstr>Lato SemiBold</vt:lpstr>
      <vt:lpstr>Oswald Medium</vt:lpstr>
      <vt:lpstr>Segoe UI Symbol</vt:lpstr>
      <vt:lpstr>Tw Cen MT</vt:lpstr>
      <vt:lpstr>Wingdings</vt:lpstr>
      <vt:lpstr>Wingdings 2</vt:lpstr>
      <vt:lpstr>Median</vt:lpstr>
      <vt:lpstr>PowerPoint Presentation</vt:lpstr>
      <vt:lpstr>50-Year Water Security</vt:lpstr>
      <vt:lpstr>PowerPoint Presentation</vt:lpstr>
      <vt:lpstr>Governor’s Executive Order</vt:lpstr>
      <vt:lpstr>   </vt:lpstr>
      <vt:lpstr>PowerPoint Presentation</vt:lpstr>
      <vt:lpstr>Forward Progress: Water Wins in 2025  Legislative Session (BUDGET - $393M)</vt:lpstr>
      <vt:lpstr>PowerPoint Presentation</vt:lpstr>
      <vt:lpstr>50 Year Water Action Plan</vt:lpstr>
      <vt:lpstr>50 Year Water Action Plan</vt:lpstr>
      <vt:lpstr>50 Year Water Action Plan</vt:lpstr>
      <vt:lpstr>PowerPoint Presentation</vt:lpstr>
      <vt:lpstr>50 Year Water Action Plan</vt:lpstr>
      <vt:lpstr>50 Year Water Action Plan</vt:lpstr>
      <vt:lpstr>50 Year Water Action Plan</vt:lpstr>
      <vt:lpstr>50 Year Water Action Plan</vt:lpstr>
      <vt:lpstr>50 Year Water Action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Mexico Environment Department</dc:title>
  <dc:creator>Maez, Matthew, ENV</dc:creator>
  <cp:lastModifiedBy>Armstrong, Jonas, ENV</cp:lastModifiedBy>
  <cp:revision>29</cp:revision>
  <cp:lastPrinted>2016-07-14T23:53:29Z</cp:lastPrinted>
  <dcterms:created xsi:type="dcterms:W3CDTF">2023-07-19T17:09:46Z</dcterms:created>
  <dcterms:modified xsi:type="dcterms:W3CDTF">2025-08-26T02:01:42Z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0x010100D673A5C7294ED9409880352C4720B645</vt:lpwstr>
  </property>
  <property fmtid="{D5CDD505-2E9C-101B-9397-08002B2CF9AE}" pid="3" name="MediaServiceImageTags">
    <vt:lpwstr/>
  </property>
</Properties>
</file>