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5" r:id="rId2"/>
  </p:sldMasterIdLst>
  <p:notesMasterIdLst>
    <p:notesMasterId r:id="rId19"/>
  </p:notesMasterIdLst>
  <p:handoutMasterIdLst>
    <p:handoutMasterId r:id="rId20"/>
  </p:handoutMasterIdLst>
  <p:sldIdLst>
    <p:sldId id="276" r:id="rId3"/>
    <p:sldId id="273" r:id="rId4"/>
    <p:sldId id="274" r:id="rId5"/>
    <p:sldId id="275" r:id="rId6"/>
    <p:sldId id="277" r:id="rId7"/>
    <p:sldId id="278" r:id="rId8"/>
    <p:sldId id="279" r:id="rId9"/>
    <p:sldId id="281" r:id="rId10"/>
    <p:sldId id="282" r:id="rId11"/>
    <p:sldId id="283" r:id="rId12"/>
    <p:sldId id="284" r:id="rId13"/>
    <p:sldId id="285" r:id="rId14"/>
    <p:sldId id="286" r:id="rId15"/>
    <p:sldId id="289" r:id="rId16"/>
    <p:sldId id="288" r:id="rId17"/>
    <p:sldId id="265"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8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DBE84B9-BA80-BEDB-38D8-D22C732F9FA6}" name="Adrianne Lopez" initials="AL" userId="S::Alopez@tpltrust.com::1cae16f6-b8d1-48ec-8a24-2dd98d2e792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C0B42"/>
    <a:srgbClr val="077F9D"/>
    <a:srgbClr val="22667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26"/>
  </p:normalViewPr>
  <p:slideViewPr>
    <p:cSldViewPr snapToGrid="0" snapToObjects="1">
      <p:cViewPr varScale="1">
        <p:scale>
          <a:sx n="115" d="100"/>
          <a:sy n="115" d="100"/>
        </p:scale>
        <p:origin x="1464" y="108"/>
      </p:cViewPr>
      <p:guideLst>
        <p:guide orient="horz" pos="2280"/>
        <p:guide pos="2880"/>
      </p:guideLst>
    </p:cSldViewPr>
  </p:slideViewPr>
  <p:notesTextViewPr>
    <p:cViewPr>
      <p:scale>
        <a:sx n="1" d="1"/>
        <a:sy n="1" d="1"/>
      </p:scale>
      <p:origin x="0" y="0"/>
    </p:cViewPr>
  </p:notesTextViewPr>
  <p:notesViewPr>
    <p:cSldViewPr snapToGrid="0" snapToObjects="1" showGuides="1">
      <p:cViewPr varScale="1">
        <p:scale>
          <a:sx n="103" d="100"/>
          <a:sy n="103" d="100"/>
        </p:scale>
        <p:origin x="2430"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microsoft.com/office/2018/10/relationships/authors" Target="authors.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handoutMaster" Target="handoutMasters/handoutMaster1.xml"/><Relationship Id="rId29"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28" Type="http://schemas.openxmlformats.org/officeDocument/2006/relationships/customXml" Target="../customXml/item2.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 Id="rId27" Type="http://schemas.openxmlformats.org/officeDocument/2006/relationships/customXml" Target="../customXml/item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unhasa Senanayake" userId="bb1a0572-e46c-401c-982f-8c0d05b28faf" providerId="ADAL" clId="{6D4A67F7-3C10-45F2-9496-9ED047B93267}"/>
    <pc:docChg chg="modSld">
      <pc:chgData name="Punhasa Senanayake" userId="bb1a0572-e46c-401c-982f-8c0d05b28faf" providerId="ADAL" clId="{6D4A67F7-3C10-45F2-9496-9ED047B93267}" dt="2025-08-25T12:02:31.061" v="97" actId="1038"/>
      <pc:docMkLst>
        <pc:docMk/>
      </pc:docMkLst>
      <pc:sldChg chg="modSp mod">
        <pc:chgData name="Punhasa Senanayake" userId="bb1a0572-e46c-401c-982f-8c0d05b28faf" providerId="ADAL" clId="{6D4A67F7-3C10-45F2-9496-9ED047B93267}" dt="2025-08-25T12:02:31.061" v="97" actId="1038"/>
        <pc:sldMkLst>
          <pc:docMk/>
          <pc:sldMk cId="1226205257" sldId="265"/>
        </pc:sldMkLst>
        <pc:spChg chg="mod">
          <ac:chgData name="Punhasa Senanayake" userId="bb1a0572-e46c-401c-982f-8c0d05b28faf" providerId="ADAL" clId="{6D4A67F7-3C10-45F2-9496-9ED047B93267}" dt="2025-08-25T12:02:31.061" v="97" actId="1038"/>
          <ac:spMkLst>
            <pc:docMk/>
            <pc:sldMk cId="1226205257" sldId="265"/>
            <ac:spMk id="6" creationId="{64E16E47-BE66-B7AA-51F0-BB1383EDD1B4}"/>
          </ac:spMkLst>
        </pc:spChg>
      </pc:sldChg>
      <pc:sldChg chg="modSp mod">
        <pc:chgData name="Punhasa Senanayake" userId="bb1a0572-e46c-401c-982f-8c0d05b28faf" providerId="ADAL" clId="{6D4A67F7-3C10-45F2-9496-9ED047B93267}" dt="2025-08-25T12:01:45.421" v="12" actId="20577"/>
        <pc:sldMkLst>
          <pc:docMk/>
          <pc:sldMk cId="399736350" sldId="284"/>
        </pc:sldMkLst>
        <pc:spChg chg="mod">
          <ac:chgData name="Punhasa Senanayake" userId="bb1a0572-e46c-401c-982f-8c0d05b28faf" providerId="ADAL" clId="{6D4A67F7-3C10-45F2-9496-9ED047B93267}" dt="2025-08-25T12:01:45.421" v="12" actId="20577"/>
          <ac:spMkLst>
            <pc:docMk/>
            <pc:sldMk cId="399736350" sldId="284"/>
            <ac:spMk id="7" creationId="{C3786F27-BBB0-0C2B-48B2-8B38A940746C}"/>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06D46C6-BED6-4F40-9DAB-1132E598D5A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65B99C2-0B39-4814-95F3-3B95335840F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4606DE5-5E32-4D4E-AA76-5E7C55A16AF6}" type="datetimeFigureOut">
              <a:rPr lang="en-US" smtClean="0"/>
              <a:t>8/25/2025</a:t>
            </a:fld>
            <a:endParaRPr lang="en-US"/>
          </a:p>
        </p:txBody>
      </p:sp>
      <p:sp>
        <p:nvSpPr>
          <p:cNvPr id="4" name="Footer Placeholder 3">
            <a:extLst>
              <a:ext uri="{FF2B5EF4-FFF2-40B4-BE49-F238E27FC236}">
                <a16:creationId xmlns:a16="http://schemas.microsoft.com/office/drawing/2014/main" id="{5A7EF97C-80A3-4EF7-A54D-B0DC53AEA2A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BB67528-F28B-4FBA-AD89-C8D95551A9D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A915D4C-8393-4A52-BFC9-1F540132162F}" type="slidenum">
              <a:rPr lang="en-US" smtClean="0"/>
              <a:t>‹#›</a:t>
            </a:fld>
            <a:endParaRPr lang="en-US"/>
          </a:p>
        </p:txBody>
      </p:sp>
    </p:spTree>
    <p:extLst>
      <p:ext uri="{BB962C8B-B14F-4D97-AF65-F5344CB8AC3E}">
        <p14:creationId xmlns:p14="http://schemas.microsoft.com/office/powerpoint/2010/main" val="5037115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A8754B-F1B2-4F77-A170-4F8B86A7C4F1}" type="datetimeFigureOut">
              <a:rPr lang="en-US" smtClean="0"/>
              <a:t>8/25/2025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69361D-8F7B-4B01-9A91-733923E206F8}" type="slidenum">
              <a:rPr lang="en-US" smtClean="0"/>
              <a:t>‹#›</a:t>
            </a:fld>
            <a:endParaRPr lang="en-US"/>
          </a:p>
        </p:txBody>
      </p:sp>
    </p:spTree>
    <p:extLst>
      <p:ext uri="{BB962C8B-B14F-4D97-AF65-F5344CB8AC3E}">
        <p14:creationId xmlns:p14="http://schemas.microsoft.com/office/powerpoint/2010/main" val="1343546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69361D-8F7B-4B01-9A91-733923E206F8}" type="slidenum">
              <a:rPr lang="en-US" smtClean="0"/>
              <a:t>1</a:t>
            </a:fld>
            <a:endParaRPr lang="en-US"/>
          </a:p>
        </p:txBody>
      </p:sp>
    </p:spTree>
    <p:extLst>
      <p:ext uri="{BB962C8B-B14F-4D97-AF65-F5344CB8AC3E}">
        <p14:creationId xmlns:p14="http://schemas.microsoft.com/office/powerpoint/2010/main" val="17842860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Presentation 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664973"/>
            <a:ext cx="7772400" cy="1466291"/>
          </a:xfrm>
        </p:spPr>
        <p:txBody>
          <a:bodyPr anchor="t" anchorCtr="0"/>
          <a:lstStyle>
            <a:lvl1pPr algn="ctr">
              <a:defRPr sz="4500" b="1" i="0" cap="none" baseline="0">
                <a:solidFill>
                  <a:srgbClr val="8C0B42"/>
                </a:solidFill>
                <a:latin typeface="Arial Narrow" panose="020B0606020202030204" pitchFamily="34" charset="0"/>
              </a:defRPr>
            </a:lvl1pPr>
          </a:lstStyle>
          <a:p>
            <a:r>
              <a:rPr lang="en-US" dirty="0"/>
              <a:t>Presentation Title</a:t>
            </a:r>
          </a:p>
        </p:txBody>
      </p:sp>
      <p:sp>
        <p:nvSpPr>
          <p:cNvPr id="3" name="Subtitle 2"/>
          <p:cNvSpPr>
            <a:spLocks noGrp="1"/>
          </p:cNvSpPr>
          <p:nvPr>
            <p:ph type="subTitle" idx="1" hasCustomPrompt="1"/>
          </p:nvPr>
        </p:nvSpPr>
        <p:spPr>
          <a:xfrm>
            <a:off x="1143000" y="2152971"/>
            <a:ext cx="6858000" cy="828294"/>
          </a:xfrm>
        </p:spPr>
        <p:txBody>
          <a:bodyPr/>
          <a:lstStyle>
            <a:lvl1pPr marL="0" indent="0" algn="ctr">
              <a:buNone/>
              <a:defRPr sz="2400" cap="all" baseline="0">
                <a:solidFill>
                  <a:srgbClr val="8C0B42"/>
                </a:solidFill>
                <a:latin typeface="Arial Narrow" panose="020B0606020202030204" pitchFamily="34" charset="0"/>
                <a:ea typeface="Tahoma" panose="020B0604030504040204" pitchFamily="34" charset="0"/>
                <a:cs typeface="Tahoma" panose="020B0604030504040204" pitchFamily="34"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Sub-topic</a:t>
            </a:r>
          </a:p>
        </p:txBody>
      </p:sp>
      <p:sp>
        <p:nvSpPr>
          <p:cNvPr id="5" name="Text Placeholder 4">
            <a:extLst>
              <a:ext uri="{FF2B5EF4-FFF2-40B4-BE49-F238E27FC236}">
                <a16:creationId xmlns:a16="http://schemas.microsoft.com/office/drawing/2014/main" id="{EAB5B5FA-38C5-9149-9DA4-F4028C9667AB}"/>
              </a:ext>
            </a:extLst>
          </p:cNvPr>
          <p:cNvSpPr>
            <a:spLocks noGrp="1"/>
          </p:cNvSpPr>
          <p:nvPr>
            <p:ph type="body" sz="quarter" idx="10" hasCustomPrompt="1"/>
          </p:nvPr>
        </p:nvSpPr>
        <p:spPr>
          <a:xfrm>
            <a:off x="2227484" y="3009504"/>
            <a:ext cx="4675187" cy="334963"/>
          </a:xfrm>
        </p:spPr>
        <p:txBody>
          <a:bodyPr>
            <a:noAutofit/>
          </a:bodyPr>
          <a:lstStyle>
            <a:lvl1pPr marL="0" indent="0" algn="ctr">
              <a:buNone/>
              <a:defRPr sz="1500">
                <a:solidFill>
                  <a:srgbClr val="8C0B42"/>
                </a:solidFill>
                <a:latin typeface="Arial Narrow" panose="020B0606020202030204" pitchFamily="34" charset="0"/>
                <a:ea typeface="Tahoma" panose="020B0604030504040204" pitchFamily="34" charset="0"/>
                <a:cs typeface="Tahoma" panose="020B0604030504040204" pitchFamily="34" charset="0"/>
              </a:defRPr>
            </a:lvl1pPr>
          </a:lstStyle>
          <a:p>
            <a:pPr lvl="0"/>
            <a:r>
              <a:rPr lang="en-US" dirty="0"/>
              <a:t>Name of Presenter and Title</a:t>
            </a:r>
          </a:p>
        </p:txBody>
      </p:sp>
      <p:sp>
        <p:nvSpPr>
          <p:cNvPr id="13" name="Text Placeholder 4">
            <a:extLst>
              <a:ext uri="{FF2B5EF4-FFF2-40B4-BE49-F238E27FC236}">
                <a16:creationId xmlns:a16="http://schemas.microsoft.com/office/drawing/2014/main" id="{932339FA-DA32-A74D-BF3D-0857B2EA0233}"/>
              </a:ext>
            </a:extLst>
          </p:cNvPr>
          <p:cNvSpPr>
            <a:spLocks noGrp="1"/>
          </p:cNvSpPr>
          <p:nvPr>
            <p:ph type="body" sz="quarter" idx="11" hasCustomPrompt="1"/>
          </p:nvPr>
        </p:nvSpPr>
        <p:spPr>
          <a:xfrm>
            <a:off x="685802" y="3470505"/>
            <a:ext cx="3713203" cy="652749"/>
          </a:xfrm>
        </p:spPr>
        <p:txBody>
          <a:bodyPr anchor="ctr">
            <a:normAutofit/>
          </a:bodyPr>
          <a:lstStyle>
            <a:lvl1pPr marL="0" indent="0" algn="r">
              <a:buNone/>
              <a:defRPr sz="1350">
                <a:solidFill>
                  <a:srgbClr val="8C0B42"/>
                </a:solidFill>
                <a:latin typeface="Arial Narrow" panose="020B0606020202030204" pitchFamily="34" charset="0"/>
                <a:ea typeface="Tahoma" panose="020B0604030504040204" pitchFamily="34" charset="0"/>
                <a:cs typeface="Tahoma" panose="020B0604030504040204" pitchFamily="34" charset="0"/>
              </a:defRPr>
            </a:lvl1pPr>
          </a:lstStyle>
          <a:p>
            <a:pPr lvl="0"/>
            <a:r>
              <a:rPr lang="en-US" dirty="0"/>
              <a:t>College Name</a:t>
            </a:r>
          </a:p>
        </p:txBody>
      </p:sp>
      <p:sp>
        <p:nvSpPr>
          <p:cNvPr id="15" name="Text Placeholder 4">
            <a:extLst>
              <a:ext uri="{FF2B5EF4-FFF2-40B4-BE49-F238E27FC236}">
                <a16:creationId xmlns:a16="http://schemas.microsoft.com/office/drawing/2014/main" id="{4C4E1DC7-B849-7A47-B34C-CA67D6F4605F}"/>
              </a:ext>
            </a:extLst>
          </p:cNvPr>
          <p:cNvSpPr>
            <a:spLocks noGrp="1"/>
          </p:cNvSpPr>
          <p:nvPr>
            <p:ph type="body" sz="quarter" idx="12" hasCustomPrompt="1"/>
          </p:nvPr>
        </p:nvSpPr>
        <p:spPr>
          <a:xfrm>
            <a:off x="4731147" y="3470505"/>
            <a:ext cx="3713203" cy="652749"/>
          </a:xfrm>
        </p:spPr>
        <p:txBody>
          <a:bodyPr anchor="ctr">
            <a:normAutofit/>
          </a:bodyPr>
          <a:lstStyle>
            <a:lvl1pPr marL="0" indent="0" algn="l">
              <a:buNone/>
              <a:defRPr sz="1350">
                <a:solidFill>
                  <a:srgbClr val="8C0B42"/>
                </a:solidFill>
                <a:latin typeface="Arial Narrow" panose="020B0606020202030204" pitchFamily="34" charset="0"/>
                <a:ea typeface="Tahoma" panose="020B0604030504040204" pitchFamily="34" charset="0"/>
                <a:cs typeface="Tahoma" panose="020B0604030504040204" pitchFamily="34" charset="0"/>
              </a:defRPr>
            </a:lvl1pPr>
          </a:lstStyle>
          <a:p>
            <a:pPr lvl="0"/>
            <a:r>
              <a:rPr lang="en-US" dirty="0"/>
              <a:t>Department or Program</a:t>
            </a:r>
          </a:p>
        </p:txBody>
      </p:sp>
      <p:cxnSp>
        <p:nvCxnSpPr>
          <p:cNvPr id="6" name="Straight Connector 5">
            <a:extLst>
              <a:ext uri="{FF2B5EF4-FFF2-40B4-BE49-F238E27FC236}">
                <a16:creationId xmlns:a16="http://schemas.microsoft.com/office/drawing/2014/main" id="{59802CCE-96AA-443F-B652-83467FC75CBB}"/>
              </a:ext>
            </a:extLst>
          </p:cNvPr>
          <p:cNvCxnSpPr/>
          <p:nvPr userDrawn="1"/>
        </p:nvCxnSpPr>
        <p:spPr>
          <a:xfrm>
            <a:off x="7572375" y="6407945"/>
            <a:ext cx="0" cy="250031"/>
          </a:xfrm>
          <a:prstGeom prst="line">
            <a:avLst/>
          </a:prstGeom>
          <a:ln>
            <a:solidFill>
              <a:srgbClr val="8C0B4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3265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wo photo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5E47562-0B4E-E143-B002-83649551E0B5}"/>
              </a:ext>
            </a:extLst>
          </p:cNvPr>
          <p:cNvSpPr>
            <a:spLocks noGrp="1"/>
          </p:cNvSpPr>
          <p:nvPr>
            <p:ph type="pic" sz="quarter" idx="10"/>
          </p:nvPr>
        </p:nvSpPr>
        <p:spPr>
          <a:xfrm>
            <a:off x="674105" y="690563"/>
            <a:ext cx="3560763" cy="4267200"/>
          </a:xfrm>
        </p:spPr>
        <p:txBody>
          <a:bodyPr/>
          <a:lstStyle/>
          <a:p>
            <a:r>
              <a:rPr lang="en-US"/>
              <a:t>Click icon to add picture</a:t>
            </a:r>
          </a:p>
        </p:txBody>
      </p:sp>
      <p:sp>
        <p:nvSpPr>
          <p:cNvPr id="7" name="Picture Placeholder 5">
            <a:extLst>
              <a:ext uri="{FF2B5EF4-FFF2-40B4-BE49-F238E27FC236}">
                <a16:creationId xmlns:a16="http://schemas.microsoft.com/office/drawing/2014/main" id="{307360FE-8B74-B742-AC27-153E1A1C9CDD}"/>
              </a:ext>
            </a:extLst>
          </p:cNvPr>
          <p:cNvSpPr>
            <a:spLocks noGrp="1"/>
          </p:cNvSpPr>
          <p:nvPr>
            <p:ph type="pic" sz="quarter" idx="11"/>
          </p:nvPr>
        </p:nvSpPr>
        <p:spPr>
          <a:xfrm>
            <a:off x="4957346" y="690563"/>
            <a:ext cx="3560763" cy="4267200"/>
          </a:xfrm>
        </p:spPr>
        <p:txBody>
          <a:bodyPr/>
          <a:lstStyle/>
          <a:p>
            <a:r>
              <a:rPr lang="en-US"/>
              <a:t>Click icon to add picture</a:t>
            </a:r>
          </a:p>
        </p:txBody>
      </p:sp>
    </p:spTree>
    <p:extLst>
      <p:ext uri="{BB962C8B-B14F-4D97-AF65-F5344CB8AC3E}">
        <p14:creationId xmlns:p14="http://schemas.microsoft.com/office/powerpoint/2010/main" val="7588105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238125"/>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68355"/>
            <a:ext cx="4629150" cy="459522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838329"/>
            <a:ext cx="2949178" cy="3525253"/>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Tree>
    <p:extLst>
      <p:ext uri="{BB962C8B-B14F-4D97-AF65-F5344CB8AC3E}">
        <p14:creationId xmlns:p14="http://schemas.microsoft.com/office/powerpoint/2010/main" val="22930564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30"/>
            <a:ext cx="4629150" cy="4627311"/>
          </a:xfrm>
        </p:spPr>
        <p:txBody>
          <a:bodyPr anchor="t"/>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2057401"/>
            <a:ext cx="2949178" cy="3557337"/>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Tree>
    <p:extLst>
      <p:ext uri="{BB962C8B-B14F-4D97-AF65-F5344CB8AC3E}">
        <p14:creationId xmlns:p14="http://schemas.microsoft.com/office/powerpoint/2010/main" val="30626094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2BB596-5451-4E43-A774-80A751BE58B1}"/>
              </a:ext>
            </a:extLst>
          </p:cNvPr>
          <p:cNvSpPr>
            <a:spLocks noGrp="1"/>
          </p:cNvSpPr>
          <p:nvPr>
            <p:ph idx="1"/>
          </p:nvPr>
        </p:nvSpPr>
        <p:spPr>
          <a:xfrm>
            <a:off x="628650" y="873125"/>
            <a:ext cx="7886700" cy="3670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9DB06050-AE7F-E242-97DC-DE3BC4D88F83}"/>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3703337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ntact Information">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E12DA42E-E29E-8442-94C1-AC54D70DD518}"/>
              </a:ext>
            </a:extLst>
          </p:cNvPr>
          <p:cNvSpPr>
            <a:spLocks noGrp="1"/>
          </p:cNvSpPr>
          <p:nvPr>
            <p:ph type="body" sz="quarter" idx="10" hasCustomPrompt="1"/>
          </p:nvPr>
        </p:nvSpPr>
        <p:spPr>
          <a:xfrm>
            <a:off x="615414" y="2107021"/>
            <a:ext cx="7887058" cy="383182"/>
          </a:xfrm>
        </p:spPr>
        <p:txBody>
          <a:bodyPr>
            <a:spAutoFit/>
          </a:bodyPr>
          <a:lstStyle>
            <a:lvl1pPr marL="0" indent="0">
              <a:buNone/>
              <a:defRPr/>
            </a:lvl1pPr>
          </a:lstStyle>
          <a:p>
            <a:pPr lvl="0"/>
            <a:r>
              <a:rPr lang="en-US" dirty="0"/>
              <a:t>Name</a:t>
            </a:r>
          </a:p>
        </p:txBody>
      </p:sp>
      <p:sp>
        <p:nvSpPr>
          <p:cNvPr id="13" name="Text Placeholder 9">
            <a:extLst>
              <a:ext uri="{FF2B5EF4-FFF2-40B4-BE49-F238E27FC236}">
                <a16:creationId xmlns:a16="http://schemas.microsoft.com/office/drawing/2014/main" id="{62B999D7-A76D-B741-B745-30280A6B16D7}"/>
              </a:ext>
            </a:extLst>
          </p:cNvPr>
          <p:cNvSpPr>
            <a:spLocks noGrp="1"/>
          </p:cNvSpPr>
          <p:nvPr>
            <p:ph type="body" sz="quarter" idx="11" hasCustomPrompt="1"/>
          </p:nvPr>
        </p:nvSpPr>
        <p:spPr>
          <a:xfrm>
            <a:off x="615414" y="2604240"/>
            <a:ext cx="7887058" cy="383182"/>
          </a:xfrm>
        </p:spPr>
        <p:txBody>
          <a:bodyPr>
            <a:spAutoFit/>
          </a:bodyPr>
          <a:lstStyle>
            <a:lvl1pPr marL="0" indent="0">
              <a:buNone/>
              <a:defRPr/>
            </a:lvl1pPr>
          </a:lstStyle>
          <a:p>
            <a:pPr lvl="0"/>
            <a:r>
              <a:rPr lang="en-US" dirty="0"/>
              <a:t>College</a:t>
            </a:r>
          </a:p>
        </p:txBody>
      </p:sp>
      <p:sp>
        <p:nvSpPr>
          <p:cNvPr id="14" name="Text Placeholder 9">
            <a:extLst>
              <a:ext uri="{FF2B5EF4-FFF2-40B4-BE49-F238E27FC236}">
                <a16:creationId xmlns:a16="http://schemas.microsoft.com/office/drawing/2014/main" id="{5CA1FD1C-6FE7-DD48-9178-AFF6A8C55535}"/>
              </a:ext>
            </a:extLst>
          </p:cNvPr>
          <p:cNvSpPr>
            <a:spLocks noGrp="1"/>
          </p:cNvSpPr>
          <p:nvPr>
            <p:ph type="body" sz="quarter" idx="12" hasCustomPrompt="1"/>
          </p:nvPr>
        </p:nvSpPr>
        <p:spPr>
          <a:xfrm>
            <a:off x="615414" y="3101459"/>
            <a:ext cx="7887058" cy="383182"/>
          </a:xfrm>
        </p:spPr>
        <p:txBody>
          <a:bodyPr>
            <a:spAutoFit/>
          </a:bodyPr>
          <a:lstStyle>
            <a:lvl1pPr marL="0" indent="0">
              <a:buNone/>
              <a:defRPr/>
            </a:lvl1pPr>
          </a:lstStyle>
          <a:p>
            <a:pPr lvl="0"/>
            <a:r>
              <a:rPr lang="en-US" dirty="0"/>
              <a:t>Department or Program Name</a:t>
            </a:r>
          </a:p>
        </p:txBody>
      </p:sp>
      <p:sp>
        <p:nvSpPr>
          <p:cNvPr id="15" name="Text Placeholder 9">
            <a:extLst>
              <a:ext uri="{FF2B5EF4-FFF2-40B4-BE49-F238E27FC236}">
                <a16:creationId xmlns:a16="http://schemas.microsoft.com/office/drawing/2014/main" id="{56EF9B5F-920F-8E4F-872D-C4D4C2C60FF5}"/>
              </a:ext>
            </a:extLst>
          </p:cNvPr>
          <p:cNvSpPr>
            <a:spLocks noGrp="1"/>
          </p:cNvSpPr>
          <p:nvPr>
            <p:ph type="body" sz="quarter" idx="13" hasCustomPrompt="1"/>
          </p:nvPr>
        </p:nvSpPr>
        <p:spPr>
          <a:xfrm>
            <a:off x="615414" y="3598678"/>
            <a:ext cx="7887058" cy="383182"/>
          </a:xfrm>
        </p:spPr>
        <p:txBody>
          <a:bodyPr>
            <a:spAutoFit/>
          </a:bodyPr>
          <a:lstStyle>
            <a:lvl1pPr marL="0" indent="0">
              <a:buNone/>
              <a:defRPr/>
            </a:lvl1pPr>
          </a:lstStyle>
          <a:p>
            <a:pPr lvl="0"/>
            <a:r>
              <a:rPr lang="en-US" dirty="0"/>
              <a:t>Website</a:t>
            </a:r>
          </a:p>
        </p:txBody>
      </p:sp>
      <p:sp>
        <p:nvSpPr>
          <p:cNvPr id="16" name="Text Placeholder 9">
            <a:extLst>
              <a:ext uri="{FF2B5EF4-FFF2-40B4-BE49-F238E27FC236}">
                <a16:creationId xmlns:a16="http://schemas.microsoft.com/office/drawing/2014/main" id="{B0EB2389-F780-2D4A-B2A3-2E10B3549B02}"/>
              </a:ext>
            </a:extLst>
          </p:cNvPr>
          <p:cNvSpPr>
            <a:spLocks noGrp="1"/>
          </p:cNvSpPr>
          <p:nvPr>
            <p:ph type="body" sz="quarter" idx="14" hasCustomPrompt="1"/>
          </p:nvPr>
        </p:nvSpPr>
        <p:spPr>
          <a:xfrm>
            <a:off x="615414" y="4095897"/>
            <a:ext cx="7887058" cy="383182"/>
          </a:xfrm>
        </p:spPr>
        <p:txBody>
          <a:bodyPr>
            <a:spAutoFit/>
          </a:bodyPr>
          <a:lstStyle>
            <a:lvl1pPr marL="0" indent="0">
              <a:buNone/>
              <a:defRPr/>
            </a:lvl1pPr>
          </a:lstStyle>
          <a:p>
            <a:pPr lvl="0"/>
            <a:r>
              <a:rPr lang="en-US" dirty="0"/>
              <a:t>Phone Number</a:t>
            </a:r>
          </a:p>
        </p:txBody>
      </p:sp>
      <p:sp>
        <p:nvSpPr>
          <p:cNvPr id="18" name="Text Placeholder 9">
            <a:extLst>
              <a:ext uri="{FF2B5EF4-FFF2-40B4-BE49-F238E27FC236}">
                <a16:creationId xmlns:a16="http://schemas.microsoft.com/office/drawing/2014/main" id="{85444114-988B-6D44-B79C-537507DF2B60}"/>
              </a:ext>
            </a:extLst>
          </p:cNvPr>
          <p:cNvSpPr>
            <a:spLocks noGrp="1"/>
          </p:cNvSpPr>
          <p:nvPr>
            <p:ph type="body" sz="quarter" idx="15" hasCustomPrompt="1"/>
          </p:nvPr>
        </p:nvSpPr>
        <p:spPr>
          <a:xfrm>
            <a:off x="615414" y="4593118"/>
            <a:ext cx="7887058" cy="383182"/>
          </a:xfrm>
        </p:spPr>
        <p:txBody>
          <a:bodyPr>
            <a:spAutoFit/>
          </a:bodyPr>
          <a:lstStyle>
            <a:lvl1pPr marL="0" indent="0">
              <a:buNone/>
              <a:defRPr/>
            </a:lvl1pPr>
          </a:lstStyle>
          <a:p>
            <a:pPr lvl="0"/>
            <a:r>
              <a:rPr lang="en-US" dirty="0"/>
              <a:t>Email</a:t>
            </a:r>
          </a:p>
        </p:txBody>
      </p:sp>
      <p:sp>
        <p:nvSpPr>
          <p:cNvPr id="19" name="TextBox 18">
            <a:extLst>
              <a:ext uri="{FF2B5EF4-FFF2-40B4-BE49-F238E27FC236}">
                <a16:creationId xmlns:a16="http://schemas.microsoft.com/office/drawing/2014/main" id="{F1ED535D-CF14-414F-994D-2D6881DC565E}"/>
              </a:ext>
            </a:extLst>
          </p:cNvPr>
          <p:cNvSpPr txBox="1"/>
          <p:nvPr/>
        </p:nvSpPr>
        <p:spPr>
          <a:xfrm>
            <a:off x="615415" y="978794"/>
            <a:ext cx="6081601" cy="461665"/>
          </a:xfrm>
          <a:prstGeom prst="rect">
            <a:avLst/>
          </a:prstGeom>
          <a:noFill/>
        </p:spPr>
        <p:txBody>
          <a:bodyPr wrap="square" rtlCol="0">
            <a:spAutoFit/>
          </a:bodyPr>
          <a:lstStyle/>
          <a:p>
            <a:r>
              <a:rPr lang="en-US" sz="2400" b="1" dirty="0">
                <a:solidFill>
                  <a:srgbClr val="8C0B42"/>
                </a:solidFill>
                <a:latin typeface="Arial Narrow" panose="020B0606020202030204" pitchFamily="34" charset="0"/>
                <a:ea typeface="Tahoma" panose="020B0604030504040204" pitchFamily="34" charset="0"/>
                <a:cs typeface="Tahoma" panose="020B0604030504040204" pitchFamily="34" charset="0"/>
              </a:rPr>
              <a:t>Contact Information</a:t>
            </a:r>
          </a:p>
        </p:txBody>
      </p:sp>
    </p:spTree>
    <p:extLst>
      <p:ext uri="{BB962C8B-B14F-4D97-AF65-F5344CB8AC3E}">
        <p14:creationId xmlns:p14="http://schemas.microsoft.com/office/powerpoint/2010/main" val="16227989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8E037-6F3C-4545-B4FF-7218A3CE52E1}"/>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D5BB3C9-E91D-4192-921E-60A5821E7F57}"/>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E085A6-8DFE-4049-99F6-24B12E51945D}"/>
              </a:ext>
            </a:extLst>
          </p:cNvPr>
          <p:cNvSpPr>
            <a:spLocks noGrp="1"/>
          </p:cNvSpPr>
          <p:nvPr>
            <p:ph type="dt" sz="half" idx="10"/>
          </p:nvPr>
        </p:nvSpPr>
        <p:spPr>
          <a:xfrm>
            <a:off x="628650" y="6356350"/>
            <a:ext cx="2057400" cy="365125"/>
          </a:xfrm>
          <a:prstGeom prst="rect">
            <a:avLst/>
          </a:prstGeom>
        </p:spPr>
        <p:txBody>
          <a:bodyPr/>
          <a:lstStyle/>
          <a:p>
            <a:fld id="{3F02EA56-F691-46E3-9451-8587B0B49D40}" type="datetimeFigureOut">
              <a:rPr lang="en-US" smtClean="0"/>
              <a:t>8/25/2025</a:t>
            </a:fld>
            <a:endParaRPr lang="en-US"/>
          </a:p>
        </p:txBody>
      </p:sp>
      <p:sp>
        <p:nvSpPr>
          <p:cNvPr id="5" name="Footer Placeholder 4">
            <a:extLst>
              <a:ext uri="{FF2B5EF4-FFF2-40B4-BE49-F238E27FC236}">
                <a16:creationId xmlns:a16="http://schemas.microsoft.com/office/drawing/2014/main" id="{0CAE7CF2-19A7-45E7-AAA8-C06B97E0115F}"/>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F3CB228-7FD4-4625-861D-F3FB1762CD0A}"/>
              </a:ext>
            </a:extLst>
          </p:cNvPr>
          <p:cNvSpPr>
            <a:spLocks noGrp="1"/>
          </p:cNvSpPr>
          <p:nvPr>
            <p:ph type="sldNum" sz="quarter" idx="12"/>
          </p:nvPr>
        </p:nvSpPr>
        <p:spPr>
          <a:xfrm>
            <a:off x="6457950" y="6356350"/>
            <a:ext cx="2057400" cy="365125"/>
          </a:xfrm>
          <a:prstGeom prst="rect">
            <a:avLst/>
          </a:prstGeom>
        </p:spPr>
        <p:txBody>
          <a:bodyPr/>
          <a:lstStyle/>
          <a:p>
            <a:fld id="{40998F51-C5B4-4AF7-B7B8-BDC2F4FC9D2A}" type="slidenum">
              <a:rPr lang="en-US" smtClean="0"/>
              <a:t>‹#›</a:t>
            </a:fld>
            <a:endParaRPr lang="en-US"/>
          </a:p>
        </p:txBody>
      </p:sp>
    </p:spTree>
    <p:extLst>
      <p:ext uri="{BB962C8B-B14F-4D97-AF65-F5344CB8AC3E}">
        <p14:creationId xmlns:p14="http://schemas.microsoft.com/office/powerpoint/2010/main" val="12086815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AFCC1-605B-4D7F-B66A-B24EE250AD17}"/>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40434A3-AE79-4505-B438-7F6481C8227D}"/>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A33744-0823-42A9-B9C3-8127A60AA8D3}"/>
              </a:ext>
            </a:extLst>
          </p:cNvPr>
          <p:cNvSpPr>
            <a:spLocks noGrp="1"/>
          </p:cNvSpPr>
          <p:nvPr>
            <p:ph type="dt" sz="half" idx="10"/>
          </p:nvPr>
        </p:nvSpPr>
        <p:spPr>
          <a:xfrm>
            <a:off x="628650" y="6356350"/>
            <a:ext cx="2057400" cy="365125"/>
          </a:xfrm>
          <a:prstGeom prst="rect">
            <a:avLst/>
          </a:prstGeom>
        </p:spPr>
        <p:txBody>
          <a:bodyPr/>
          <a:lstStyle/>
          <a:p>
            <a:fld id="{3F02EA56-F691-46E3-9451-8587B0B49D40}" type="datetimeFigureOut">
              <a:rPr lang="en-US" smtClean="0"/>
              <a:t>8/25/2025</a:t>
            </a:fld>
            <a:endParaRPr lang="en-US"/>
          </a:p>
        </p:txBody>
      </p:sp>
      <p:sp>
        <p:nvSpPr>
          <p:cNvPr id="5" name="Footer Placeholder 4">
            <a:extLst>
              <a:ext uri="{FF2B5EF4-FFF2-40B4-BE49-F238E27FC236}">
                <a16:creationId xmlns:a16="http://schemas.microsoft.com/office/drawing/2014/main" id="{554DF3FE-45C3-4051-95CE-C2CFC3FCDA3E}"/>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913B356-DF1B-40AB-B71A-F49FF88C2EEA}"/>
              </a:ext>
            </a:extLst>
          </p:cNvPr>
          <p:cNvSpPr>
            <a:spLocks noGrp="1"/>
          </p:cNvSpPr>
          <p:nvPr>
            <p:ph type="sldNum" sz="quarter" idx="12"/>
          </p:nvPr>
        </p:nvSpPr>
        <p:spPr>
          <a:xfrm>
            <a:off x="6457950" y="6356350"/>
            <a:ext cx="2057400" cy="365125"/>
          </a:xfrm>
          <a:prstGeom prst="rect">
            <a:avLst/>
          </a:prstGeom>
        </p:spPr>
        <p:txBody>
          <a:bodyPr/>
          <a:lstStyle/>
          <a:p>
            <a:fld id="{40998F51-C5B4-4AF7-B7B8-BDC2F4FC9D2A}" type="slidenum">
              <a:rPr lang="en-US" smtClean="0"/>
              <a:t>‹#›</a:t>
            </a:fld>
            <a:endParaRPr lang="en-US"/>
          </a:p>
        </p:txBody>
      </p:sp>
    </p:spTree>
    <p:extLst>
      <p:ext uri="{BB962C8B-B14F-4D97-AF65-F5344CB8AC3E}">
        <p14:creationId xmlns:p14="http://schemas.microsoft.com/office/powerpoint/2010/main" val="8719355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14E85-549C-4A6B-8F64-214741F29298}"/>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C2BB16A-54E7-4A40-AD2B-6A799436A6FD}"/>
              </a:ext>
            </a:extLst>
          </p:cNvPr>
          <p:cNvSpPr>
            <a:spLocks noGrp="1"/>
          </p:cNvSpPr>
          <p:nvPr>
            <p:ph type="body" idx="1"/>
          </p:nvPr>
        </p:nvSpPr>
        <p:spPr>
          <a:xfrm>
            <a:off x="623888" y="4589463"/>
            <a:ext cx="78867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07611F-346B-458D-AF26-927DC5FD09B0}"/>
              </a:ext>
            </a:extLst>
          </p:cNvPr>
          <p:cNvSpPr>
            <a:spLocks noGrp="1"/>
          </p:cNvSpPr>
          <p:nvPr>
            <p:ph type="dt" sz="half" idx="10"/>
          </p:nvPr>
        </p:nvSpPr>
        <p:spPr>
          <a:xfrm>
            <a:off x="628650" y="6356350"/>
            <a:ext cx="2057400" cy="365125"/>
          </a:xfrm>
          <a:prstGeom prst="rect">
            <a:avLst/>
          </a:prstGeom>
        </p:spPr>
        <p:txBody>
          <a:bodyPr/>
          <a:lstStyle/>
          <a:p>
            <a:fld id="{3F02EA56-F691-46E3-9451-8587B0B49D40}" type="datetimeFigureOut">
              <a:rPr lang="en-US" smtClean="0"/>
              <a:t>8/25/2025</a:t>
            </a:fld>
            <a:endParaRPr lang="en-US"/>
          </a:p>
        </p:txBody>
      </p:sp>
      <p:sp>
        <p:nvSpPr>
          <p:cNvPr id="5" name="Footer Placeholder 4">
            <a:extLst>
              <a:ext uri="{FF2B5EF4-FFF2-40B4-BE49-F238E27FC236}">
                <a16:creationId xmlns:a16="http://schemas.microsoft.com/office/drawing/2014/main" id="{3D8ECF2B-0048-4E46-A489-3E89536889D6}"/>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6E76787-42D8-43C4-92BF-2DD987C6E16F}"/>
              </a:ext>
            </a:extLst>
          </p:cNvPr>
          <p:cNvSpPr>
            <a:spLocks noGrp="1"/>
          </p:cNvSpPr>
          <p:nvPr>
            <p:ph type="sldNum" sz="quarter" idx="12"/>
          </p:nvPr>
        </p:nvSpPr>
        <p:spPr>
          <a:xfrm>
            <a:off x="6457950" y="6356350"/>
            <a:ext cx="2057400" cy="365125"/>
          </a:xfrm>
          <a:prstGeom prst="rect">
            <a:avLst/>
          </a:prstGeom>
        </p:spPr>
        <p:txBody>
          <a:bodyPr/>
          <a:lstStyle/>
          <a:p>
            <a:fld id="{40998F51-C5B4-4AF7-B7B8-BDC2F4FC9D2A}" type="slidenum">
              <a:rPr lang="en-US" smtClean="0"/>
              <a:t>‹#›</a:t>
            </a:fld>
            <a:endParaRPr lang="en-US"/>
          </a:p>
        </p:txBody>
      </p:sp>
    </p:spTree>
    <p:extLst>
      <p:ext uri="{BB962C8B-B14F-4D97-AF65-F5344CB8AC3E}">
        <p14:creationId xmlns:p14="http://schemas.microsoft.com/office/powerpoint/2010/main" val="36667276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5A923-7723-43E6-B177-9BA4C0038CCC}"/>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62E87D0-E425-449A-B632-69BF8FA98055}"/>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43C71E-CE58-4361-8D5F-6697CB163FF4}"/>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E9B378-1B6B-4975-9937-F83D3E6642A3}"/>
              </a:ext>
            </a:extLst>
          </p:cNvPr>
          <p:cNvSpPr>
            <a:spLocks noGrp="1"/>
          </p:cNvSpPr>
          <p:nvPr>
            <p:ph type="dt" sz="half" idx="10"/>
          </p:nvPr>
        </p:nvSpPr>
        <p:spPr>
          <a:xfrm>
            <a:off x="628650" y="6356350"/>
            <a:ext cx="2057400" cy="365125"/>
          </a:xfrm>
          <a:prstGeom prst="rect">
            <a:avLst/>
          </a:prstGeom>
        </p:spPr>
        <p:txBody>
          <a:bodyPr/>
          <a:lstStyle/>
          <a:p>
            <a:fld id="{3F02EA56-F691-46E3-9451-8587B0B49D40}" type="datetimeFigureOut">
              <a:rPr lang="en-US" smtClean="0"/>
              <a:t>8/25/2025</a:t>
            </a:fld>
            <a:endParaRPr lang="en-US"/>
          </a:p>
        </p:txBody>
      </p:sp>
      <p:sp>
        <p:nvSpPr>
          <p:cNvPr id="6" name="Footer Placeholder 5">
            <a:extLst>
              <a:ext uri="{FF2B5EF4-FFF2-40B4-BE49-F238E27FC236}">
                <a16:creationId xmlns:a16="http://schemas.microsoft.com/office/drawing/2014/main" id="{590D46EF-3AF0-4C73-A722-DE211E78467E}"/>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2167E03-DA10-4CFE-97B6-8C864A9758F5}"/>
              </a:ext>
            </a:extLst>
          </p:cNvPr>
          <p:cNvSpPr>
            <a:spLocks noGrp="1"/>
          </p:cNvSpPr>
          <p:nvPr>
            <p:ph type="sldNum" sz="quarter" idx="12"/>
          </p:nvPr>
        </p:nvSpPr>
        <p:spPr>
          <a:xfrm>
            <a:off x="6457950" y="6356350"/>
            <a:ext cx="2057400" cy="365125"/>
          </a:xfrm>
          <a:prstGeom prst="rect">
            <a:avLst/>
          </a:prstGeom>
        </p:spPr>
        <p:txBody>
          <a:bodyPr/>
          <a:lstStyle/>
          <a:p>
            <a:fld id="{40998F51-C5B4-4AF7-B7B8-BDC2F4FC9D2A}" type="slidenum">
              <a:rPr lang="en-US" smtClean="0"/>
              <a:t>‹#›</a:t>
            </a:fld>
            <a:endParaRPr lang="en-US"/>
          </a:p>
        </p:txBody>
      </p:sp>
    </p:spTree>
    <p:extLst>
      <p:ext uri="{BB962C8B-B14F-4D97-AF65-F5344CB8AC3E}">
        <p14:creationId xmlns:p14="http://schemas.microsoft.com/office/powerpoint/2010/main" val="41799528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A5A5C-02AE-41AC-BA3B-EAD0158EB1AA}"/>
              </a:ext>
            </a:extLst>
          </p:cNvPr>
          <p:cNvSpPr>
            <a:spLocks noGrp="1"/>
          </p:cNvSpPr>
          <p:nvPr>
            <p:ph type="title"/>
          </p:nvPr>
        </p:nvSpPr>
        <p:spPr>
          <a:xfrm>
            <a:off x="630238" y="365125"/>
            <a:ext cx="78867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F195205-FACF-4318-A546-13DDB4765D15}"/>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D2BA39-3E73-4D2A-97E1-BD6D358592C3}"/>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946EE72-0AD2-4169-9BB9-A960ABE460B0}"/>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2A78124-08FE-4F63-8A53-92BDEC279A26}"/>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0B6D1C-4F1F-41E4-A7AF-77373A2EB74B}"/>
              </a:ext>
            </a:extLst>
          </p:cNvPr>
          <p:cNvSpPr>
            <a:spLocks noGrp="1"/>
          </p:cNvSpPr>
          <p:nvPr>
            <p:ph type="dt" sz="half" idx="10"/>
          </p:nvPr>
        </p:nvSpPr>
        <p:spPr>
          <a:xfrm>
            <a:off x="628650" y="6356350"/>
            <a:ext cx="2057400" cy="365125"/>
          </a:xfrm>
          <a:prstGeom prst="rect">
            <a:avLst/>
          </a:prstGeom>
        </p:spPr>
        <p:txBody>
          <a:bodyPr/>
          <a:lstStyle/>
          <a:p>
            <a:fld id="{3F02EA56-F691-46E3-9451-8587B0B49D40}" type="datetimeFigureOut">
              <a:rPr lang="en-US" smtClean="0"/>
              <a:t>8/25/2025</a:t>
            </a:fld>
            <a:endParaRPr lang="en-US"/>
          </a:p>
        </p:txBody>
      </p:sp>
      <p:sp>
        <p:nvSpPr>
          <p:cNvPr id="8" name="Footer Placeholder 7">
            <a:extLst>
              <a:ext uri="{FF2B5EF4-FFF2-40B4-BE49-F238E27FC236}">
                <a16:creationId xmlns:a16="http://schemas.microsoft.com/office/drawing/2014/main" id="{FF95F42E-9A4D-457F-B5D5-281C711D5061}"/>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F8C5DFD-B4B1-43AA-B3BB-EBAB00D48F40}"/>
              </a:ext>
            </a:extLst>
          </p:cNvPr>
          <p:cNvSpPr>
            <a:spLocks noGrp="1"/>
          </p:cNvSpPr>
          <p:nvPr>
            <p:ph type="sldNum" sz="quarter" idx="12"/>
          </p:nvPr>
        </p:nvSpPr>
        <p:spPr>
          <a:xfrm>
            <a:off x="6457950" y="6356350"/>
            <a:ext cx="2057400" cy="365125"/>
          </a:xfrm>
          <a:prstGeom prst="rect">
            <a:avLst/>
          </a:prstGeom>
        </p:spPr>
        <p:txBody>
          <a:bodyPr/>
          <a:lstStyle/>
          <a:p>
            <a:fld id="{40998F51-C5B4-4AF7-B7B8-BDC2F4FC9D2A}" type="slidenum">
              <a:rPr lang="en-US" smtClean="0"/>
              <a:t>‹#›</a:t>
            </a:fld>
            <a:endParaRPr lang="en-US"/>
          </a:p>
        </p:txBody>
      </p:sp>
    </p:spTree>
    <p:extLst>
      <p:ext uri="{BB962C8B-B14F-4D97-AF65-F5344CB8AC3E}">
        <p14:creationId xmlns:p14="http://schemas.microsoft.com/office/powerpoint/2010/main" val="12783865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ation Title Blank">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664973"/>
            <a:ext cx="7772400" cy="1466291"/>
          </a:xfrm>
        </p:spPr>
        <p:txBody>
          <a:bodyPr anchor="t" anchorCtr="0"/>
          <a:lstStyle>
            <a:lvl1pPr algn="ctr">
              <a:defRPr sz="4500" b="1" i="0" cap="none" baseline="0">
                <a:solidFill>
                  <a:schemeClr val="bg1"/>
                </a:solidFill>
                <a:latin typeface="Tahoma" panose="020B0604030504040204" pitchFamily="34" charset="0"/>
              </a:defRPr>
            </a:lvl1pPr>
          </a:lstStyle>
          <a:p>
            <a:r>
              <a:rPr lang="en-US" dirty="0"/>
              <a:t>Presentation Title</a:t>
            </a:r>
          </a:p>
        </p:txBody>
      </p:sp>
    </p:spTree>
    <p:extLst>
      <p:ext uri="{BB962C8B-B14F-4D97-AF65-F5344CB8AC3E}">
        <p14:creationId xmlns:p14="http://schemas.microsoft.com/office/powerpoint/2010/main" val="42340471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8F8BD-575A-4FA6-9040-0526C95E3D87}"/>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73F571E-4A71-49BF-B4B2-2132CE0BEF4E}"/>
              </a:ext>
            </a:extLst>
          </p:cNvPr>
          <p:cNvSpPr>
            <a:spLocks noGrp="1"/>
          </p:cNvSpPr>
          <p:nvPr>
            <p:ph type="dt" sz="half" idx="10"/>
          </p:nvPr>
        </p:nvSpPr>
        <p:spPr>
          <a:xfrm>
            <a:off x="628650" y="6356350"/>
            <a:ext cx="2057400" cy="365125"/>
          </a:xfrm>
          <a:prstGeom prst="rect">
            <a:avLst/>
          </a:prstGeom>
        </p:spPr>
        <p:txBody>
          <a:bodyPr/>
          <a:lstStyle/>
          <a:p>
            <a:fld id="{3F02EA56-F691-46E3-9451-8587B0B49D40}" type="datetimeFigureOut">
              <a:rPr lang="en-US" smtClean="0"/>
              <a:t>8/25/2025</a:t>
            </a:fld>
            <a:endParaRPr lang="en-US"/>
          </a:p>
        </p:txBody>
      </p:sp>
      <p:sp>
        <p:nvSpPr>
          <p:cNvPr id="4" name="Footer Placeholder 3">
            <a:extLst>
              <a:ext uri="{FF2B5EF4-FFF2-40B4-BE49-F238E27FC236}">
                <a16:creationId xmlns:a16="http://schemas.microsoft.com/office/drawing/2014/main" id="{9224FA37-49C3-4757-97A1-6E91103EDBDD}"/>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D27F5E6-ED91-40F1-AF35-B6A8D3A08A5D}"/>
              </a:ext>
            </a:extLst>
          </p:cNvPr>
          <p:cNvSpPr>
            <a:spLocks noGrp="1"/>
          </p:cNvSpPr>
          <p:nvPr>
            <p:ph type="sldNum" sz="quarter" idx="12"/>
          </p:nvPr>
        </p:nvSpPr>
        <p:spPr>
          <a:xfrm>
            <a:off x="6457950" y="6356350"/>
            <a:ext cx="2057400" cy="365125"/>
          </a:xfrm>
          <a:prstGeom prst="rect">
            <a:avLst/>
          </a:prstGeom>
        </p:spPr>
        <p:txBody>
          <a:bodyPr/>
          <a:lstStyle/>
          <a:p>
            <a:fld id="{40998F51-C5B4-4AF7-B7B8-BDC2F4FC9D2A}" type="slidenum">
              <a:rPr lang="en-US" smtClean="0"/>
              <a:t>‹#›</a:t>
            </a:fld>
            <a:endParaRPr lang="en-US"/>
          </a:p>
        </p:txBody>
      </p:sp>
    </p:spTree>
    <p:extLst>
      <p:ext uri="{BB962C8B-B14F-4D97-AF65-F5344CB8AC3E}">
        <p14:creationId xmlns:p14="http://schemas.microsoft.com/office/powerpoint/2010/main" val="23267682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A7B9EC-4BF2-4A55-BA0B-7AEDDECC98A8}"/>
              </a:ext>
            </a:extLst>
          </p:cNvPr>
          <p:cNvSpPr>
            <a:spLocks noGrp="1"/>
          </p:cNvSpPr>
          <p:nvPr>
            <p:ph type="dt" sz="half" idx="10"/>
          </p:nvPr>
        </p:nvSpPr>
        <p:spPr>
          <a:xfrm>
            <a:off x="628650" y="6356350"/>
            <a:ext cx="2057400" cy="365125"/>
          </a:xfrm>
          <a:prstGeom prst="rect">
            <a:avLst/>
          </a:prstGeom>
        </p:spPr>
        <p:txBody>
          <a:bodyPr/>
          <a:lstStyle/>
          <a:p>
            <a:fld id="{3F02EA56-F691-46E3-9451-8587B0B49D40}" type="datetimeFigureOut">
              <a:rPr lang="en-US" smtClean="0"/>
              <a:t>8/25/2025</a:t>
            </a:fld>
            <a:endParaRPr lang="en-US"/>
          </a:p>
        </p:txBody>
      </p:sp>
      <p:sp>
        <p:nvSpPr>
          <p:cNvPr id="3" name="Footer Placeholder 2">
            <a:extLst>
              <a:ext uri="{FF2B5EF4-FFF2-40B4-BE49-F238E27FC236}">
                <a16:creationId xmlns:a16="http://schemas.microsoft.com/office/drawing/2014/main" id="{E5E649DF-2705-4521-B122-2132F2C031EA}"/>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738DCC5-6C6C-4A98-8451-D3C35375ED7D}"/>
              </a:ext>
            </a:extLst>
          </p:cNvPr>
          <p:cNvSpPr>
            <a:spLocks noGrp="1"/>
          </p:cNvSpPr>
          <p:nvPr>
            <p:ph type="sldNum" sz="quarter" idx="12"/>
          </p:nvPr>
        </p:nvSpPr>
        <p:spPr>
          <a:xfrm>
            <a:off x="6457950" y="6356350"/>
            <a:ext cx="2057400" cy="365125"/>
          </a:xfrm>
          <a:prstGeom prst="rect">
            <a:avLst/>
          </a:prstGeom>
        </p:spPr>
        <p:txBody>
          <a:bodyPr/>
          <a:lstStyle/>
          <a:p>
            <a:fld id="{40998F51-C5B4-4AF7-B7B8-BDC2F4FC9D2A}" type="slidenum">
              <a:rPr lang="en-US" smtClean="0"/>
              <a:t>‹#›</a:t>
            </a:fld>
            <a:endParaRPr lang="en-US"/>
          </a:p>
        </p:txBody>
      </p:sp>
    </p:spTree>
    <p:extLst>
      <p:ext uri="{BB962C8B-B14F-4D97-AF65-F5344CB8AC3E}">
        <p14:creationId xmlns:p14="http://schemas.microsoft.com/office/powerpoint/2010/main" val="25972163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CB0E5-30DE-4426-B8A4-6E0CFB165E22}"/>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AF52DF-DEFF-4672-8F1C-02F0D73A087F}"/>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FDB316D-4FA9-4342-B11A-B236C358FF86}"/>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390FF4-6C22-4C08-BFCD-EF8FD5A4239E}"/>
              </a:ext>
            </a:extLst>
          </p:cNvPr>
          <p:cNvSpPr>
            <a:spLocks noGrp="1"/>
          </p:cNvSpPr>
          <p:nvPr>
            <p:ph type="dt" sz="half" idx="10"/>
          </p:nvPr>
        </p:nvSpPr>
        <p:spPr>
          <a:xfrm>
            <a:off x="628650" y="6356350"/>
            <a:ext cx="2057400" cy="365125"/>
          </a:xfrm>
          <a:prstGeom prst="rect">
            <a:avLst/>
          </a:prstGeom>
        </p:spPr>
        <p:txBody>
          <a:bodyPr/>
          <a:lstStyle/>
          <a:p>
            <a:fld id="{3F02EA56-F691-46E3-9451-8587B0B49D40}" type="datetimeFigureOut">
              <a:rPr lang="en-US" smtClean="0"/>
              <a:t>8/25/2025</a:t>
            </a:fld>
            <a:endParaRPr lang="en-US"/>
          </a:p>
        </p:txBody>
      </p:sp>
      <p:sp>
        <p:nvSpPr>
          <p:cNvPr id="6" name="Footer Placeholder 5">
            <a:extLst>
              <a:ext uri="{FF2B5EF4-FFF2-40B4-BE49-F238E27FC236}">
                <a16:creationId xmlns:a16="http://schemas.microsoft.com/office/drawing/2014/main" id="{2BC064A5-FFBE-4FF9-916C-6F8324A68205}"/>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F4F03D0-7760-4693-B4B2-393E43BB3AEB}"/>
              </a:ext>
            </a:extLst>
          </p:cNvPr>
          <p:cNvSpPr>
            <a:spLocks noGrp="1"/>
          </p:cNvSpPr>
          <p:nvPr>
            <p:ph type="sldNum" sz="quarter" idx="12"/>
          </p:nvPr>
        </p:nvSpPr>
        <p:spPr>
          <a:xfrm>
            <a:off x="6457950" y="6356350"/>
            <a:ext cx="2057400" cy="365125"/>
          </a:xfrm>
          <a:prstGeom prst="rect">
            <a:avLst/>
          </a:prstGeom>
        </p:spPr>
        <p:txBody>
          <a:bodyPr/>
          <a:lstStyle/>
          <a:p>
            <a:fld id="{40998F51-C5B4-4AF7-B7B8-BDC2F4FC9D2A}" type="slidenum">
              <a:rPr lang="en-US" smtClean="0"/>
              <a:t>‹#›</a:t>
            </a:fld>
            <a:endParaRPr lang="en-US"/>
          </a:p>
        </p:txBody>
      </p:sp>
    </p:spTree>
    <p:extLst>
      <p:ext uri="{BB962C8B-B14F-4D97-AF65-F5344CB8AC3E}">
        <p14:creationId xmlns:p14="http://schemas.microsoft.com/office/powerpoint/2010/main" val="30662434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41B77-B020-465F-9333-77229582535C}"/>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E3B16E9-E37A-41DF-8B73-8EA9D8213DD1}"/>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E8774AD-2CC1-4B61-8C4F-149D27761E2B}"/>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BE6478-56C2-41FB-9483-22CE2FAE7B8B}"/>
              </a:ext>
            </a:extLst>
          </p:cNvPr>
          <p:cNvSpPr>
            <a:spLocks noGrp="1"/>
          </p:cNvSpPr>
          <p:nvPr>
            <p:ph type="dt" sz="half" idx="10"/>
          </p:nvPr>
        </p:nvSpPr>
        <p:spPr>
          <a:xfrm>
            <a:off x="628650" y="6356350"/>
            <a:ext cx="2057400" cy="365125"/>
          </a:xfrm>
          <a:prstGeom prst="rect">
            <a:avLst/>
          </a:prstGeom>
        </p:spPr>
        <p:txBody>
          <a:bodyPr/>
          <a:lstStyle/>
          <a:p>
            <a:fld id="{3F02EA56-F691-46E3-9451-8587B0B49D40}" type="datetimeFigureOut">
              <a:rPr lang="en-US" smtClean="0"/>
              <a:t>8/25/2025</a:t>
            </a:fld>
            <a:endParaRPr lang="en-US"/>
          </a:p>
        </p:txBody>
      </p:sp>
      <p:sp>
        <p:nvSpPr>
          <p:cNvPr id="6" name="Footer Placeholder 5">
            <a:extLst>
              <a:ext uri="{FF2B5EF4-FFF2-40B4-BE49-F238E27FC236}">
                <a16:creationId xmlns:a16="http://schemas.microsoft.com/office/drawing/2014/main" id="{E2CD7D3F-34B5-459B-A14F-D6CA2F784D4E}"/>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656FFF5-6A95-420F-9FF7-A5B510033AA8}"/>
              </a:ext>
            </a:extLst>
          </p:cNvPr>
          <p:cNvSpPr>
            <a:spLocks noGrp="1"/>
          </p:cNvSpPr>
          <p:nvPr>
            <p:ph type="sldNum" sz="quarter" idx="12"/>
          </p:nvPr>
        </p:nvSpPr>
        <p:spPr>
          <a:xfrm>
            <a:off x="6457950" y="6356350"/>
            <a:ext cx="2057400" cy="365125"/>
          </a:xfrm>
          <a:prstGeom prst="rect">
            <a:avLst/>
          </a:prstGeom>
        </p:spPr>
        <p:txBody>
          <a:bodyPr/>
          <a:lstStyle/>
          <a:p>
            <a:fld id="{40998F51-C5B4-4AF7-B7B8-BDC2F4FC9D2A}" type="slidenum">
              <a:rPr lang="en-US" smtClean="0"/>
              <a:t>‹#›</a:t>
            </a:fld>
            <a:endParaRPr lang="en-US"/>
          </a:p>
        </p:txBody>
      </p:sp>
    </p:spTree>
    <p:extLst>
      <p:ext uri="{BB962C8B-B14F-4D97-AF65-F5344CB8AC3E}">
        <p14:creationId xmlns:p14="http://schemas.microsoft.com/office/powerpoint/2010/main" val="12178359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D527D-10CF-42CE-ACDF-DDA9EDB73670}"/>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7A9341-DAE8-4D4A-8E27-7F241FC0CDF4}"/>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7A0EED-3462-4F62-8A37-61202D763F90}"/>
              </a:ext>
            </a:extLst>
          </p:cNvPr>
          <p:cNvSpPr>
            <a:spLocks noGrp="1"/>
          </p:cNvSpPr>
          <p:nvPr>
            <p:ph type="dt" sz="half" idx="10"/>
          </p:nvPr>
        </p:nvSpPr>
        <p:spPr>
          <a:xfrm>
            <a:off x="628650" y="6356350"/>
            <a:ext cx="2057400" cy="365125"/>
          </a:xfrm>
          <a:prstGeom prst="rect">
            <a:avLst/>
          </a:prstGeom>
        </p:spPr>
        <p:txBody>
          <a:bodyPr/>
          <a:lstStyle/>
          <a:p>
            <a:fld id="{3F02EA56-F691-46E3-9451-8587B0B49D40}" type="datetimeFigureOut">
              <a:rPr lang="en-US" smtClean="0"/>
              <a:t>8/25/2025</a:t>
            </a:fld>
            <a:endParaRPr lang="en-US"/>
          </a:p>
        </p:txBody>
      </p:sp>
      <p:sp>
        <p:nvSpPr>
          <p:cNvPr id="5" name="Footer Placeholder 4">
            <a:extLst>
              <a:ext uri="{FF2B5EF4-FFF2-40B4-BE49-F238E27FC236}">
                <a16:creationId xmlns:a16="http://schemas.microsoft.com/office/drawing/2014/main" id="{B796AE67-8F82-4540-AB9C-76CC0A2AC53A}"/>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36325BB-2652-4FA5-AF9D-0B69A015C336}"/>
              </a:ext>
            </a:extLst>
          </p:cNvPr>
          <p:cNvSpPr>
            <a:spLocks noGrp="1"/>
          </p:cNvSpPr>
          <p:nvPr>
            <p:ph type="sldNum" sz="quarter" idx="12"/>
          </p:nvPr>
        </p:nvSpPr>
        <p:spPr>
          <a:xfrm>
            <a:off x="6457950" y="6356350"/>
            <a:ext cx="2057400" cy="365125"/>
          </a:xfrm>
          <a:prstGeom prst="rect">
            <a:avLst/>
          </a:prstGeom>
        </p:spPr>
        <p:txBody>
          <a:bodyPr/>
          <a:lstStyle/>
          <a:p>
            <a:fld id="{40998F51-C5B4-4AF7-B7B8-BDC2F4FC9D2A}" type="slidenum">
              <a:rPr lang="en-US" smtClean="0"/>
              <a:t>‹#›</a:t>
            </a:fld>
            <a:endParaRPr lang="en-US"/>
          </a:p>
        </p:txBody>
      </p:sp>
    </p:spTree>
    <p:extLst>
      <p:ext uri="{BB962C8B-B14F-4D97-AF65-F5344CB8AC3E}">
        <p14:creationId xmlns:p14="http://schemas.microsoft.com/office/powerpoint/2010/main" val="31821739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612F4D-B9C8-459B-8E06-51074A9992DE}"/>
              </a:ext>
            </a:extLst>
          </p:cNvPr>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07FD54-1F0D-4366-BED2-2C245DC58412}"/>
              </a:ext>
            </a:extLst>
          </p:cNvPr>
          <p:cNvSpPr>
            <a:spLocks noGrp="1"/>
          </p:cNvSpPr>
          <p:nvPr>
            <p:ph type="body" orient="vert" idx="1"/>
          </p:nvPr>
        </p:nvSpPr>
        <p:spPr>
          <a:xfrm>
            <a:off x="628650" y="365125"/>
            <a:ext cx="57626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9C2EA2-B51D-40BC-A2EE-4BC5BE25AC93}"/>
              </a:ext>
            </a:extLst>
          </p:cNvPr>
          <p:cNvSpPr>
            <a:spLocks noGrp="1"/>
          </p:cNvSpPr>
          <p:nvPr>
            <p:ph type="dt" sz="half" idx="10"/>
          </p:nvPr>
        </p:nvSpPr>
        <p:spPr>
          <a:xfrm>
            <a:off x="628650" y="6356350"/>
            <a:ext cx="2057400" cy="365125"/>
          </a:xfrm>
          <a:prstGeom prst="rect">
            <a:avLst/>
          </a:prstGeom>
        </p:spPr>
        <p:txBody>
          <a:bodyPr/>
          <a:lstStyle/>
          <a:p>
            <a:fld id="{3F02EA56-F691-46E3-9451-8587B0B49D40}" type="datetimeFigureOut">
              <a:rPr lang="en-US" smtClean="0"/>
              <a:t>8/25/2025</a:t>
            </a:fld>
            <a:endParaRPr lang="en-US"/>
          </a:p>
        </p:txBody>
      </p:sp>
      <p:sp>
        <p:nvSpPr>
          <p:cNvPr id="5" name="Footer Placeholder 4">
            <a:extLst>
              <a:ext uri="{FF2B5EF4-FFF2-40B4-BE49-F238E27FC236}">
                <a16:creationId xmlns:a16="http://schemas.microsoft.com/office/drawing/2014/main" id="{D3707AA4-4C58-478A-A42C-71CE7E3F1C53}"/>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C5955AC-44CD-432C-A43F-9E98B12DADB3}"/>
              </a:ext>
            </a:extLst>
          </p:cNvPr>
          <p:cNvSpPr>
            <a:spLocks noGrp="1"/>
          </p:cNvSpPr>
          <p:nvPr>
            <p:ph type="sldNum" sz="quarter" idx="12"/>
          </p:nvPr>
        </p:nvSpPr>
        <p:spPr>
          <a:xfrm>
            <a:off x="6457950" y="6356350"/>
            <a:ext cx="2057400" cy="365125"/>
          </a:xfrm>
          <a:prstGeom prst="rect">
            <a:avLst/>
          </a:prstGeom>
        </p:spPr>
        <p:txBody>
          <a:bodyPr/>
          <a:lstStyle/>
          <a:p>
            <a:fld id="{40998F51-C5B4-4AF7-B7B8-BDC2F4FC9D2A}" type="slidenum">
              <a:rPr lang="en-US" smtClean="0"/>
              <a:t>‹#›</a:t>
            </a:fld>
            <a:endParaRPr lang="en-US"/>
          </a:p>
        </p:txBody>
      </p:sp>
    </p:spTree>
    <p:extLst>
      <p:ext uri="{BB962C8B-B14F-4D97-AF65-F5344CB8AC3E}">
        <p14:creationId xmlns:p14="http://schemas.microsoft.com/office/powerpoint/2010/main" val="3981392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Divider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823569"/>
            <a:ext cx="7772400" cy="1466291"/>
          </a:xfrm>
        </p:spPr>
        <p:txBody>
          <a:bodyPr anchor="t" anchorCtr="0"/>
          <a:lstStyle>
            <a:lvl1pPr algn="ctr">
              <a:defRPr sz="4500" b="1" i="0" cap="none" baseline="0">
                <a:solidFill>
                  <a:schemeClr val="bg1"/>
                </a:solidFill>
                <a:latin typeface="Tahoma" panose="020B0604030504040204" pitchFamily="34" charset="0"/>
              </a:defRPr>
            </a:lvl1pPr>
          </a:lstStyle>
          <a:p>
            <a:r>
              <a:rPr lang="en-US" dirty="0"/>
              <a:t>Divider Slide</a:t>
            </a:r>
          </a:p>
        </p:txBody>
      </p:sp>
      <p:sp>
        <p:nvSpPr>
          <p:cNvPr id="3" name="Subtitle 2"/>
          <p:cNvSpPr>
            <a:spLocks noGrp="1"/>
          </p:cNvSpPr>
          <p:nvPr>
            <p:ph type="subTitle" idx="1" hasCustomPrompt="1"/>
          </p:nvPr>
        </p:nvSpPr>
        <p:spPr>
          <a:xfrm>
            <a:off x="1143000" y="2311567"/>
            <a:ext cx="6858000" cy="828294"/>
          </a:xfrm>
        </p:spPr>
        <p:txBody>
          <a:bodyPr/>
          <a:lstStyle>
            <a:lvl1pPr marL="0" indent="0" algn="ctr">
              <a:buNone/>
              <a:defRPr sz="2400" cap="all"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Section title</a:t>
            </a:r>
          </a:p>
        </p:txBody>
      </p:sp>
    </p:spTree>
    <p:extLst>
      <p:ext uri="{BB962C8B-B14F-4D97-AF65-F5344CB8AC3E}">
        <p14:creationId xmlns:p14="http://schemas.microsoft.com/office/powerpoint/2010/main" val="2374343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Presentation Title 2">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5BBC21DA-BB37-9447-AE99-A5671996BECD}"/>
              </a:ext>
            </a:extLst>
          </p:cNvPr>
          <p:cNvSpPr>
            <a:spLocks noGrp="1"/>
          </p:cNvSpPr>
          <p:nvPr>
            <p:ph type="pic" sz="quarter" idx="13"/>
          </p:nvPr>
        </p:nvSpPr>
        <p:spPr>
          <a:xfrm>
            <a:off x="1" y="0"/>
            <a:ext cx="3293390" cy="6858000"/>
          </a:xfrm>
        </p:spPr>
        <p:txBody>
          <a:bodyPr/>
          <a:lstStyle/>
          <a:p>
            <a:r>
              <a:rPr lang="en-US"/>
              <a:t>Click icon to add picture</a:t>
            </a:r>
            <a:endParaRPr lang="en-US" dirty="0"/>
          </a:p>
        </p:txBody>
      </p:sp>
      <p:sp>
        <p:nvSpPr>
          <p:cNvPr id="11" name="Title 1">
            <a:extLst>
              <a:ext uri="{FF2B5EF4-FFF2-40B4-BE49-F238E27FC236}">
                <a16:creationId xmlns:a16="http://schemas.microsoft.com/office/drawing/2014/main" id="{F3EFAC79-FBE2-DF48-8813-6E47C2638C11}"/>
              </a:ext>
            </a:extLst>
          </p:cNvPr>
          <p:cNvSpPr>
            <a:spLocks noGrp="1"/>
          </p:cNvSpPr>
          <p:nvPr>
            <p:ph type="ctrTitle" hasCustomPrompt="1"/>
          </p:nvPr>
        </p:nvSpPr>
        <p:spPr>
          <a:xfrm>
            <a:off x="3909547" y="691420"/>
            <a:ext cx="5025224" cy="1080247"/>
          </a:xfrm>
        </p:spPr>
        <p:txBody>
          <a:bodyPr anchor="t" anchorCtr="0">
            <a:noAutofit/>
          </a:bodyPr>
          <a:lstStyle>
            <a:lvl1pPr algn="ctr">
              <a:defRPr sz="3000" b="1" i="0" cap="none" baseline="0">
                <a:solidFill>
                  <a:srgbClr val="8C0B42"/>
                </a:solidFill>
                <a:latin typeface="Arial Narrow" panose="020B0606020202030204" pitchFamily="34" charset="0"/>
              </a:defRPr>
            </a:lvl1pPr>
          </a:lstStyle>
          <a:p>
            <a:r>
              <a:rPr lang="en-US" dirty="0"/>
              <a:t>Presentation Title</a:t>
            </a:r>
          </a:p>
        </p:txBody>
      </p:sp>
      <p:sp>
        <p:nvSpPr>
          <p:cNvPr id="12" name="Subtitle 2">
            <a:extLst>
              <a:ext uri="{FF2B5EF4-FFF2-40B4-BE49-F238E27FC236}">
                <a16:creationId xmlns:a16="http://schemas.microsoft.com/office/drawing/2014/main" id="{5183B407-5E80-E943-A014-BDCB3E4C4FAC}"/>
              </a:ext>
            </a:extLst>
          </p:cNvPr>
          <p:cNvSpPr>
            <a:spLocks noGrp="1"/>
          </p:cNvSpPr>
          <p:nvPr>
            <p:ph type="subTitle" idx="1" hasCustomPrompt="1"/>
          </p:nvPr>
        </p:nvSpPr>
        <p:spPr>
          <a:xfrm>
            <a:off x="4405587" y="1779775"/>
            <a:ext cx="4135996" cy="828294"/>
          </a:xfrm>
        </p:spPr>
        <p:txBody>
          <a:bodyPr/>
          <a:lstStyle>
            <a:lvl1pPr marL="0" indent="0" algn="ctr">
              <a:buNone/>
              <a:defRPr sz="2400" cap="all" baseline="0">
                <a:solidFill>
                  <a:srgbClr val="8C0B42"/>
                </a:solidFill>
                <a:latin typeface="Arial Narrow" panose="020B0606020202030204" pitchFamily="34" charset="0"/>
                <a:ea typeface="Tahoma" panose="020B0604030504040204" pitchFamily="34" charset="0"/>
                <a:cs typeface="Tahoma" panose="020B0604030504040204" pitchFamily="34"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Sub-topic</a:t>
            </a:r>
          </a:p>
        </p:txBody>
      </p:sp>
      <p:sp>
        <p:nvSpPr>
          <p:cNvPr id="13" name="Text Placeholder 4">
            <a:extLst>
              <a:ext uri="{FF2B5EF4-FFF2-40B4-BE49-F238E27FC236}">
                <a16:creationId xmlns:a16="http://schemas.microsoft.com/office/drawing/2014/main" id="{0FF14268-F6DF-AE49-B746-8341CDE32594}"/>
              </a:ext>
            </a:extLst>
          </p:cNvPr>
          <p:cNvSpPr>
            <a:spLocks noGrp="1"/>
          </p:cNvSpPr>
          <p:nvPr>
            <p:ph type="body" sz="quarter" idx="10" hasCustomPrompt="1"/>
          </p:nvPr>
        </p:nvSpPr>
        <p:spPr>
          <a:xfrm>
            <a:off x="4567133" y="2675674"/>
            <a:ext cx="3812907" cy="334963"/>
          </a:xfrm>
        </p:spPr>
        <p:txBody>
          <a:bodyPr>
            <a:normAutofit/>
          </a:bodyPr>
          <a:lstStyle>
            <a:lvl1pPr marL="0" indent="0" algn="ctr">
              <a:buNone/>
              <a:defRPr sz="1500">
                <a:solidFill>
                  <a:srgbClr val="8C0B42"/>
                </a:solidFill>
                <a:latin typeface="Arial Narrow" panose="020B0606020202030204" pitchFamily="34" charset="0"/>
                <a:ea typeface="Tahoma" panose="020B0604030504040204" pitchFamily="34" charset="0"/>
                <a:cs typeface="Tahoma" panose="020B0604030504040204" pitchFamily="34" charset="0"/>
              </a:defRPr>
            </a:lvl1pPr>
          </a:lstStyle>
          <a:p>
            <a:pPr lvl="0"/>
            <a:r>
              <a:rPr lang="en-US" dirty="0"/>
              <a:t>Name of Presenter and Title</a:t>
            </a:r>
          </a:p>
        </p:txBody>
      </p:sp>
      <p:sp>
        <p:nvSpPr>
          <p:cNvPr id="14" name="Text Placeholder 4">
            <a:extLst>
              <a:ext uri="{FF2B5EF4-FFF2-40B4-BE49-F238E27FC236}">
                <a16:creationId xmlns:a16="http://schemas.microsoft.com/office/drawing/2014/main" id="{9C5AD891-4FCC-0446-93A5-2DB1541B0499}"/>
              </a:ext>
            </a:extLst>
          </p:cNvPr>
          <p:cNvSpPr>
            <a:spLocks noGrp="1"/>
          </p:cNvSpPr>
          <p:nvPr>
            <p:ph type="body" sz="quarter" idx="11" hasCustomPrompt="1"/>
          </p:nvPr>
        </p:nvSpPr>
        <p:spPr>
          <a:xfrm>
            <a:off x="4565558" y="3113955"/>
            <a:ext cx="3713203" cy="652749"/>
          </a:xfrm>
        </p:spPr>
        <p:txBody>
          <a:bodyPr anchor="ctr">
            <a:normAutofit/>
          </a:bodyPr>
          <a:lstStyle>
            <a:lvl1pPr marL="0" indent="0" algn="ctr">
              <a:buNone/>
              <a:defRPr sz="1350">
                <a:solidFill>
                  <a:srgbClr val="8C0B42"/>
                </a:solidFill>
                <a:latin typeface="Arial Narrow" panose="020B0606020202030204" pitchFamily="34" charset="0"/>
                <a:ea typeface="Tahoma" panose="020B0604030504040204" pitchFamily="34" charset="0"/>
                <a:cs typeface="Tahoma" panose="020B0604030504040204" pitchFamily="34" charset="0"/>
              </a:defRPr>
            </a:lvl1pPr>
          </a:lstStyle>
          <a:p>
            <a:pPr lvl="0"/>
            <a:r>
              <a:rPr lang="en-US" dirty="0"/>
              <a:t>College Name</a:t>
            </a:r>
          </a:p>
        </p:txBody>
      </p:sp>
      <p:sp>
        <p:nvSpPr>
          <p:cNvPr id="15" name="Text Placeholder 4">
            <a:extLst>
              <a:ext uri="{FF2B5EF4-FFF2-40B4-BE49-F238E27FC236}">
                <a16:creationId xmlns:a16="http://schemas.microsoft.com/office/drawing/2014/main" id="{09EBC9F5-88EB-8443-B256-F5EF5358DF4D}"/>
              </a:ext>
            </a:extLst>
          </p:cNvPr>
          <p:cNvSpPr>
            <a:spLocks noGrp="1"/>
          </p:cNvSpPr>
          <p:nvPr>
            <p:ph type="body" sz="quarter" idx="12" hasCustomPrompt="1"/>
          </p:nvPr>
        </p:nvSpPr>
        <p:spPr>
          <a:xfrm>
            <a:off x="4565556" y="4046583"/>
            <a:ext cx="3713203" cy="652749"/>
          </a:xfrm>
        </p:spPr>
        <p:txBody>
          <a:bodyPr anchor="ctr">
            <a:normAutofit/>
          </a:bodyPr>
          <a:lstStyle>
            <a:lvl1pPr marL="0" indent="0" algn="ctr">
              <a:buNone/>
              <a:defRPr sz="1350">
                <a:solidFill>
                  <a:srgbClr val="8C0B42"/>
                </a:solidFill>
                <a:latin typeface="Arial Narrow" panose="020B0606020202030204" pitchFamily="34" charset="0"/>
                <a:ea typeface="Tahoma" panose="020B0604030504040204" pitchFamily="34" charset="0"/>
                <a:cs typeface="Tahoma" panose="020B0604030504040204" pitchFamily="34" charset="0"/>
              </a:defRPr>
            </a:lvl1pPr>
          </a:lstStyle>
          <a:p>
            <a:pPr lvl="0"/>
            <a:r>
              <a:rPr lang="en-US" dirty="0"/>
              <a:t>Department or program</a:t>
            </a:r>
          </a:p>
        </p:txBody>
      </p:sp>
      <p:cxnSp>
        <p:nvCxnSpPr>
          <p:cNvPr id="17" name="Straight Connector 16">
            <a:extLst>
              <a:ext uri="{FF2B5EF4-FFF2-40B4-BE49-F238E27FC236}">
                <a16:creationId xmlns:a16="http://schemas.microsoft.com/office/drawing/2014/main" id="{F474E4EE-A9AB-F74A-BA9F-547C75AA6EF1}"/>
              </a:ext>
            </a:extLst>
          </p:cNvPr>
          <p:cNvCxnSpPr>
            <a:cxnSpLocks/>
          </p:cNvCxnSpPr>
          <p:nvPr/>
        </p:nvCxnSpPr>
        <p:spPr>
          <a:xfrm flipH="1">
            <a:off x="5186168" y="3706773"/>
            <a:ext cx="2471979" cy="0"/>
          </a:xfrm>
          <a:prstGeom prst="line">
            <a:avLst/>
          </a:prstGeom>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2504423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Presentation Title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1D5B3CF-5810-EF40-8451-52B286E53328}"/>
              </a:ext>
            </a:extLst>
          </p:cNvPr>
          <p:cNvSpPr/>
          <p:nvPr/>
        </p:nvSpPr>
        <p:spPr>
          <a:xfrm>
            <a:off x="0" y="5029201"/>
            <a:ext cx="9144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Title 1">
            <a:extLst>
              <a:ext uri="{FF2B5EF4-FFF2-40B4-BE49-F238E27FC236}">
                <a16:creationId xmlns:a16="http://schemas.microsoft.com/office/drawing/2014/main" id="{F3EFAC79-FBE2-DF48-8813-6E47C2638C11}"/>
              </a:ext>
            </a:extLst>
          </p:cNvPr>
          <p:cNvSpPr>
            <a:spLocks noGrp="1"/>
          </p:cNvSpPr>
          <p:nvPr>
            <p:ph type="ctrTitle" hasCustomPrompt="1"/>
          </p:nvPr>
        </p:nvSpPr>
        <p:spPr>
          <a:xfrm>
            <a:off x="685800" y="800849"/>
            <a:ext cx="7772400" cy="1466291"/>
          </a:xfrm>
        </p:spPr>
        <p:txBody>
          <a:bodyPr anchor="t" anchorCtr="0"/>
          <a:lstStyle>
            <a:lvl1pPr algn="ctr">
              <a:defRPr sz="4500" b="1" i="0" cap="none" baseline="0">
                <a:solidFill>
                  <a:schemeClr val="bg1"/>
                </a:solidFill>
                <a:latin typeface="Tahoma" panose="020B0604030504040204" pitchFamily="34" charset="0"/>
              </a:defRPr>
            </a:lvl1pPr>
          </a:lstStyle>
          <a:p>
            <a:r>
              <a:rPr lang="en-US" dirty="0"/>
              <a:t>Presentation Title</a:t>
            </a:r>
          </a:p>
        </p:txBody>
      </p:sp>
      <p:sp>
        <p:nvSpPr>
          <p:cNvPr id="12" name="Subtitle 2">
            <a:extLst>
              <a:ext uri="{FF2B5EF4-FFF2-40B4-BE49-F238E27FC236}">
                <a16:creationId xmlns:a16="http://schemas.microsoft.com/office/drawing/2014/main" id="{5183B407-5E80-E943-A014-BDCB3E4C4FAC}"/>
              </a:ext>
            </a:extLst>
          </p:cNvPr>
          <p:cNvSpPr>
            <a:spLocks noGrp="1"/>
          </p:cNvSpPr>
          <p:nvPr>
            <p:ph type="subTitle" idx="1" hasCustomPrompt="1"/>
          </p:nvPr>
        </p:nvSpPr>
        <p:spPr>
          <a:xfrm>
            <a:off x="1143000" y="2288847"/>
            <a:ext cx="6858000" cy="828294"/>
          </a:xfrm>
        </p:spPr>
        <p:txBody>
          <a:bodyPr/>
          <a:lstStyle>
            <a:lvl1pPr marL="0" indent="0" algn="ctr">
              <a:buNone/>
              <a:defRPr sz="2400" cap="all"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Subtopic</a:t>
            </a:r>
          </a:p>
        </p:txBody>
      </p:sp>
      <p:sp>
        <p:nvSpPr>
          <p:cNvPr id="13" name="Text Placeholder 4">
            <a:extLst>
              <a:ext uri="{FF2B5EF4-FFF2-40B4-BE49-F238E27FC236}">
                <a16:creationId xmlns:a16="http://schemas.microsoft.com/office/drawing/2014/main" id="{0FF14268-F6DF-AE49-B746-8341CDE32594}"/>
              </a:ext>
            </a:extLst>
          </p:cNvPr>
          <p:cNvSpPr>
            <a:spLocks noGrp="1"/>
          </p:cNvSpPr>
          <p:nvPr>
            <p:ph type="body" sz="quarter" idx="10" hasCustomPrompt="1"/>
          </p:nvPr>
        </p:nvSpPr>
        <p:spPr>
          <a:xfrm>
            <a:off x="2227484" y="3140169"/>
            <a:ext cx="4675187" cy="334963"/>
          </a:xfrm>
        </p:spPr>
        <p:txBody>
          <a:bodyPr>
            <a:normAutofit/>
          </a:bodyPr>
          <a:lstStyle>
            <a:lvl1pPr marL="0" indent="0" algn="ctr">
              <a:buNone/>
              <a:defRPr sz="15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Name of Presenter and Title</a:t>
            </a:r>
          </a:p>
        </p:txBody>
      </p:sp>
      <p:sp>
        <p:nvSpPr>
          <p:cNvPr id="14" name="Text Placeholder 4">
            <a:extLst>
              <a:ext uri="{FF2B5EF4-FFF2-40B4-BE49-F238E27FC236}">
                <a16:creationId xmlns:a16="http://schemas.microsoft.com/office/drawing/2014/main" id="{9C5AD891-4FCC-0446-93A5-2DB1541B0499}"/>
              </a:ext>
            </a:extLst>
          </p:cNvPr>
          <p:cNvSpPr>
            <a:spLocks noGrp="1"/>
          </p:cNvSpPr>
          <p:nvPr>
            <p:ph type="body" sz="quarter" idx="11" hasCustomPrompt="1"/>
          </p:nvPr>
        </p:nvSpPr>
        <p:spPr>
          <a:xfrm>
            <a:off x="685802" y="3601168"/>
            <a:ext cx="3713203" cy="652749"/>
          </a:xfrm>
        </p:spPr>
        <p:txBody>
          <a:bodyPr anchor="ctr">
            <a:normAutofit/>
          </a:bodyPr>
          <a:lstStyle>
            <a:lvl1pPr marL="0" indent="0" algn="r">
              <a:buNone/>
              <a:defRPr sz="135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College Name</a:t>
            </a:r>
          </a:p>
        </p:txBody>
      </p:sp>
      <p:sp>
        <p:nvSpPr>
          <p:cNvPr id="15" name="Text Placeholder 4">
            <a:extLst>
              <a:ext uri="{FF2B5EF4-FFF2-40B4-BE49-F238E27FC236}">
                <a16:creationId xmlns:a16="http://schemas.microsoft.com/office/drawing/2014/main" id="{09EBC9F5-88EB-8443-B256-F5EF5358DF4D}"/>
              </a:ext>
            </a:extLst>
          </p:cNvPr>
          <p:cNvSpPr>
            <a:spLocks noGrp="1"/>
          </p:cNvSpPr>
          <p:nvPr>
            <p:ph type="body" sz="quarter" idx="12" hasCustomPrompt="1"/>
          </p:nvPr>
        </p:nvSpPr>
        <p:spPr>
          <a:xfrm>
            <a:off x="4731147" y="3601168"/>
            <a:ext cx="3713203" cy="652749"/>
          </a:xfrm>
        </p:spPr>
        <p:txBody>
          <a:bodyPr anchor="ctr">
            <a:normAutofit/>
          </a:bodyPr>
          <a:lstStyle>
            <a:lvl1pPr marL="0" indent="0" algn="l">
              <a:buNone/>
              <a:defRPr sz="135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Department or program</a:t>
            </a:r>
          </a:p>
        </p:txBody>
      </p:sp>
      <p:pic>
        <p:nvPicPr>
          <p:cNvPr id="3" name="Picture 2">
            <a:extLst>
              <a:ext uri="{FF2B5EF4-FFF2-40B4-BE49-F238E27FC236}">
                <a16:creationId xmlns:a16="http://schemas.microsoft.com/office/drawing/2014/main" id="{9755EB63-086E-4B48-A343-948EB133707A}"/>
              </a:ext>
            </a:extLst>
          </p:cNvPr>
          <p:cNvPicPr>
            <a:picLocks noChangeAspect="1"/>
          </p:cNvPicPr>
          <p:nvPr userDrawn="1"/>
        </p:nvPicPr>
        <p:blipFill rotWithShape="1">
          <a:blip r:embed="rId2"/>
          <a:srcRect l="10625" t="2406" r="37396" b="3518"/>
          <a:stretch/>
        </p:blipFill>
        <p:spPr>
          <a:xfrm>
            <a:off x="3800476" y="4508987"/>
            <a:ext cx="1685924" cy="1716332"/>
          </a:xfrm>
          <a:prstGeom prst="rect">
            <a:avLst/>
          </a:prstGeom>
        </p:spPr>
      </p:pic>
    </p:spTree>
    <p:extLst>
      <p:ext uri="{BB962C8B-B14F-4D97-AF65-F5344CB8AC3E}">
        <p14:creationId xmlns:p14="http://schemas.microsoft.com/office/powerpoint/2010/main" val="9787575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Divider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1709743"/>
            <a:ext cx="7886700" cy="2852737"/>
          </a:xfrm>
        </p:spPr>
        <p:txBody>
          <a:bodyPr anchor="b"/>
          <a:lstStyle>
            <a:lvl1pPr>
              <a:defRPr sz="4500"/>
            </a:lvl1pPr>
          </a:lstStyle>
          <a:p>
            <a:r>
              <a:rPr lang="en-US" dirty="0"/>
              <a:t>Divider Slide 2</a:t>
            </a:r>
          </a:p>
        </p:txBody>
      </p:sp>
      <p:sp>
        <p:nvSpPr>
          <p:cNvPr id="3" name="Text Placeholder 2"/>
          <p:cNvSpPr>
            <a:spLocks noGrp="1"/>
          </p:cNvSpPr>
          <p:nvPr>
            <p:ph type="body" idx="1" hasCustomPrompt="1"/>
          </p:nvPr>
        </p:nvSpPr>
        <p:spPr>
          <a:xfrm>
            <a:off x="623888" y="4589468"/>
            <a:ext cx="7886700" cy="736515"/>
          </a:xfrm>
        </p:spPr>
        <p:txBody>
          <a:bodyPr/>
          <a:lstStyle>
            <a:lvl1pPr marL="0" indent="0">
              <a:buNone/>
              <a:defRPr sz="1800">
                <a:solidFill>
                  <a:schemeClr val="tx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Section Topic</a:t>
            </a:r>
          </a:p>
        </p:txBody>
      </p:sp>
    </p:spTree>
    <p:extLst>
      <p:ext uri="{BB962C8B-B14F-4D97-AF65-F5344CB8AC3E}">
        <p14:creationId xmlns:p14="http://schemas.microsoft.com/office/powerpoint/2010/main" val="13715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628650" y="777875"/>
            <a:ext cx="7886700" cy="351639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71428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806452"/>
            <a:ext cx="3886200" cy="36928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806452"/>
            <a:ext cx="3886200" cy="36928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141444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0936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4629152" y="2505075"/>
            <a:ext cx="3887391" cy="30936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9916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38390"/>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36703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6" name="Straight Connector 5">
            <a:extLst>
              <a:ext uri="{FF2B5EF4-FFF2-40B4-BE49-F238E27FC236}">
                <a16:creationId xmlns:a16="http://schemas.microsoft.com/office/drawing/2014/main" id="{BF3E33E5-DED5-463E-BBD2-297420113E3E}"/>
              </a:ext>
            </a:extLst>
          </p:cNvPr>
          <p:cNvCxnSpPr>
            <a:cxnSpLocks/>
          </p:cNvCxnSpPr>
          <p:nvPr userDrawn="1"/>
        </p:nvCxnSpPr>
        <p:spPr>
          <a:xfrm>
            <a:off x="628650" y="6320192"/>
            <a:ext cx="7929191" cy="0"/>
          </a:xfrm>
          <a:prstGeom prst="line">
            <a:avLst/>
          </a:prstGeom>
          <a:ln w="9525">
            <a:solidFill>
              <a:srgbClr val="8C0B4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F855D1A-D52B-4B55-9662-2ACE94B58594}"/>
              </a:ext>
            </a:extLst>
          </p:cNvPr>
          <p:cNvCxnSpPr/>
          <p:nvPr userDrawn="1"/>
        </p:nvCxnSpPr>
        <p:spPr>
          <a:xfrm>
            <a:off x="607404" y="600672"/>
            <a:ext cx="7929191" cy="0"/>
          </a:xfrm>
          <a:prstGeom prst="line">
            <a:avLst/>
          </a:prstGeom>
          <a:ln w="9525">
            <a:solidFill>
              <a:srgbClr val="8C0B42"/>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3D6819D5-6FC0-4D44-8192-B2BEA6D6042E}"/>
              </a:ext>
            </a:extLst>
          </p:cNvPr>
          <p:cNvPicPr>
            <a:picLocks noChangeAspect="1"/>
          </p:cNvPicPr>
          <p:nvPr userDrawn="1"/>
        </p:nvPicPr>
        <p:blipFill>
          <a:blip r:embed="rId16"/>
          <a:stretch>
            <a:fillRect/>
          </a:stretch>
        </p:blipFill>
        <p:spPr>
          <a:xfrm>
            <a:off x="6952104" y="6408582"/>
            <a:ext cx="298110" cy="298110"/>
          </a:xfrm>
          <a:prstGeom prst="rect">
            <a:avLst/>
          </a:prstGeom>
          <a:ln>
            <a:noFill/>
          </a:ln>
          <a:effectLst/>
        </p:spPr>
      </p:pic>
      <p:pic>
        <p:nvPicPr>
          <p:cNvPr id="17" name="Picture 16">
            <a:extLst>
              <a:ext uri="{FF2B5EF4-FFF2-40B4-BE49-F238E27FC236}">
                <a16:creationId xmlns:a16="http://schemas.microsoft.com/office/drawing/2014/main" id="{1200A04E-2A1D-4023-BC7B-F059A4DE8EE5}"/>
              </a:ext>
            </a:extLst>
          </p:cNvPr>
          <p:cNvPicPr>
            <a:picLocks noChangeAspect="1"/>
          </p:cNvPicPr>
          <p:nvPr userDrawn="1"/>
        </p:nvPicPr>
        <p:blipFill>
          <a:blip r:embed="rId17"/>
          <a:stretch>
            <a:fillRect/>
          </a:stretch>
        </p:blipFill>
        <p:spPr>
          <a:xfrm>
            <a:off x="7250214" y="6360421"/>
            <a:ext cx="1428750" cy="394432"/>
          </a:xfrm>
          <a:prstGeom prst="rect">
            <a:avLst/>
          </a:prstGeom>
        </p:spPr>
      </p:pic>
      <p:cxnSp>
        <p:nvCxnSpPr>
          <p:cNvPr id="8" name="Straight Connector 7">
            <a:extLst>
              <a:ext uri="{FF2B5EF4-FFF2-40B4-BE49-F238E27FC236}">
                <a16:creationId xmlns:a16="http://schemas.microsoft.com/office/drawing/2014/main" id="{B6E12A35-58CC-4CA6-8F2A-DE14D71A9926}"/>
              </a:ext>
            </a:extLst>
          </p:cNvPr>
          <p:cNvCxnSpPr/>
          <p:nvPr userDrawn="1"/>
        </p:nvCxnSpPr>
        <p:spPr>
          <a:xfrm>
            <a:off x="7572375" y="6407945"/>
            <a:ext cx="0" cy="250031"/>
          </a:xfrm>
          <a:prstGeom prst="line">
            <a:avLst/>
          </a:prstGeom>
          <a:ln>
            <a:solidFill>
              <a:srgbClr val="8C0B4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9463920"/>
      </p:ext>
    </p:extLst>
  </p:cSld>
  <p:clrMap bg1="lt1" tx1="dk1" bg2="lt2" tx2="dk2" accent1="accent1" accent2="accent2" accent3="accent3" accent4="accent4" accent5="accent5" accent6="accent6" hlink="hlink" folHlink="folHlink"/>
  <p:sldLayoutIdLst>
    <p:sldLayoutId id="2147483674"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Lst>
  <p:txStyles>
    <p:titleStyle>
      <a:lvl1pPr algn="l" defTabSz="685783" rtl="0" eaLnBrk="1" latinLnBrk="0" hangingPunct="1">
        <a:lnSpc>
          <a:spcPct val="90000"/>
        </a:lnSpc>
        <a:spcBef>
          <a:spcPct val="0"/>
        </a:spcBef>
        <a:buNone/>
        <a:defRPr sz="2400" b="1" kern="1200">
          <a:solidFill>
            <a:srgbClr val="8C0B42"/>
          </a:solidFill>
          <a:latin typeface="Arial Narrow" panose="020B0606020202030204" pitchFamily="34" charset="0"/>
          <a:ea typeface="Tahoma" panose="020B0604030504040204" pitchFamily="34" charset="0"/>
          <a:cs typeface="Tahoma" panose="020B0604030504040204" pitchFamily="34" charset="0"/>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Arial Narrow" panose="020B0606020202030204" pitchFamily="34"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Arial Narrow" panose="020B0606020202030204" pitchFamily="34"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Arial Narrow" panose="020B0606020202030204" pitchFamily="34"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Arial Narrow" panose="020B0606020202030204" pitchFamily="34"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ADDA8FF9-92DC-48F0-8123-30F0F9837102}"/>
              </a:ext>
            </a:extLst>
          </p:cNvPr>
          <p:cNvCxnSpPr>
            <a:cxnSpLocks/>
          </p:cNvCxnSpPr>
          <p:nvPr userDrawn="1"/>
        </p:nvCxnSpPr>
        <p:spPr>
          <a:xfrm>
            <a:off x="628650" y="6320192"/>
            <a:ext cx="7929191" cy="0"/>
          </a:xfrm>
          <a:prstGeom prst="line">
            <a:avLst/>
          </a:prstGeom>
          <a:ln w="9525">
            <a:solidFill>
              <a:srgbClr val="8C0B4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3067886-5CB8-419C-816B-E4934412AD7C}"/>
              </a:ext>
            </a:extLst>
          </p:cNvPr>
          <p:cNvCxnSpPr/>
          <p:nvPr userDrawn="1"/>
        </p:nvCxnSpPr>
        <p:spPr>
          <a:xfrm>
            <a:off x="607404" y="600672"/>
            <a:ext cx="7929191" cy="0"/>
          </a:xfrm>
          <a:prstGeom prst="line">
            <a:avLst/>
          </a:prstGeom>
          <a:ln w="9525">
            <a:solidFill>
              <a:srgbClr val="8C0B42"/>
            </a:solidFill>
          </a:ln>
        </p:spPr>
        <p:style>
          <a:lnRef idx="1">
            <a:schemeClr val="accent1"/>
          </a:lnRef>
          <a:fillRef idx="0">
            <a:schemeClr val="accent1"/>
          </a:fillRef>
          <a:effectRef idx="0">
            <a:schemeClr val="accent1"/>
          </a:effectRef>
          <a:fontRef idx="minor">
            <a:schemeClr val="tx1"/>
          </a:fontRef>
        </p:style>
      </p:cxnSp>
      <p:pic>
        <p:nvPicPr>
          <p:cNvPr id="15" name="Content Placeholder 6">
            <a:extLst>
              <a:ext uri="{FF2B5EF4-FFF2-40B4-BE49-F238E27FC236}">
                <a16:creationId xmlns:a16="http://schemas.microsoft.com/office/drawing/2014/main" id="{F1279CDE-5BE6-49F2-93B6-EF5939C50103}"/>
              </a:ext>
            </a:extLst>
          </p:cNvPr>
          <p:cNvPicPr>
            <a:picLocks noChangeAspect="1"/>
          </p:cNvPicPr>
          <p:nvPr userDrawn="1"/>
        </p:nvPicPr>
        <p:blipFill rotWithShape="1">
          <a:blip r:embed="rId13"/>
          <a:srcRect l="23635"/>
          <a:stretch/>
        </p:blipFill>
        <p:spPr>
          <a:xfrm>
            <a:off x="848099" y="2981324"/>
            <a:ext cx="8138269" cy="2942024"/>
          </a:xfrm>
          <a:prstGeom prst="rect">
            <a:avLst/>
          </a:prstGeom>
        </p:spPr>
      </p:pic>
      <p:pic>
        <p:nvPicPr>
          <p:cNvPr id="16" name="Content Placeholder 6">
            <a:extLst>
              <a:ext uri="{FF2B5EF4-FFF2-40B4-BE49-F238E27FC236}">
                <a16:creationId xmlns:a16="http://schemas.microsoft.com/office/drawing/2014/main" id="{D51D33A3-64AE-49CD-B327-B9CD1C87CC4B}"/>
              </a:ext>
            </a:extLst>
          </p:cNvPr>
          <p:cNvPicPr>
            <a:picLocks noChangeAspect="1"/>
          </p:cNvPicPr>
          <p:nvPr userDrawn="1"/>
        </p:nvPicPr>
        <p:blipFill rotWithShape="1">
          <a:blip r:embed="rId13"/>
          <a:srcRect l="1529" t="7587" r="78276" b="10311"/>
          <a:stretch/>
        </p:blipFill>
        <p:spPr>
          <a:xfrm>
            <a:off x="3271569" y="679465"/>
            <a:ext cx="1980742" cy="2223068"/>
          </a:xfrm>
          <a:prstGeom prst="rect">
            <a:avLst/>
          </a:prstGeom>
        </p:spPr>
      </p:pic>
    </p:spTree>
    <p:extLst>
      <p:ext uri="{BB962C8B-B14F-4D97-AF65-F5344CB8AC3E}">
        <p14:creationId xmlns:p14="http://schemas.microsoft.com/office/powerpoint/2010/main" val="97641618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hyperlink" Target="https://nmpwrc.nmsu.edu/" TargetMode="External"/><Relationship Id="rId2" Type="http://schemas.openxmlformats.org/officeDocument/2006/relationships/hyperlink" Target="mailto:nmpwrc@nmsu.edu" TargetMode="External"/><Relationship Id="rId1" Type="http://schemas.openxmlformats.org/officeDocument/2006/relationships/slideLayout" Target="../slideLayouts/slideLayout8.xml"/><Relationship Id="rId6" Type="http://schemas.openxmlformats.org/officeDocument/2006/relationships/image" Target="../media/image7.png"/><Relationship Id="rId5" Type="http://schemas.openxmlformats.org/officeDocument/2006/relationships/hyperlink" Target="mailto:alopez@tpwresources.com" TargetMode="External"/><Relationship Id="rId4" Type="http://schemas.openxmlformats.org/officeDocument/2006/relationships/hyperlink" Target="mailto:pxu@nmsu.edu"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g"/><Relationship Id="rId7" Type="http://schemas.openxmlformats.org/officeDocument/2006/relationships/image" Target="../media/image20.png"/><Relationship Id="rId2" Type="http://schemas.openxmlformats.org/officeDocument/2006/relationships/image" Target="../media/image15.jpg"/><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jpg"/><Relationship Id="rId10" Type="http://schemas.openxmlformats.org/officeDocument/2006/relationships/image" Target="../media/image23.png"/><Relationship Id="rId4" Type="http://schemas.openxmlformats.org/officeDocument/2006/relationships/image" Target="../media/image17.jp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4.png"/><Relationship Id="rId1" Type="http://schemas.openxmlformats.org/officeDocument/2006/relationships/slideLayout" Target="../slideLayouts/slideLayout13.xml"/><Relationship Id="rId6" Type="http://schemas.openxmlformats.org/officeDocument/2006/relationships/image" Target="../media/image190.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4EDA5063-6343-1098-7B46-2AD24FED664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64" r="63084"/>
          <a:stretch/>
        </p:blipFill>
        <p:spPr bwMode="auto">
          <a:xfrm>
            <a:off x="3688688" y="4167220"/>
            <a:ext cx="1102605" cy="770840"/>
          </a:xfrm>
          <a:prstGeom prst="rect">
            <a:avLst/>
          </a:prstGeom>
          <a:noFill/>
          <a:extLst>
            <a:ext uri="{909E8E84-426E-40DD-AFC4-6F175D3DCCD1}">
              <a14:hiddenFill xmlns:a14="http://schemas.microsoft.com/office/drawing/2010/main">
                <a:solidFill>
                  <a:srgbClr val="FFFFFF"/>
                </a:solidFill>
              </a14:hiddenFill>
            </a:ext>
          </a:extLst>
        </p:spPr>
      </p:pic>
      <p:pic>
        <p:nvPicPr>
          <p:cNvPr id="929" name="Graphic 928">
            <a:extLst>
              <a:ext uri="{FF2B5EF4-FFF2-40B4-BE49-F238E27FC236}">
                <a16:creationId xmlns:a16="http://schemas.microsoft.com/office/drawing/2014/main" id="{3D8E9F25-D3CA-80A9-3F0F-CE1BA801429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90362" y="602181"/>
            <a:ext cx="5201806" cy="3393491"/>
          </a:xfrm>
          <a:prstGeom prst="rect">
            <a:avLst/>
          </a:prstGeom>
        </p:spPr>
      </p:pic>
      <p:sp>
        <p:nvSpPr>
          <p:cNvPr id="2" name="Title 1">
            <a:extLst>
              <a:ext uri="{FF2B5EF4-FFF2-40B4-BE49-F238E27FC236}">
                <a16:creationId xmlns:a16="http://schemas.microsoft.com/office/drawing/2014/main" id="{779B9662-BEF2-47FE-800D-05439665C02A}"/>
              </a:ext>
            </a:extLst>
          </p:cNvPr>
          <p:cNvSpPr>
            <a:spLocks noGrp="1"/>
          </p:cNvSpPr>
          <p:nvPr>
            <p:ph type="ctrTitle"/>
          </p:nvPr>
        </p:nvSpPr>
        <p:spPr>
          <a:xfrm>
            <a:off x="66502" y="664973"/>
            <a:ext cx="9077498" cy="1466291"/>
          </a:xfrm>
        </p:spPr>
        <p:txBody>
          <a:bodyPr>
            <a:normAutofit fontScale="90000"/>
          </a:bodyPr>
          <a:lstStyle/>
          <a:p>
            <a:r>
              <a:rPr lang="en-US" dirty="0"/>
              <a:t>Irrigating with Treated Produced Water:</a:t>
            </a:r>
            <a:br>
              <a:rPr lang="en-US" dirty="0"/>
            </a:br>
            <a:r>
              <a:rPr lang="en-US" dirty="0"/>
              <a:t>Plant Growth, Ion Dynamics &amp; Microbial Communities</a:t>
            </a:r>
          </a:p>
        </p:txBody>
      </p:sp>
      <p:sp>
        <p:nvSpPr>
          <p:cNvPr id="4" name="Text Placeholder 3">
            <a:extLst>
              <a:ext uri="{FF2B5EF4-FFF2-40B4-BE49-F238E27FC236}">
                <a16:creationId xmlns:a16="http://schemas.microsoft.com/office/drawing/2014/main" id="{29EA4776-8DF2-4A53-BED7-D1A89AC89CF8}"/>
              </a:ext>
            </a:extLst>
          </p:cNvPr>
          <p:cNvSpPr>
            <a:spLocks noGrp="1"/>
          </p:cNvSpPr>
          <p:nvPr>
            <p:ph type="body" sz="quarter" idx="10"/>
          </p:nvPr>
        </p:nvSpPr>
        <p:spPr>
          <a:xfrm>
            <a:off x="2248007" y="2841892"/>
            <a:ext cx="5286078" cy="334963"/>
          </a:xfrm>
        </p:spPr>
        <p:txBody>
          <a:bodyPr/>
          <a:lstStyle/>
          <a:p>
            <a:r>
              <a:rPr lang="en-US" u="sng" dirty="0"/>
              <a:t>Punhasa Senanayake</a:t>
            </a:r>
            <a:r>
              <a:rPr lang="en-US" dirty="0"/>
              <a:t>, </a:t>
            </a:r>
            <a:r>
              <a:rPr lang="en-US" u="sng" dirty="0"/>
              <a:t>Adrianne Lopez,</a:t>
            </a:r>
            <a:r>
              <a:rPr lang="en-US" dirty="0"/>
              <a:t> Yanyan Zhang, </a:t>
            </a:r>
            <a:r>
              <a:rPr lang="en-US" dirty="0" err="1"/>
              <a:t>Thiloka</a:t>
            </a:r>
            <a:r>
              <a:rPr lang="en-US" dirty="0"/>
              <a:t> </a:t>
            </a:r>
            <a:r>
              <a:rPr lang="en-US" dirty="0" err="1"/>
              <a:t>Edirisooriya</a:t>
            </a:r>
            <a:r>
              <a:rPr lang="en-US" dirty="0"/>
              <a:t>, Danielle Smith, Pei Xu, </a:t>
            </a:r>
            <a:r>
              <a:rPr lang="en-US" dirty="0" err="1"/>
              <a:t>Huiyao</a:t>
            </a:r>
            <a:r>
              <a:rPr lang="en-US" dirty="0"/>
              <a:t> Wang</a:t>
            </a:r>
          </a:p>
        </p:txBody>
      </p:sp>
      <p:sp>
        <p:nvSpPr>
          <p:cNvPr id="5" name="Text Placeholder 4">
            <a:extLst>
              <a:ext uri="{FF2B5EF4-FFF2-40B4-BE49-F238E27FC236}">
                <a16:creationId xmlns:a16="http://schemas.microsoft.com/office/drawing/2014/main" id="{AD44981C-E1B2-4AF8-9CFE-875EABFDD1C9}"/>
              </a:ext>
            </a:extLst>
          </p:cNvPr>
          <p:cNvSpPr>
            <a:spLocks noGrp="1"/>
          </p:cNvSpPr>
          <p:nvPr>
            <p:ph type="body" sz="quarter" idx="11"/>
          </p:nvPr>
        </p:nvSpPr>
        <p:spPr>
          <a:xfrm>
            <a:off x="967599" y="3377842"/>
            <a:ext cx="7846894" cy="652749"/>
          </a:xfrm>
        </p:spPr>
        <p:txBody>
          <a:bodyPr>
            <a:normAutofit/>
          </a:bodyPr>
          <a:lstStyle/>
          <a:p>
            <a:pPr algn="ctr"/>
            <a:r>
              <a:rPr lang="en-US" dirty="0"/>
              <a:t>Department of Civil Engineering, New Mexico State University</a:t>
            </a:r>
          </a:p>
          <a:p>
            <a:pPr algn="ctr"/>
            <a:r>
              <a:rPr lang="en-US" dirty="0"/>
              <a:t>Texas Pacific Water Resources</a:t>
            </a:r>
          </a:p>
        </p:txBody>
      </p:sp>
      <p:pic>
        <p:nvPicPr>
          <p:cNvPr id="13" name="Picture 12" descr="A blue star with a drop of water&#10;&#10;Description automatically generated">
            <a:extLst>
              <a:ext uri="{FF2B5EF4-FFF2-40B4-BE49-F238E27FC236}">
                <a16:creationId xmlns:a16="http://schemas.microsoft.com/office/drawing/2014/main" id="{B8875764-740F-F056-9D5C-32F5B4333D89}"/>
              </a:ext>
            </a:extLst>
          </p:cNvPr>
          <p:cNvPicPr>
            <a:picLocks noChangeAspect="1"/>
          </p:cNvPicPr>
          <p:nvPr/>
        </p:nvPicPr>
        <p:blipFill>
          <a:blip r:embed="rId6">
            <a:extLst>
              <a:ext uri="{28A0092B-C50C-407E-A947-70E740481C1C}">
                <a14:useLocalDpi xmlns:a14="http://schemas.microsoft.com/office/drawing/2010/main" val="0"/>
              </a:ext>
            </a:extLst>
          </a:blip>
          <a:srcRect l="9268" t="20854" r="14048" b="17425"/>
          <a:stretch/>
        </p:blipFill>
        <p:spPr>
          <a:xfrm>
            <a:off x="4806188" y="4075873"/>
            <a:ext cx="1270416" cy="1022530"/>
          </a:xfrm>
          <a:prstGeom prst="rect">
            <a:avLst/>
          </a:prstGeom>
        </p:spPr>
      </p:pic>
      <p:pic>
        <p:nvPicPr>
          <p:cNvPr id="946" name="Graphic 945">
            <a:extLst>
              <a:ext uri="{FF2B5EF4-FFF2-40B4-BE49-F238E27FC236}">
                <a16:creationId xmlns:a16="http://schemas.microsoft.com/office/drawing/2014/main" id="{AC6D9624-ABAB-948E-103C-C1EA2E1099A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5212081"/>
            <a:ext cx="9169325" cy="1109313"/>
          </a:xfrm>
          <a:prstGeom prst="rect">
            <a:avLst/>
          </a:prstGeom>
        </p:spPr>
      </p:pic>
      <p:sp>
        <p:nvSpPr>
          <p:cNvPr id="8" name="TextBox 7">
            <a:extLst>
              <a:ext uri="{FF2B5EF4-FFF2-40B4-BE49-F238E27FC236}">
                <a16:creationId xmlns:a16="http://schemas.microsoft.com/office/drawing/2014/main" id="{81C571A5-EA97-4E5A-8759-2B078818AA34}"/>
              </a:ext>
            </a:extLst>
          </p:cNvPr>
          <p:cNvSpPr txBox="1"/>
          <p:nvPr/>
        </p:nvSpPr>
        <p:spPr>
          <a:xfrm>
            <a:off x="66502" y="5120946"/>
            <a:ext cx="9019309" cy="1200329"/>
          </a:xfrm>
          <a:prstGeom prst="rect">
            <a:avLst/>
          </a:prstGeom>
          <a:noFill/>
        </p:spPr>
        <p:txBody>
          <a:bodyPr wrap="square">
            <a:spAutoFit/>
          </a:bodyPr>
          <a:lstStyle/>
          <a:p>
            <a:pPr algn="ctr"/>
            <a:r>
              <a:rPr lang="en-US" sz="900" b="1" i="1" dirty="0">
                <a:effectLst/>
                <a:latin typeface="Arial Narrow" panose="020B0606020202030204" pitchFamily="34" charset="0"/>
                <a:ea typeface="Calibri" panose="020F0502020204030204" pitchFamily="34" charset="0"/>
                <a:cs typeface="Calibri" panose="020F0502020204030204" pitchFamily="34" charset="0"/>
              </a:rPr>
              <a:t>Disclaimer:  The New Mexico Produced Water Research Consortium at New Mexico State University is conducting independent, science-based research to evaluate potential environmental and health effects related to the reuse of treated produced water for fit-for-purpose applications. This work is designed to generate objective data under controlled conditions, without promoting or opposing any specific reuse practices. Our goal is to provide clear, reliable information that supports informed decision-making around the safe and responsible use of produced water in New Mexico and beyond.</a:t>
            </a:r>
          </a:p>
          <a:p>
            <a:pPr algn="ctr"/>
            <a:endParaRPr lang="en-US" sz="900" b="1" i="1" dirty="0">
              <a:latin typeface="Arial Narrow" panose="020B0606020202030204" pitchFamily="34" charset="0"/>
              <a:ea typeface="Calibri" panose="020F0502020204030204" pitchFamily="34" charset="0"/>
              <a:cs typeface="Calibri" panose="020F0502020204030204" pitchFamily="34" charset="0"/>
            </a:endParaRPr>
          </a:p>
          <a:p>
            <a:pPr algn="ctr"/>
            <a:r>
              <a:rPr lang="en-US" sz="900" b="1" i="1" dirty="0">
                <a:latin typeface="Arial Narrow" panose="020B0606020202030204" pitchFamily="34" charset="0"/>
              </a:rPr>
              <a:t>This presentation includes preliminary research data from the New Mexico Produced Water Research Consortium at New Mexico State University. The information presented is subject to change and has not yet undergone formal quality assurance or quality control (QA/QC) review. Distribution or sharing of this material without prior authorization from New Mexico State University is not permitted.</a:t>
            </a:r>
          </a:p>
        </p:txBody>
      </p:sp>
    </p:spTree>
    <p:extLst>
      <p:ext uri="{BB962C8B-B14F-4D97-AF65-F5344CB8AC3E}">
        <p14:creationId xmlns:p14="http://schemas.microsoft.com/office/powerpoint/2010/main" val="33300253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90576D-F18A-8906-CCA1-A05100DB08B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E77865D-BBA4-0FC1-6A63-B01B0F1E45CC}"/>
              </a:ext>
            </a:extLst>
          </p:cNvPr>
          <p:cNvSpPr>
            <a:spLocks noGrp="1"/>
          </p:cNvSpPr>
          <p:nvPr>
            <p:ph type="title"/>
          </p:nvPr>
        </p:nvSpPr>
        <p:spPr/>
        <p:txBody>
          <a:bodyPr/>
          <a:lstStyle/>
          <a:p>
            <a:r>
              <a:rPr lang="en-US" dirty="0"/>
              <a:t>Ion Dynamics (WKA)</a:t>
            </a:r>
          </a:p>
        </p:txBody>
      </p:sp>
      <p:sp>
        <p:nvSpPr>
          <p:cNvPr id="7" name="Content Placeholder 6">
            <a:extLst>
              <a:ext uri="{FF2B5EF4-FFF2-40B4-BE49-F238E27FC236}">
                <a16:creationId xmlns:a16="http://schemas.microsoft.com/office/drawing/2014/main" id="{CDDCA116-9A3E-5BDD-98F4-5FCADC1C35CF}"/>
              </a:ext>
            </a:extLst>
          </p:cNvPr>
          <p:cNvSpPr>
            <a:spLocks noGrp="1"/>
          </p:cNvSpPr>
          <p:nvPr>
            <p:ph idx="1"/>
          </p:nvPr>
        </p:nvSpPr>
        <p:spPr>
          <a:xfrm>
            <a:off x="5623560" y="806230"/>
            <a:ext cx="3459480" cy="5350729"/>
          </a:xfrm>
        </p:spPr>
        <p:txBody>
          <a:bodyPr>
            <a:normAutofit/>
          </a:bodyPr>
          <a:lstStyle/>
          <a:p>
            <a:pPr algn="just"/>
            <a:r>
              <a:rPr lang="en-US" dirty="0"/>
              <a:t>WKA soils show muted surface build-up and greater accumulation of mobile salts at 3 ft., indicating efficient leaching through a more permeable/sandy profile.</a:t>
            </a:r>
          </a:p>
          <a:p>
            <a:pPr algn="just"/>
            <a:r>
              <a:rPr lang="en-US" dirty="0"/>
              <a:t>K is preferentially retained near the surface while Mn is depleted at depth.</a:t>
            </a:r>
          </a:p>
          <a:p>
            <a:pPr algn="just"/>
            <a:r>
              <a:rPr lang="en-US" dirty="0"/>
              <a:t>Ca remains dominant with minor decline, helping maintain a favorable structure</a:t>
            </a:r>
          </a:p>
          <a:p>
            <a:pPr algn="just"/>
            <a:r>
              <a:rPr lang="en-US" dirty="0"/>
              <a:t>overall smaller magnitude changes than CBA, however, with a clear </a:t>
            </a:r>
            <a:r>
              <a:rPr lang="en-US" dirty="0" err="1"/>
              <a:t>depthward</a:t>
            </a:r>
            <a:r>
              <a:rPr lang="en-US" dirty="0"/>
              <a:t> migration of Na⁺/Cl⁻/SO</a:t>
            </a:r>
            <a:r>
              <a:rPr lang="en-US" baseline="-25000" dirty="0"/>
              <a:t>4</a:t>
            </a:r>
            <a:r>
              <a:rPr lang="en-US" baseline="30000" dirty="0"/>
              <a:t>2</a:t>
            </a:r>
            <a:r>
              <a:rPr lang="en-US" dirty="0"/>
              <a:t>⁻ and P.</a:t>
            </a:r>
          </a:p>
        </p:txBody>
      </p:sp>
      <p:pic>
        <p:nvPicPr>
          <p:cNvPr id="4" name="Picture 3">
            <a:extLst>
              <a:ext uri="{FF2B5EF4-FFF2-40B4-BE49-F238E27FC236}">
                <a16:creationId xmlns:a16="http://schemas.microsoft.com/office/drawing/2014/main" id="{B7666FC6-12DF-9B60-6038-8E0045DAFC1D}"/>
              </a:ext>
            </a:extLst>
          </p:cNvPr>
          <p:cNvPicPr>
            <a:picLocks noChangeAspect="1"/>
          </p:cNvPicPr>
          <p:nvPr/>
        </p:nvPicPr>
        <p:blipFill>
          <a:blip r:embed="rId2"/>
          <a:stretch>
            <a:fillRect/>
          </a:stretch>
        </p:blipFill>
        <p:spPr>
          <a:xfrm>
            <a:off x="60960" y="3665338"/>
            <a:ext cx="5562600" cy="2491621"/>
          </a:xfrm>
          <a:prstGeom prst="rect">
            <a:avLst/>
          </a:prstGeom>
        </p:spPr>
      </p:pic>
      <p:pic>
        <p:nvPicPr>
          <p:cNvPr id="6" name="Picture 5">
            <a:extLst>
              <a:ext uri="{FF2B5EF4-FFF2-40B4-BE49-F238E27FC236}">
                <a16:creationId xmlns:a16="http://schemas.microsoft.com/office/drawing/2014/main" id="{41207233-5C16-FDDF-5A66-E3ED6015494B}"/>
              </a:ext>
            </a:extLst>
          </p:cNvPr>
          <p:cNvPicPr>
            <a:picLocks noChangeAspect="1"/>
          </p:cNvPicPr>
          <p:nvPr/>
        </p:nvPicPr>
        <p:blipFill>
          <a:blip r:embed="rId3"/>
          <a:stretch>
            <a:fillRect/>
          </a:stretch>
        </p:blipFill>
        <p:spPr>
          <a:xfrm>
            <a:off x="60960" y="806230"/>
            <a:ext cx="5562600" cy="2514704"/>
          </a:xfrm>
          <a:prstGeom prst="rect">
            <a:avLst/>
          </a:prstGeom>
        </p:spPr>
      </p:pic>
    </p:spTree>
    <p:extLst>
      <p:ext uri="{BB962C8B-B14F-4D97-AF65-F5344CB8AC3E}">
        <p14:creationId xmlns:p14="http://schemas.microsoft.com/office/powerpoint/2010/main" val="37935846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CD6242-F6DC-A6BA-59D7-B68F948B4F0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A710940-47EF-662D-0A53-38EF7368E7BB}"/>
              </a:ext>
            </a:extLst>
          </p:cNvPr>
          <p:cNvSpPr>
            <a:spLocks noGrp="1"/>
          </p:cNvSpPr>
          <p:nvPr>
            <p:ph type="title"/>
          </p:nvPr>
        </p:nvSpPr>
        <p:spPr/>
        <p:txBody>
          <a:bodyPr/>
          <a:lstStyle/>
          <a:p>
            <a:r>
              <a:rPr lang="en-US" dirty="0"/>
              <a:t>Organic Compounds</a:t>
            </a:r>
          </a:p>
        </p:txBody>
      </p:sp>
      <p:sp>
        <p:nvSpPr>
          <p:cNvPr id="7" name="Content Placeholder 6">
            <a:extLst>
              <a:ext uri="{FF2B5EF4-FFF2-40B4-BE49-F238E27FC236}">
                <a16:creationId xmlns:a16="http://schemas.microsoft.com/office/drawing/2014/main" id="{C3786F27-BBB0-0C2B-48B2-8B38A940746C}"/>
              </a:ext>
            </a:extLst>
          </p:cNvPr>
          <p:cNvSpPr>
            <a:spLocks noGrp="1"/>
          </p:cNvSpPr>
          <p:nvPr>
            <p:ph idx="1"/>
          </p:nvPr>
        </p:nvSpPr>
        <p:spPr>
          <a:xfrm>
            <a:off x="628650" y="4001983"/>
            <a:ext cx="7886700" cy="2187362"/>
          </a:xfrm>
        </p:spPr>
        <p:txBody>
          <a:bodyPr>
            <a:normAutofit/>
          </a:bodyPr>
          <a:lstStyle/>
          <a:p>
            <a:pPr algn="just"/>
            <a:r>
              <a:rPr lang="en-US" sz="1800" dirty="0"/>
              <a:t>Hexane-extractable oil &amp; grease is the major organic pool at 40 weeks at all depths in both soils (~50–130 mg/kg).</a:t>
            </a:r>
          </a:p>
          <a:p>
            <a:pPr algn="just"/>
            <a:r>
              <a:rPr lang="en-US" sz="1800" dirty="0"/>
              <a:t>High- and low-fraction TPH remain small (≤ 8 and ≤ 3 mg/kg, respectively) and show weak, depth-invariant response; likely limited by sorption and biological attenuation.</a:t>
            </a:r>
          </a:p>
          <a:p>
            <a:pPr algn="just"/>
            <a:r>
              <a:rPr lang="en-US" sz="1800" dirty="0"/>
              <a:t>Soils irrigated with </a:t>
            </a:r>
            <a:r>
              <a:rPr lang="en-US" sz="1800" dirty="0" err="1"/>
              <a:t>tPW</a:t>
            </a:r>
            <a:r>
              <a:rPr lang="en-US" sz="1800" dirty="0"/>
              <a:t> behaved similarly to CW with respect to organics, indicating the trace amount of TPH in </a:t>
            </a:r>
            <a:r>
              <a:rPr lang="en-US" sz="1800" dirty="0" err="1"/>
              <a:t>tPW</a:t>
            </a:r>
            <a:r>
              <a:rPr lang="en-US" sz="1800" dirty="0"/>
              <a:t> does not influence the soil composition.</a:t>
            </a:r>
          </a:p>
        </p:txBody>
      </p:sp>
      <p:pic>
        <p:nvPicPr>
          <p:cNvPr id="4" name="Picture 3" descr="A group of orange and blue bars&#10;&#10;AI-generated content may be incorrect.">
            <a:extLst>
              <a:ext uri="{FF2B5EF4-FFF2-40B4-BE49-F238E27FC236}">
                <a16:creationId xmlns:a16="http://schemas.microsoft.com/office/drawing/2014/main" id="{7B496725-FB46-4613-BA91-3694DEF09E94}"/>
              </a:ext>
            </a:extLst>
          </p:cNvPr>
          <p:cNvPicPr>
            <a:picLocks noChangeAspect="1"/>
          </p:cNvPicPr>
          <p:nvPr/>
        </p:nvPicPr>
        <p:blipFill rotWithShape="1">
          <a:blip r:embed="rId2"/>
          <a:srcRect t="1055"/>
          <a:stretch>
            <a:fillRect/>
          </a:stretch>
        </p:blipFill>
        <p:spPr bwMode="auto">
          <a:xfrm>
            <a:off x="368286" y="668655"/>
            <a:ext cx="8407427" cy="333332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97363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5C57C2-0851-CFDF-CD31-10F9B6EB91C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E181D81-EBA9-296E-6A37-EC0F0DE96BA9}"/>
              </a:ext>
            </a:extLst>
          </p:cNvPr>
          <p:cNvSpPr>
            <a:spLocks noGrp="1"/>
          </p:cNvSpPr>
          <p:nvPr>
            <p:ph type="title"/>
          </p:nvPr>
        </p:nvSpPr>
        <p:spPr>
          <a:xfrm>
            <a:off x="628650" y="-338390"/>
            <a:ext cx="7886700" cy="1325563"/>
          </a:xfrm>
        </p:spPr>
        <p:txBody>
          <a:bodyPr anchor="ctr">
            <a:normAutofit/>
          </a:bodyPr>
          <a:lstStyle/>
          <a:p>
            <a:r>
              <a:rPr lang="en-US" dirty="0"/>
              <a:t>Influence of Inorganic and Organic Compounds on Soil Health and Plant Growth</a:t>
            </a:r>
          </a:p>
        </p:txBody>
      </p:sp>
      <p:sp>
        <p:nvSpPr>
          <p:cNvPr id="7" name="Content Placeholder 6">
            <a:extLst>
              <a:ext uri="{FF2B5EF4-FFF2-40B4-BE49-F238E27FC236}">
                <a16:creationId xmlns:a16="http://schemas.microsoft.com/office/drawing/2014/main" id="{C00E85E8-52A3-6E84-42FE-ED315EA486EB}"/>
              </a:ext>
            </a:extLst>
          </p:cNvPr>
          <p:cNvSpPr>
            <a:spLocks noGrp="1"/>
          </p:cNvSpPr>
          <p:nvPr>
            <p:ph sz="half" idx="1"/>
          </p:nvPr>
        </p:nvSpPr>
        <p:spPr>
          <a:xfrm>
            <a:off x="628649" y="806452"/>
            <a:ext cx="8068247" cy="3692859"/>
          </a:xfrm>
        </p:spPr>
        <p:txBody>
          <a:bodyPr>
            <a:noAutofit/>
          </a:bodyPr>
          <a:lstStyle/>
          <a:p>
            <a:r>
              <a:rPr lang="en-US" sz="1800" dirty="0"/>
              <a:t>Across soils, Ca fell 10–25% and Mg fell 14–40%, while K increased 20–40%. Na increased under tPW-1500, elevating SAR and risking clay dispersion. B increased, nevertheless, remained within the 0.1–5.0 mg/kg guideline.</a:t>
            </a:r>
          </a:p>
          <a:p>
            <a:r>
              <a:rPr lang="en-US" sz="1800" dirty="0"/>
              <a:t>In clayey CBA, Cl⁻ and SO</a:t>
            </a:r>
            <a:r>
              <a:rPr lang="en-US" sz="1800" baseline="-25000" dirty="0"/>
              <a:t>4</a:t>
            </a:r>
            <a:r>
              <a:rPr lang="en-US" sz="1800" baseline="30000" dirty="0"/>
              <a:t>2</a:t>
            </a:r>
            <a:r>
              <a:rPr lang="en-US" sz="1800" dirty="0"/>
              <a:t>⁻ concentration increases by &gt;15% in the 1 and 2 ft, while sandy WKA leached ~60 ± 10% of added Cl⁻ below 2 ft. PO</a:t>
            </a:r>
            <a:r>
              <a:rPr lang="en-US" sz="1800" baseline="-25000" dirty="0"/>
              <a:t>4</a:t>
            </a:r>
            <a:r>
              <a:rPr lang="en-US" sz="1800" baseline="30000" dirty="0"/>
              <a:t>3</a:t>
            </a:r>
            <a:r>
              <a:rPr lang="en-US" sz="1800" dirty="0"/>
              <a:t>⁻ was retained near-surface in CBA, while 0.8 ± 0.2 mg/kg leached to 3 ft. in WKA.</a:t>
            </a:r>
          </a:p>
          <a:p>
            <a:r>
              <a:rPr lang="en-US" sz="1800" dirty="0"/>
              <a:t>The organics in the </a:t>
            </a:r>
            <a:r>
              <a:rPr lang="en-US" sz="1800" dirty="0" err="1"/>
              <a:t>tPW</a:t>
            </a:r>
            <a:r>
              <a:rPr lang="en-US" sz="1800" dirty="0"/>
              <a:t> do not influence the soil organic position, likely due to microbial activities.</a:t>
            </a:r>
          </a:p>
          <a:p>
            <a:r>
              <a:rPr lang="en-US" sz="1800" dirty="0" err="1"/>
              <a:t>tPW</a:t>
            </a:r>
            <a:r>
              <a:rPr lang="en-US" sz="1800" dirty="0"/>
              <a:t> ≤ 1000 mg/L TDS produced ion/organic profiles comparable to CW and is more compatible with soil health; tPW-1500 drove salt accumulation (Na, Cl⁻, SO</a:t>
            </a:r>
            <a:r>
              <a:rPr lang="en-US" sz="1800" baseline="-25000" dirty="0"/>
              <a:t>4</a:t>
            </a:r>
            <a:r>
              <a:rPr lang="en-US" sz="1800" baseline="30000" dirty="0"/>
              <a:t>2</a:t>
            </a:r>
            <a:r>
              <a:rPr lang="en-US" sz="1800" dirty="0"/>
              <a:t>⁻) and deeper salinity in WKA, requiring soil-specific management and depth-aware monitoring</a:t>
            </a:r>
          </a:p>
        </p:txBody>
      </p:sp>
      <p:pic>
        <p:nvPicPr>
          <p:cNvPr id="6" name="Picture 5">
            <a:extLst>
              <a:ext uri="{FF2B5EF4-FFF2-40B4-BE49-F238E27FC236}">
                <a16:creationId xmlns:a16="http://schemas.microsoft.com/office/drawing/2014/main" id="{2B36627D-1DDC-951F-2048-629123F5722F}"/>
              </a:ext>
            </a:extLst>
          </p:cNvPr>
          <p:cNvPicPr>
            <a:picLocks noChangeAspect="1"/>
          </p:cNvPicPr>
          <p:nvPr/>
        </p:nvPicPr>
        <p:blipFill>
          <a:blip r:embed="rId2"/>
          <a:stretch>
            <a:fillRect/>
          </a:stretch>
        </p:blipFill>
        <p:spPr>
          <a:xfrm>
            <a:off x="5410773" y="4024939"/>
            <a:ext cx="3636758" cy="2215053"/>
          </a:xfrm>
          <a:prstGeom prst="rect">
            <a:avLst/>
          </a:prstGeom>
        </p:spPr>
      </p:pic>
    </p:spTree>
    <p:extLst>
      <p:ext uri="{BB962C8B-B14F-4D97-AF65-F5344CB8AC3E}">
        <p14:creationId xmlns:p14="http://schemas.microsoft.com/office/powerpoint/2010/main" val="13998351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CA5224-C415-6356-21B4-2CD5817A13B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E94A8A7-51AB-438C-B1F2-BC21AD6CA862}"/>
              </a:ext>
            </a:extLst>
          </p:cNvPr>
          <p:cNvSpPr>
            <a:spLocks noGrp="1"/>
          </p:cNvSpPr>
          <p:nvPr>
            <p:ph type="title"/>
          </p:nvPr>
        </p:nvSpPr>
        <p:spPr/>
        <p:txBody>
          <a:bodyPr/>
          <a:lstStyle/>
          <a:p>
            <a:r>
              <a:rPr lang="en-US" dirty="0"/>
              <a:t>Soil Microbial Community Profiles </a:t>
            </a:r>
          </a:p>
        </p:txBody>
      </p:sp>
      <p:sp>
        <p:nvSpPr>
          <p:cNvPr id="7" name="Content Placeholder 6">
            <a:extLst>
              <a:ext uri="{FF2B5EF4-FFF2-40B4-BE49-F238E27FC236}">
                <a16:creationId xmlns:a16="http://schemas.microsoft.com/office/drawing/2014/main" id="{68DED8B2-BEAF-82A9-A761-AB1A51ECCBE3}"/>
              </a:ext>
            </a:extLst>
          </p:cNvPr>
          <p:cNvSpPr>
            <a:spLocks noGrp="1"/>
          </p:cNvSpPr>
          <p:nvPr>
            <p:ph idx="1"/>
          </p:nvPr>
        </p:nvSpPr>
        <p:spPr>
          <a:xfrm>
            <a:off x="282633" y="4502284"/>
            <a:ext cx="8620298" cy="1845176"/>
          </a:xfrm>
        </p:spPr>
        <p:txBody>
          <a:bodyPr>
            <a:normAutofit lnSpcReduction="10000"/>
          </a:bodyPr>
          <a:lstStyle/>
          <a:p>
            <a:pPr algn="just"/>
            <a:r>
              <a:rPr lang="en-US" dirty="0"/>
              <a:t>≤1000 mg/L </a:t>
            </a:r>
            <a:r>
              <a:rPr lang="en-US" dirty="0" err="1"/>
              <a:t>tPW</a:t>
            </a:r>
            <a:r>
              <a:rPr lang="en-US" dirty="0"/>
              <a:t> waters illustrate minimal impact on bacterial/fungal richness &amp; diversity</a:t>
            </a:r>
          </a:p>
          <a:p>
            <a:pPr algn="just"/>
            <a:r>
              <a:rPr lang="en-US" dirty="0"/>
              <a:t>1500 mg/L </a:t>
            </a:r>
            <a:r>
              <a:rPr lang="en-US" dirty="0" err="1"/>
              <a:t>tPW</a:t>
            </a:r>
            <a:r>
              <a:rPr lang="en-US" dirty="0"/>
              <a:t> reduced fungal richness in WKA subsurface and the top soils shown to be less affected</a:t>
            </a:r>
          </a:p>
          <a:p>
            <a:pPr algn="just"/>
            <a:r>
              <a:rPr lang="en-US" dirty="0"/>
              <a:t>Bacterial diversity illuminate stability, while fungal response is more sensitive to salinity of the water.</a:t>
            </a:r>
          </a:p>
        </p:txBody>
      </p:sp>
      <p:pic>
        <p:nvPicPr>
          <p:cNvPr id="5" name="Picture 4" descr="A graph of different types of graphs&#10;&#10;AI-generated content may be incorrect.">
            <a:extLst>
              <a:ext uri="{FF2B5EF4-FFF2-40B4-BE49-F238E27FC236}">
                <a16:creationId xmlns:a16="http://schemas.microsoft.com/office/drawing/2014/main" id="{AA5DDC20-772D-8D85-8A08-59E4A9605FFA}"/>
              </a:ext>
            </a:extLst>
          </p:cNvPr>
          <p:cNvPicPr>
            <a:picLocks noChangeAspect="1"/>
          </p:cNvPicPr>
          <p:nvPr/>
        </p:nvPicPr>
        <p:blipFill>
          <a:blip r:embed="rId2"/>
          <a:stretch>
            <a:fillRect/>
          </a:stretch>
        </p:blipFill>
        <p:spPr>
          <a:xfrm>
            <a:off x="1242752" y="643715"/>
            <a:ext cx="6305203" cy="3858569"/>
          </a:xfrm>
          <a:prstGeom prst="rect">
            <a:avLst/>
          </a:prstGeom>
        </p:spPr>
      </p:pic>
    </p:spTree>
    <p:extLst>
      <p:ext uri="{BB962C8B-B14F-4D97-AF65-F5344CB8AC3E}">
        <p14:creationId xmlns:p14="http://schemas.microsoft.com/office/powerpoint/2010/main" val="26042175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865C35-6FF5-5A66-BD25-D0FE588BD2A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1D5A1C5-1AE7-C200-7AC9-EDFA1502516E}"/>
              </a:ext>
            </a:extLst>
          </p:cNvPr>
          <p:cNvSpPr>
            <a:spLocks noGrp="1"/>
          </p:cNvSpPr>
          <p:nvPr>
            <p:ph type="title"/>
          </p:nvPr>
        </p:nvSpPr>
        <p:spPr/>
        <p:txBody>
          <a:bodyPr/>
          <a:lstStyle/>
          <a:p>
            <a:r>
              <a:rPr lang="en-US" dirty="0"/>
              <a:t>Key Cultivation Parameters for Alfalfa in CBA and WKA</a:t>
            </a:r>
          </a:p>
        </p:txBody>
      </p:sp>
      <p:sp>
        <p:nvSpPr>
          <p:cNvPr id="7" name="Content Placeholder 6">
            <a:extLst>
              <a:ext uri="{FF2B5EF4-FFF2-40B4-BE49-F238E27FC236}">
                <a16:creationId xmlns:a16="http://schemas.microsoft.com/office/drawing/2014/main" id="{4EC464E5-0AFC-2C93-F3CB-03C46E140537}"/>
              </a:ext>
            </a:extLst>
          </p:cNvPr>
          <p:cNvSpPr>
            <a:spLocks noGrp="1"/>
          </p:cNvSpPr>
          <p:nvPr>
            <p:ph idx="1"/>
          </p:nvPr>
        </p:nvSpPr>
        <p:spPr>
          <a:xfrm>
            <a:off x="121920" y="4599708"/>
            <a:ext cx="8793479" cy="1492655"/>
          </a:xfrm>
        </p:spPr>
        <p:txBody>
          <a:bodyPr>
            <a:noAutofit/>
          </a:bodyPr>
          <a:lstStyle/>
          <a:p>
            <a:r>
              <a:rPr lang="en-US" sz="1800" dirty="0"/>
              <a:t>Alfalfa planted in tPW‑1000 show balanced CP &amp; lower ADF/NDF and high RFQ (esp. WK‑1000)</a:t>
            </a:r>
          </a:p>
          <a:p>
            <a:r>
              <a:rPr lang="en-US" sz="1800" dirty="0"/>
              <a:t>tPW‑500 illustrates the highest NDFD (better digestibility) with slightly lower CP</a:t>
            </a:r>
          </a:p>
          <a:p>
            <a:r>
              <a:rPr lang="en-US" sz="1800" dirty="0"/>
              <a:t>Alfalfa planted in the control (12 mg/L) system show higher lignin &amp; fiber thereby lower nutritive value</a:t>
            </a:r>
          </a:p>
          <a:p>
            <a:r>
              <a:rPr lang="en-US" sz="1800" dirty="0"/>
              <a:t>Even though CP is acceptable for the plant irrigated with tPW-1500, it nevertheless shows less optimal balance compared to </a:t>
            </a:r>
            <a:r>
              <a:rPr lang="en-US" sz="1800" dirty="0" err="1"/>
              <a:t>tPW</a:t>
            </a:r>
            <a:r>
              <a:rPr lang="en-US" sz="1800" dirty="0"/>
              <a:t> with 1000 mg/L TDS.</a:t>
            </a:r>
          </a:p>
        </p:txBody>
      </p:sp>
      <p:pic>
        <p:nvPicPr>
          <p:cNvPr id="5" name="Picture 4">
            <a:extLst>
              <a:ext uri="{FF2B5EF4-FFF2-40B4-BE49-F238E27FC236}">
                <a16:creationId xmlns:a16="http://schemas.microsoft.com/office/drawing/2014/main" id="{89217241-8029-FDEF-BFF0-5E1103115BDF}"/>
              </a:ext>
            </a:extLst>
          </p:cNvPr>
          <p:cNvPicPr>
            <a:picLocks noChangeAspect="1"/>
          </p:cNvPicPr>
          <p:nvPr/>
        </p:nvPicPr>
        <p:blipFill>
          <a:blip r:embed="rId2"/>
          <a:stretch>
            <a:fillRect/>
          </a:stretch>
        </p:blipFill>
        <p:spPr>
          <a:xfrm>
            <a:off x="1869053" y="643717"/>
            <a:ext cx="5034667" cy="4011918"/>
          </a:xfrm>
          <a:prstGeom prst="rect">
            <a:avLst/>
          </a:prstGeom>
        </p:spPr>
      </p:pic>
    </p:spTree>
    <p:extLst>
      <p:ext uri="{BB962C8B-B14F-4D97-AF65-F5344CB8AC3E}">
        <p14:creationId xmlns:p14="http://schemas.microsoft.com/office/powerpoint/2010/main" val="22389849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43B512-97A9-E436-BDB2-E6E7F4D8BC8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47AF095-66F7-6CEE-943F-054195A692CC}"/>
              </a:ext>
            </a:extLst>
          </p:cNvPr>
          <p:cNvSpPr>
            <a:spLocks noGrp="1"/>
          </p:cNvSpPr>
          <p:nvPr>
            <p:ph type="title"/>
          </p:nvPr>
        </p:nvSpPr>
        <p:spPr/>
        <p:txBody>
          <a:bodyPr/>
          <a:lstStyle/>
          <a:p>
            <a:r>
              <a:rPr lang="en-US" dirty="0"/>
              <a:t>Conclusion and Recommendations</a:t>
            </a:r>
          </a:p>
        </p:txBody>
      </p:sp>
      <p:pic>
        <p:nvPicPr>
          <p:cNvPr id="8" name="Picture 7">
            <a:extLst>
              <a:ext uri="{FF2B5EF4-FFF2-40B4-BE49-F238E27FC236}">
                <a16:creationId xmlns:a16="http://schemas.microsoft.com/office/drawing/2014/main" id="{87A96EA2-D5AF-E91F-7C78-CE93BFD87266}"/>
              </a:ext>
            </a:extLst>
          </p:cNvPr>
          <p:cNvPicPr>
            <a:picLocks noChangeAspect="1"/>
          </p:cNvPicPr>
          <p:nvPr/>
        </p:nvPicPr>
        <p:blipFill>
          <a:blip r:embed="rId2"/>
          <a:stretch>
            <a:fillRect/>
          </a:stretch>
        </p:blipFill>
        <p:spPr>
          <a:xfrm>
            <a:off x="6738536" y="3756660"/>
            <a:ext cx="2336884" cy="2552700"/>
          </a:xfrm>
          <a:prstGeom prst="rect">
            <a:avLst/>
          </a:prstGeom>
        </p:spPr>
      </p:pic>
      <p:sp>
        <p:nvSpPr>
          <p:cNvPr id="7" name="Content Placeholder 6">
            <a:extLst>
              <a:ext uri="{FF2B5EF4-FFF2-40B4-BE49-F238E27FC236}">
                <a16:creationId xmlns:a16="http://schemas.microsoft.com/office/drawing/2014/main" id="{E8439CF1-D8AA-5AA0-A88F-E2B96153E7BD}"/>
              </a:ext>
            </a:extLst>
          </p:cNvPr>
          <p:cNvSpPr>
            <a:spLocks noGrp="1"/>
          </p:cNvSpPr>
          <p:nvPr>
            <p:ph idx="1"/>
          </p:nvPr>
        </p:nvSpPr>
        <p:spPr>
          <a:xfrm>
            <a:off x="68580" y="687186"/>
            <a:ext cx="8961120" cy="5374698"/>
          </a:xfrm>
        </p:spPr>
        <p:txBody>
          <a:bodyPr>
            <a:noAutofit/>
          </a:bodyPr>
          <a:lstStyle/>
          <a:p>
            <a:pPr algn="just"/>
            <a:r>
              <a:rPr lang="en-US" sz="1800" dirty="0"/>
              <a:t>Treated produced water with TDS ≤ 1000 mg/L is a viable irrigation source that matches or exceeds CW for soil health and forage quality.</a:t>
            </a:r>
          </a:p>
          <a:p>
            <a:pPr algn="just"/>
            <a:r>
              <a:rPr lang="en-US" sz="1800" dirty="0"/>
              <a:t>Avoid high-salinity </a:t>
            </a:r>
            <a:r>
              <a:rPr lang="en-US" sz="1800" dirty="0" err="1"/>
              <a:t>tPW</a:t>
            </a:r>
            <a:r>
              <a:rPr lang="en-US" sz="1800" dirty="0"/>
              <a:t> (&gt;1000 mg/L TDS), which drives salinization, nutrient imbalance, and osmotic stress, especially near the surface, and reduces fungal richness, especially in loamy soils.</a:t>
            </a:r>
          </a:p>
          <a:p>
            <a:pPr algn="just"/>
            <a:r>
              <a:rPr lang="en-US" sz="1800" dirty="0"/>
              <a:t>CBA (clay soil) best irrigated with ≤ 1000 mg/L, benefitting from ion retention. However, remineralization with Ca/Mg (Ca, Mg, Fe tend to decline; K rises).</a:t>
            </a:r>
          </a:p>
          <a:p>
            <a:pPr algn="just"/>
            <a:r>
              <a:rPr lang="en-US" sz="1800" dirty="0"/>
              <a:t>WKA (sandy/loamy) favors ≤ 500 mg/L (or CW) to limit deep leaching and maintain microbial balance.</a:t>
            </a:r>
          </a:p>
          <a:p>
            <a:pPr algn="just"/>
            <a:r>
              <a:rPr lang="en-US" sz="1800" dirty="0"/>
              <a:t>When evaluating the plant profile, tPW-1000 delivers the most balanced feed (higher CP, lower fiber, better digestibility). tPW-500 boosts NDFD with a slight decrease in CP. tPW-1500 sits mid-pack and does not show balance nutrients.</a:t>
            </a:r>
          </a:p>
          <a:p>
            <a:pPr algn="just"/>
            <a:r>
              <a:rPr lang="en-US" sz="1800" dirty="0"/>
              <a:t>Track EC, SAR, Ca/Mg/Na/K/Cl/ SO</a:t>
            </a:r>
            <a:r>
              <a:rPr lang="en-US" sz="1800" baseline="-25000" dirty="0"/>
              <a:t>4</a:t>
            </a:r>
            <a:r>
              <a:rPr lang="en-US" sz="1800" baseline="30000" dirty="0"/>
              <a:t>2</a:t>
            </a:r>
            <a:r>
              <a:rPr lang="en-US" sz="1800" dirty="0"/>
              <a:t>⁻/P by depth, plus microbial community metrics. Use action thresholds (e.g., EC &lt; 4 </a:t>
            </a:r>
            <a:r>
              <a:rPr lang="en-US" sz="1800" dirty="0" err="1"/>
              <a:t>dS</a:t>
            </a:r>
            <a:r>
              <a:rPr lang="en-US" sz="1800" dirty="0"/>
              <a:t>/m, monitor SAR) to adjust TDS targets and amendment rates.</a:t>
            </a:r>
          </a:p>
        </p:txBody>
      </p:sp>
    </p:spTree>
    <p:extLst>
      <p:ext uri="{BB962C8B-B14F-4D97-AF65-F5344CB8AC3E}">
        <p14:creationId xmlns:p14="http://schemas.microsoft.com/office/powerpoint/2010/main" val="5197947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D6347FF-20ED-BB41-B9C1-E5B66AD2B85E}"/>
              </a:ext>
            </a:extLst>
          </p:cNvPr>
          <p:cNvSpPr>
            <a:spLocks noGrp="1"/>
          </p:cNvSpPr>
          <p:nvPr>
            <p:ph sz="half" idx="1"/>
          </p:nvPr>
        </p:nvSpPr>
        <p:spPr>
          <a:xfrm>
            <a:off x="501893" y="748145"/>
            <a:ext cx="3694349" cy="5465019"/>
          </a:xfrm>
        </p:spPr>
        <p:txBody>
          <a:bodyPr>
            <a:normAutofit fontScale="85000" lnSpcReduction="20000"/>
          </a:bodyPr>
          <a:lstStyle/>
          <a:p>
            <a:pPr marL="0" indent="0" algn="ctr">
              <a:lnSpc>
                <a:spcPct val="100000"/>
              </a:lnSpc>
              <a:spcBef>
                <a:spcPts val="0"/>
              </a:spcBef>
              <a:buNone/>
            </a:pPr>
            <a:r>
              <a:rPr lang="en-US" sz="1800" b="1" dirty="0">
                <a:solidFill>
                  <a:srgbClr val="8C0B42"/>
                </a:solidFill>
              </a:rPr>
              <a:t>New Mexico State University</a:t>
            </a:r>
          </a:p>
          <a:p>
            <a:pPr marL="0" indent="0" algn="ctr">
              <a:lnSpc>
                <a:spcPct val="100000"/>
              </a:lnSpc>
              <a:spcBef>
                <a:spcPts val="0"/>
              </a:spcBef>
              <a:buNone/>
            </a:pPr>
            <a:r>
              <a:rPr lang="en-US" sz="1600" b="1" dirty="0"/>
              <a:t>New Mexico Produced Water Research Consortium (NMPWRC)</a:t>
            </a:r>
          </a:p>
          <a:p>
            <a:pPr marL="0" indent="0" algn="ctr">
              <a:lnSpc>
                <a:spcPct val="100000"/>
              </a:lnSpc>
              <a:spcBef>
                <a:spcPts val="0"/>
              </a:spcBef>
              <a:buNone/>
            </a:pPr>
            <a:r>
              <a:rPr lang="en-US" sz="1300" b="1" dirty="0"/>
              <a:t>College of Engineering Outreach | (575) 646-4033 | </a:t>
            </a:r>
            <a:r>
              <a:rPr lang="en-US" sz="1300" b="1" dirty="0">
                <a:solidFill>
                  <a:srgbClr val="8C0B42"/>
                </a:solidFill>
                <a:hlinkClick r:id="rId2">
                  <a:extLst>
                    <a:ext uri="{A12FA001-AC4F-418D-AE19-62706E023703}">
                      <ahyp:hlinkClr xmlns:ahyp="http://schemas.microsoft.com/office/drawing/2018/hyperlinkcolor" val="tx"/>
                    </a:ext>
                  </a:extLst>
                </a:hlinkClick>
              </a:rPr>
              <a:t>nmpwrc@nmsu.edu</a:t>
            </a:r>
            <a:r>
              <a:rPr lang="en-US" sz="1300" b="1" dirty="0">
                <a:solidFill>
                  <a:srgbClr val="8C0B42"/>
                </a:solidFill>
              </a:rPr>
              <a:t> </a:t>
            </a:r>
          </a:p>
          <a:p>
            <a:pPr marL="0" indent="0">
              <a:lnSpc>
                <a:spcPct val="100000"/>
              </a:lnSpc>
              <a:spcBef>
                <a:spcPts val="0"/>
              </a:spcBef>
              <a:buNone/>
            </a:pPr>
            <a:endParaRPr lang="en-US" sz="1800" b="1" dirty="0">
              <a:hlinkClick r:id="rId3">
                <a:extLst>
                  <a:ext uri="{A12FA001-AC4F-418D-AE19-62706E023703}">
                    <ahyp:hlinkClr xmlns:ahyp="http://schemas.microsoft.com/office/drawing/2018/hyperlinkcolor" val="tx"/>
                  </a:ext>
                </a:extLst>
              </a:hlinkClick>
            </a:endParaRPr>
          </a:p>
          <a:p>
            <a:pPr marL="0" indent="0">
              <a:lnSpc>
                <a:spcPct val="100000"/>
              </a:lnSpc>
              <a:spcBef>
                <a:spcPts val="0"/>
              </a:spcBef>
              <a:buNone/>
            </a:pPr>
            <a:endParaRPr lang="en-US" sz="1800" b="1" dirty="0">
              <a:hlinkClick r:id="rId3">
                <a:extLst>
                  <a:ext uri="{A12FA001-AC4F-418D-AE19-62706E023703}">
                    <ahyp:hlinkClr xmlns:ahyp="http://schemas.microsoft.com/office/drawing/2018/hyperlinkcolor" val="tx"/>
                  </a:ext>
                </a:extLst>
              </a:hlinkClick>
            </a:endParaRPr>
          </a:p>
          <a:p>
            <a:pPr marL="0" indent="0">
              <a:lnSpc>
                <a:spcPct val="100000"/>
              </a:lnSpc>
              <a:spcBef>
                <a:spcPts val="0"/>
              </a:spcBef>
              <a:buNone/>
            </a:pPr>
            <a:r>
              <a:rPr lang="en-US" sz="2000" b="1" dirty="0"/>
              <a:t>Dr. Pei Xu</a:t>
            </a:r>
          </a:p>
          <a:p>
            <a:pPr marL="0" indent="0">
              <a:lnSpc>
                <a:spcPct val="100000"/>
              </a:lnSpc>
              <a:spcBef>
                <a:spcPts val="0"/>
              </a:spcBef>
              <a:buNone/>
            </a:pPr>
            <a:r>
              <a:rPr lang="en-US" sz="1800" dirty="0"/>
              <a:t>Chief Technology Officer and Research Director</a:t>
            </a:r>
          </a:p>
          <a:p>
            <a:pPr marL="0" indent="0">
              <a:lnSpc>
                <a:spcPct val="100000"/>
              </a:lnSpc>
              <a:spcBef>
                <a:spcPts val="0"/>
              </a:spcBef>
              <a:buNone/>
            </a:pPr>
            <a:r>
              <a:rPr lang="en-US" sz="1800" dirty="0"/>
              <a:t>Professor, Civil and Environmental Engineering</a:t>
            </a:r>
          </a:p>
          <a:p>
            <a:pPr marL="0" indent="0">
              <a:lnSpc>
                <a:spcPct val="100000"/>
              </a:lnSpc>
              <a:spcBef>
                <a:spcPts val="0"/>
              </a:spcBef>
              <a:buNone/>
            </a:pPr>
            <a:r>
              <a:rPr lang="fr-FR" sz="1800" dirty="0">
                <a:solidFill>
                  <a:srgbClr val="8C0B42"/>
                </a:solidFill>
                <a:hlinkClick r:id="rId4">
                  <a:extLst>
                    <a:ext uri="{A12FA001-AC4F-418D-AE19-62706E023703}">
                      <ahyp:hlinkClr xmlns:ahyp="http://schemas.microsoft.com/office/drawing/2018/hyperlinkcolor" val="tx"/>
                    </a:ext>
                  </a:extLst>
                </a:hlinkClick>
              </a:rPr>
              <a:t>pxu@nmsu.edu</a:t>
            </a:r>
            <a:r>
              <a:rPr lang="fr-FR" sz="1800" dirty="0">
                <a:solidFill>
                  <a:srgbClr val="8C0B42"/>
                </a:solidFill>
              </a:rPr>
              <a:t> </a:t>
            </a:r>
          </a:p>
          <a:p>
            <a:pPr marL="0" indent="0">
              <a:lnSpc>
                <a:spcPct val="100000"/>
              </a:lnSpc>
              <a:spcBef>
                <a:spcPts val="0"/>
              </a:spcBef>
              <a:buNone/>
            </a:pPr>
            <a:endParaRPr lang="en-US" sz="1700" dirty="0"/>
          </a:p>
          <a:p>
            <a:pPr marL="0" indent="0">
              <a:lnSpc>
                <a:spcPct val="100000"/>
              </a:lnSpc>
              <a:spcBef>
                <a:spcPts val="0"/>
              </a:spcBef>
              <a:buNone/>
            </a:pPr>
            <a:r>
              <a:rPr lang="en-US" sz="2000" b="1" dirty="0"/>
              <a:t>Dr. </a:t>
            </a:r>
            <a:r>
              <a:rPr lang="en-US" sz="2000" b="1" dirty="0" err="1"/>
              <a:t>Huiyao</a:t>
            </a:r>
            <a:r>
              <a:rPr lang="en-US" sz="2000" b="1" dirty="0"/>
              <a:t> Wang</a:t>
            </a:r>
          </a:p>
          <a:p>
            <a:pPr marL="0" indent="0">
              <a:lnSpc>
                <a:spcPct val="100000"/>
              </a:lnSpc>
              <a:spcBef>
                <a:spcPts val="0"/>
              </a:spcBef>
              <a:buNone/>
            </a:pPr>
            <a:r>
              <a:rPr lang="en-US" sz="1800" dirty="0"/>
              <a:t>Professor, Civil and Environmental Engineering</a:t>
            </a:r>
          </a:p>
          <a:p>
            <a:pPr marL="0" indent="0">
              <a:lnSpc>
                <a:spcPct val="100000"/>
              </a:lnSpc>
              <a:spcBef>
                <a:spcPts val="0"/>
              </a:spcBef>
              <a:buNone/>
            </a:pPr>
            <a:r>
              <a:rPr lang="fr-FR" sz="1800" u="sng" dirty="0">
                <a:solidFill>
                  <a:srgbClr val="8C0B42"/>
                </a:solidFill>
              </a:rPr>
              <a:t>huiyao@nmsu.edu</a:t>
            </a:r>
            <a:endParaRPr lang="en-US" sz="1800" u="sng" dirty="0"/>
          </a:p>
          <a:p>
            <a:pPr marL="0" indent="0">
              <a:lnSpc>
                <a:spcPct val="100000"/>
              </a:lnSpc>
              <a:spcBef>
                <a:spcPts val="0"/>
              </a:spcBef>
              <a:buNone/>
            </a:pPr>
            <a:endParaRPr lang="en-US" sz="1700" dirty="0"/>
          </a:p>
          <a:p>
            <a:pPr marL="0" indent="0">
              <a:lnSpc>
                <a:spcPct val="100000"/>
              </a:lnSpc>
              <a:spcBef>
                <a:spcPts val="0"/>
              </a:spcBef>
              <a:buNone/>
            </a:pPr>
            <a:r>
              <a:rPr lang="en-US" sz="2000" b="1" dirty="0"/>
              <a:t>Dr. Yanyan Zhang</a:t>
            </a:r>
          </a:p>
          <a:p>
            <a:pPr marL="0" indent="0">
              <a:lnSpc>
                <a:spcPct val="100000"/>
              </a:lnSpc>
              <a:spcBef>
                <a:spcPts val="0"/>
              </a:spcBef>
              <a:buNone/>
            </a:pPr>
            <a:r>
              <a:rPr lang="en-US" sz="1800" dirty="0" err="1"/>
              <a:t>Assc</a:t>
            </a:r>
            <a:r>
              <a:rPr lang="en-US" sz="1800" dirty="0"/>
              <a:t>. Professor, Civil and Environmental </a:t>
            </a:r>
          </a:p>
          <a:p>
            <a:pPr marL="0" indent="0">
              <a:lnSpc>
                <a:spcPct val="100000"/>
              </a:lnSpc>
              <a:spcBef>
                <a:spcPts val="0"/>
              </a:spcBef>
              <a:buNone/>
            </a:pPr>
            <a:r>
              <a:rPr lang="en-US" sz="1800" u="sng" dirty="0">
                <a:solidFill>
                  <a:srgbClr val="8C0B42"/>
                </a:solidFill>
              </a:rPr>
              <a:t>zhangy@nmsu.edu</a:t>
            </a:r>
          </a:p>
          <a:p>
            <a:pPr marL="0" indent="0">
              <a:lnSpc>
                <a:spcPct val="100000"/>
              </a:lnSpc>
              <a:spcBef>
                <a:spcPts val="0"/>
              </a:spcBef>
              <a:buNone/>
            </a:pPr>
            <a:endParaRPr lang="en-US" sz="1600" u="sng" dirty="0">
              <a:solidFill>
                <a:srgbClr val="077F9D"/>
              </a:solidFill>
            </a:endParaRPr>
          </a:p>
          <a:p>
            <a:pPr marL="0" indent="0">
              <a:lnSpc>
                <a:spcPct val="100000"/>
              </a:lnSpc>
              <a:spcBef>
                <a:spcPts val="0"/>
              </a:spcBef>
              <a:buNone/>
            </a:pPr>
            <a:r>
              <a:rPr lang="en-US" sz="2000" b="1" dirty="0"/>
              <a:t>Dr. Punhasa Senanayake</a:t>
            </a:r>
          </a:p>
          <a:p>
            <a:pPr marL="0" indent="0">
              <a:lnSpc>
                <a:spcPct val="100000"/>
              </a:lnSpc>
              <a:spcBef>
                <a:spcPts val="0"/>
              </a:spcBef>
              <a:buNone/>
            </a:pPr>
            <a:r>
              <a:rPr lang="en-US" sz="1800" dirty="0"/>
              <a:t>Post Doctoral, Civil and Environmental Engineering</a:t>
            </a:r>
          </a:p>
          <a:p>
            <a:pPr marL="0" indent="0">
              <a:lnSpc>
                <a:spcPct val="100000"/>
              </a:lnSpc>
              <a:spcBef>
                <a:spcPts val="0"/>
              </a:spcBef>
              <a:buNone/>
            </a:pPr>
            <a:r>
              <a:rPr lang="fr-FR" sz="1800" u="sng" dirty="0">
                <a:solidFill>
                  <a:srgbClr val="8C0B42"/>
                </a:solidFill>
              </a:rPr>
              <a:t>punhasa@nmsu.edu</a:t>
            </a:r>
            <a:endParaRPr lang="en-US" sz="1800" u="sng" dirty="0"/>
          </a:p>
          <a:p>
            <a:pPr marL="0" indent="0">
              <a:lnSpc>
                <a:spcPct val="100000"/>
              </a:lnSpc>
              <a:spcBef>
                <a:spcPts val="0"/>
              </a:spcBef>
              <a:buNone/>
            </a:pPr>
            <a:endParaRPr lang="en-US" sz="2000" dirty="0"/>
          </a:p>
          <a:p>
            <a:pPr marL="0" indent="0">
              <a:lnSpc>
                <a:spcPct val="100000"/>
              </a:lnSpc>
              <a:spcBef>
                <a:spcPts val="0"/>
              </a:spcBef>
              <a:buNone/>
            </a:pPr>
            <a:r>
              <a:rPr lang="en-US" sz="2000" b="1" dirty="0"/>
              <a:t>Dr. </a:t>
            </a:r>
            <a:r>
              <a:rPr lang="en-US" sz="2000" b="1" dirty="0" err="1"/>
              <a:t>Thiloka</a:t>
            </a:r>
            <a:r>
              <a:rPr lang="en-US" sz="2000" b="1" dirty="0"/>
              <a:t> </a:t>
            </a:r>
            <a:r>
              <a:rPr lang="en-US" sz="2000" b="1" dirty="0" err="1"/>
              <a:t>Edirisooriya</a:t>
            </a:r>
            <a:endParaRPr lang="en-US" sz="2000" b="1" dirty="0"/>
          </a:p>
          <a:p>
            <a:pPr marL="0" indent="0">
              <a:lnSpc>
                <a:spcPct val="100000"/>
              </a:lnSpc>
              <a:spcBef>
                <a:spcPts val="0"/>
              </a:spcBef>
              <a:buNone/>
            </a:pPr>
            <a:r>
              <a:rPr lang="en-US" sz="1800" dirty="0"/>
              <a:t>Post Doctoral, Civil and Environmental Engineering</a:t>
            </a:r>
          </a:p>
          <a:p>
            <a:pPr marL="0" indent="0">
              <a:lnSpc>
                <a:spcPct val="100000"/>
              </a:lnSpc>
              <a:spcBef>
                <a:spcPts val="0"/>
              </a:spcBef>
              <a:buNone/>
            </a:pPr>
            <a:r>
              <a:rPr lang="en-US" sz="1800" u="sng" dirty="0">
                <a:solidFill>
                  <a:srgbClr val="8C0B42"/>
                </a:solidFill>
              </a:rPr>
              <a:t>thiloka@nmsu.edu</a:t>
            </a:r>
            <a:endParaRPr lang="en-US" sz="1800" dirty="0"/>
          </a:p>
        </p:txBody>
      </p:sp>
      <p:sp>
        <p:nvSpPr>
          <p:cNvPr id="3" name="Title 2">
            <a:extLst>
              <a:ext uri="{FF2B5EF4-FFF2-40B4-BE49-F238E27FC236}">
                <a16:creationId xmlns:a16="http://schemas.microsoft.com/office/drawing/2014/main" id="{F45C33BA-3CD1-461A-9CEA-0403FB8678C0}"/>
              </a:ext>
            </a:extLst>
          </p:cNvPr>
          <p:cNvSpPr>
            <a:spLocks noGrp="1"/>
          </p:cNvSpPr>
          <p:nvPr>
            <p:ph type="title"/>
          </p:nvPr>
        </p:nvSpPr>
        <p:spPr/>
        <p:txBody>
          <a:bodyPr/>
          <a:lstStyle/>
          <a:p>
            <a:r>
              <a:rPr lang="en-US" dirty="0"/>
              <a:t>Contact Information</a:t>
            </a:r>
          </a:p>
        </p:txBody>
      </p:sp>
      <p:sp>
        <p:nvSpPr>
          <p:cNvPr id="6" name="TextBox 5">
            <a:extLst>
              <a:ext uri="{FF2B5EF4-FFF2-40B4-BE49-F238E27FC236}">
                <a16:creationId xmlns:a16="http://schemas.microsoft.com/office/drawing/2014/main" id="{64E16E47-BE66-B7AA-51F0-BB1383EDD1B4}"/>
              </a:ext>
            </a:extLst>
          </p:cNvPr>
          <p:cNvSpPr txBox="1"/>
          <p:nvPr/>
        </p:nvSpPr>
        <p:spPr>
          <a:xfrm>
            <a:off x="4648496" y="1844465"/>
            <a:ext cx="4397434" cy="2308324"/>
          </a:xfrm>
          <a:prstGeom prst="rect">
            <a:avLst/>
          </a:prstGeom>
          <a:noFill/>
        </p:spPr>
        <p:txBody>
          <a:bodyPr wrap="square">
            <a:spAutoFit/>
          </a:bodyPr>
          <a:lstStyle/>
          <a:p>
            <a:pPr marL="0" indent="0">
              <a:lnSpc>
                <a:spcPct val="100000"/>
              </a:lnSpc>
              <a:spcBef>
                <a:spcPts val="0"/>
              </a:spcBef>
              <a:buNone/>
            </a:pPr>
            <a:r>
              <a:rPr lang="en-US" sz="1700" b="1" dirty="0"/>
              <a:t>Adrianne Lopez</a:t>
            </a:r>
          </a:p>
          <a:p>
            <a:pPr marL="0" indent="0">
              <a:lnSpc>
                <a:spcPct val="100000"/>
              </a:lnSpc>
              <a:spcBef>
                <a:spcPts val="0"/>
              </a:spcBef>
              <a:buNone/>
            </a:pPr>
            <a:r>
              <a:rPr lang="en-US" sz="1500" dirty="0"/>
              <a:t>Technical Research &amp; Development Manager</a:t>
            </a:r>
          </a:p>
          <a:p>
            <a:pPr marL="0" indent="0">
              <a:lnSpc>
                <a:spcPct val="100000"/>
              </a:lnSpc>
              <a:spcBef>
                <a:spcPts val="0"/>
              </a:spcBef>
              <a:buNone/>
            </a:pPr>
            <a:r>
              <a:rPr lang="en-US" sz="1500" dirty="0"/>
              <a:t>Texas Pacific Water Resources</a:t>
            </a:r>
          </a:p>
          <a:p>
            <a:r>
              <a:rPr lang="fr-FR" sz="1500" u="sng" dirty="0">
                <a:solidFill>
                  <a:srgbClr val="8C0B42"/>
                </a:solidFill>
                <a:hlinkClick r:id="rId5">
                  <a:extLst>
                    <a:ext uri="{A12FA001-AC4F-418D-AE19-62706E023703}">
                      <ahyp:hlinkClr xmlns:ahyp="http://schemas.microsoft.com/office/drawing/2018/hyperlinkcolor" val="tx"/>
                    </a:ext>
                  </a:extLst>
                </a:hlinkClick>
              </a:rPr>
              <a:t>alopez@tpwresources.com</a:t>
            </a:r>
            <a:endParaRPr lang="fr-FR" sz="1500" u="sng" dirty="0">
              <a:solidFill>
                <a:srgbClr val="8C0B42"/>
              </a:solidFill>
            </a:endParaRPr>
          </a:p>
          <a:p>
            <a:endParaRPr lang="en-US" sz="2000" dirty="0"/>
          </a:p>
          <a:p>
            <a:pPr marL="0" indent="0">
              <a:lnSpc>
                <a:spcPct val="100000"/>
              </a:lnSpc>
              <a:spcBef>
                <a:spcPts val="0"/>
              </a:spcBef>
              <a:buNone/>
            </a:pPr>
            <a:r>
              <a:rPr lang="en-US" sz="1700" b="1" dirty="0"/>
              <a:t>Danielle Smith</a:t>
            </a:r>
          </a:p>
          <a:p>
            <a:pPr marL="0" indent="0">
              <a:lnSpc>
                <a:spcPct val="100000"/>
              </a:lnSpc>
              <a:spcBef>
                <a:spcPts val="0"/>
              </a:spcBef>
              <a:buNone/>
            </a:pPr>
            <a:r>
              <a:rPr lang="en-US" sz="1500" dirty="0"/>
              <a:t>Biologist, Water Chemist Technician</a:t>
            </a:r>
          </a:p>
          <a:p>
            <a:pPr marL="0" indent="0">
              <a:lnSpc>
                <a:spcPct val="100000"/>
              </a:lnSpc>
              <a:spcBef>
                <a:spcPts val="0"/>
              </a:spcBef>
              <a:buNone/>
            </a:pPr>
            <a:r>
              <a:rPr lang="en-US" sz="1500" dirty="0"/>
              <a:t>Texas Pacific Water Resources</a:t>
            </a:r>
          </a:p>
          <a:p>
            <a:r>
              <a:rPr lang="en-US" sz="1500" u="sng" dirty="0">
                <a:solidFill>
                  <a:srgbClr val="8C0B42"/>
                </a:solidFill>
              </a:rPr>
              <a:t>dsmith@tpwresources.com</a:t>
            </a:r>
            <a:endParaRPr lang="en-US" sz="1500" dirty="0"/>
          </a:p>
        </p:txBody>
      </p:sp>
      <p:pic>
        <p:nvPicPr>
          <p:cNvPr id="7" name="Picture 6" descr="A blue star with a drop of water&#10;&#10;Description automatically generated">
            <a:extLst>
              <a:ext uri="{FF2B5EF4-FFF2-40B4-BE49-F238E27FC236}">
                <a16:creationId xmlns:a16="http://schemas.microsoft.com/office/drawing/2014/main" id="{D6F23523-1F39-35C1-C6A4-2377DAB4AF50}"/>
              </a:ext>
            </a:extLst>
          </p:cNvPr>
          <p:cNvPicPr>
            <a:picLocks noChangeAspect="1"/>
          </p:cNvPicPr>
          <p:nvPr/>
        </p:nvPicPr>
        <p:blipFill>
          <a:blip r:embed="rId6">
            <a:extLst>
              <a:ext uri="{28A0092B-C50C-407E-A947-70E740481C1C}">
                <a14:useLocalDpi xmlns:a14="http://schemas.microsoft.com/office/drawing/2010/main" val="0"/>
              </a:ext>
            </a:extLst>
          </a:blip>
          <a:srcRect l="9268" t="20854" r="14048" b="17425"/>
          <a:stretch/>
        </p:blipFill>
        <p:spPr>
          <a:xfrm>
            <a:off x="5408168" y="671944"/>
            <a:ext cx="1548892" cy="1246669"/>
          </a:xfrm>
          <a:prstGeom prst="rect">
            <a:avLst/>
          </a:prstGeom>
        </p:spPr>
      </p:pic>
    </p:spTree>
    <p:extLst>
      <p:ext uri="{BB962C8B-B14F-4D97-AF65-F5344CB8AC3E}">
        <p14:creationId xmlns:p14="http://schemas.microsoft.com/office/powerpoint/2010/main" val="12262052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B8C668E-882F-AF2D-4D7A-AFECE3EA38BD}"/>
              </a:ext>
            </a:extLst>
          </p:cNvPr>
          <p:cNvPicPr>
            <a:picLocks noChangeAspect="1"/>
          </p:cNvPicPr>
          <p:nvPr/>
        </p:nvPicPr>
        <p:blipFill>
          <a:blip r:embed="rId2"/>
          <a:stretch>
            <a:fillRect/>
          </a:stretch>
        </p:blipFill>
        <p:spPr>
          <a:xfrm>
            <a:off x="91441" y="699827"/>
            <a:ext cx="4854633" cy="4250872"/>
          </a:xfrm>
          <a:prstGeom prst="rect">
            <a:avLst/>
          </a:prstGeom>
        </p:spPr>
      </p:pic>
      <p:graphicFrame>
        <p:nvGraphicFramePr>
          <p:cNvPr id="4" name="Content Placeholder 3">
            <a:extLst>
              <a:ext uri="{FF2B5EF4-FFF2-40B4-BE49-F238E27FC236}">
                <a16:creationId xmlns:a16="http://schemas.microsoft.com/office/drawing/2014/main" id="{E8FB9E06-72CB-8579-155E-24F247D51CDF}"/>
              </a:ext>
            </a:extLst>
          </p:cNvPr>
          <p:cNvGraphicFramePr>
            <a:graphicFrameLocks noGrp="1"/>
          </p:cNvGraphicFramePr>
          <p:nvPr>
            <p:ph idx="1"/>
            <p:extLst>
              <p:ext uri="{D42A27DB-BD31-4B8C-83A1-F6EECF244321}">
                <p14:modId xmlns:p14="http://schemas.microsoft.com/office/powerpoint/2010/main" val="3601473000"/>
              </p:ext>
            </p:extLst>
          </p:nvPr>
        </p:nvGraphicFramePr>
        <p:xfrm>
          <a:off x="4197926" y="3298887"/>
          <a:ext cx="4854633" cy="2859286"/>
        </p:xfrm>
        <a:graphic>
          <a:graphicData uri="http://schemas.openxmlformats.org/drawingml/2006/table">
            <a:tbl>
              <a:tblPr firstRow="1" bandRow="1">
                <a:tableStyleId>{5C22544A-7EE6-4342-B048-85BDC9FD1C3A}</a:tableStyleId>
              </a:tblPr>
              <a:tblGrid>
                <a:gridCol w="932475">
                  <a:extLst>
                    <a:ext uri="{9D8B030D-6E8A-4147-A177-3AD203B41FA5}">
                      <a16:colId xmlns:a16="http://schemas.microsoft.com/office/drawing/2014/main" val="3859830923"/>
                    </a:ext>
                  </a:extLst>
                </a:gridCol>
                <a:gridCol w="3922158">
                  <a:extLst>
                    <a:ext uri="{9D8B030D-6E8A-4147-A177-3AD203B41FA5}">
                      <a16:colId xmlns:a16="http://schemas.microsoft.com/office/drawing/2014/main" val="3943404720"/>
                    </a:ext>
                  </a:extLst>
                </a:gridCol>
              </a:tblGrid>
              <a:tr h="307864">
                <a:tc>
                  <a:txBody>
                    <a:bodyPr/>
                    <a:lstStyle/>
                    <a:p>
                      <a:pPr>
                        <a:buNone/>
                      </a:pPr>
                      <a:r>
                        <a:rPr lang="en-US" sz="1800" b="0" dirty="0">
                          <a:latin typeface="Arial Narrow" panose="020B0606020202030204" pitchFamily="34" charset="0"/>
                        </a:rPr>
                        <a:t>State (2020)</a:t>
                      </a:r>
                    </a:p>
                  </a:txBody>
                  <a:tcPr anchor="ctr"/>
                </a:tc>
                <a:tc>
                  <a:txBody>
                    <a:bodyPr/>
                    <a:lstStyle/>
                    <a:p>
                      <a:pPr>
                        <a:buNone/>
                      </a:pPr>
                      <a:r>
                        <a:rPr lang="en-US" sz="1800" b="0" dirty="0">
                          <a:latin typeface="Arial Narrow" panose="020B0606020202030204" pitchFamily="34" charset="0"/>
                        </a:rPr>
                        <a:t>Main sources (% of total supply)</a:t>
                      </a:r>
                    </a:p>
                  </a:txBody>
                  <a:tcPr anchor="ctr"/>
                </a:tc>
                <a:extLst>
                  <a:ext uri="{0D108BD9-81ED-4DB2-BD59-A6C34878D82A}">
                    <a16:rowId xmlns:a16="http://schemas.microsoft.com/office/drawing/2014/main" val="1606416309"/>
                  </a:ext>
                </a:extLst>
              </a:tr>
              <a:tr h="921824">
                <a:tc>
                  <a:txBody>
                    <a:bodyPr/>
                    <a:lstStyle/>
                    <a:p>
                      <a:pPr>
                        <a:buNone/>
                      </a:pPr>
                      <a:r>
                        <a:rPr lang="en-US" sz="1800" b="0" dirty="0">
                          <a:latin typeface="Arial Narrow" panose="020B0606020202030204" pitchFamily="34" charset="0"/>
                        </a:rPr>
                        <a:t>Arizona</a:t>
                      </a:r>
                    </a:p>
                  </a:txBody>
                  <a:tcPr anchor="ctr"/>
                </a:tc>
                <a:tc>
                  <a:txBody>
                    <a:bodyPr/>
                    <a:lstStyle/>
                    <a:p>
                      <a:pPr>
                        <a:buNone/>
                      </a:pPr>
                      <a:r>
                        <a:rPr lang="en-US" sz="1800" b="1" dirty="0">
                          <a:latin typeface="Arial Narrow" panose="020B0606020202030204" pitchFamily="34" charset="0"/>
                        </a:rPr>
                        <a:t>~41% groundwater</a:t>
                      </a:r>
                      <a:r>
                        <a:rPr lang="en-US" sz="1800" b="0" dirty="0">
                          <a:latin typeface="Arial Narrow" panose="020B0606020202030204" pitchFamily="34" charset="0"/>
                        </a:rPr>
                        <a:t>, ~54% surface water, </a:t>
                      </a:r>
                      <a:r>
                        <a:rPr lang="en-US" sz="1800" b="1" dirty="0">
                          <a:latin typeface="Arial Narrow" panose="020B0606020202030204" pitchFamily="34" charset="0"/>
                        </a:rPr>
                        <a:t>~5% reuse</a:t>
                      </a:r>
                    </a:p>
                  </a:txBody>
                  <a:tcPr anchor="ctr"/>
                </a:tc>
                <a:extLst>
                  <a:ext uri="{0D108BD9-81ED-4DB2-BD59-A6C34878D82A}">
                    <a16:rowId xmlns:a16="http://schemas.microsoft.com/office/drawing/2014/main" val="3561333505"/>
                  </a:ext>
                </a:extLst>
              </a:tr>
              <a:tr h="648691">
                <a:tc>
                  <a:txBody>
                    <a:bodyPr/>
                    <a:lstStyle/>
                    <a:p>
                      <a:pPr>
                        <a:buNone/>
                      </a:pPr>
                      <a:r>
                        <a:rPr lang="en-US" sz="1800" b="0" dirty="0">
                          <a:latin typeface="Arial Narrow" panose="020B0606020202030204" pitchFamily="34" charset="0"/>
                        </a:rPr>
                        <a:t>New Mexico</a:t>
                      </a:r>
                    </a:p>
                  </a:txBody>
                  <a:tcPr anchor="ctr"/>
                </a:tc>
                <a:tc>
                  <a:txBody>
                    <a:bodyPr/>
                    <a:lstStyle/>
                    <a:p>
                      <a:pPr>
                        <a:buNone/>
                      </a:pPr>
                      <a:r>
                        <a:rPr lang="en-US" sz="1800" b="1">
                          <a:latin typeface="Arial Narrow" panose="020B0606020202030204" pitchFamily="34" charset="0"/>
                        </a:rPr>
                        <a:t>~50% </a:t>
                      </a:r>
                      <a:r>
                        <a:rPr lang="en-US" sz="1800" b="1" dirty="0">
                          <a:latin typeface="Arial Narrow" panose="020B0606020202030204" pitchFamily="34" charset="0"/>
                        </a:rPr>
                        <a:t>groundwater, </a:t>
                      </a:r>
                      <a:r>
                        <a:rPr lang="en-US" sz="1800" b="0" dirty="0">
                          <a:latin typeface="Arial Narrow" panose="020B0606020202030204" pitchFamily="34" charset="0"/>
                        </a:rPr>
                        <a:t>~49% surface water</a:t>
                      </a:r>
                      <a:r>
                        <a:rPr lang="en-US" sz="1800" b="0">
                          <a:latin typeface="Arial Narrow" panose="020B0606020202030204" pitchFamily="34" charset="0"/>
                        </a:rPr>
                        <a:t>, &lt;</a:t>
                      </a:r>
                      <a:r>
                        <a:rPr lang="en-US" sz="1800" b="1">
                          <a:latin typeface="Arial Narrow" panose="020B0606020202030204" pitchFamily="34" charset="0"/>
                        </a:rPr>
                        <a:t>2</a:t>
                      </a:r>
                      <a:r>
                        <a:rPr lang="en-US" sz="1800" b="1" dirty="0">
                          <a:latin typeface="Arial Narrow" panose="020B0606020202030204" pitchFamily="34" charset="0"/>
                        </a:rPr>
                        <a:t>% reuse</a:t>
                      </a:r>
                      <a:endParaRPr lang="en-US" sz="1800" b="0" dirty="0">
                        <a:latin typeface="Arial Narrow" panose="020B0606020202030204" pitchFamily="34" charset="0"/>
                      </a:endParaRPr>
                    </a:p>
                  </a:txBody>
                  <a:tcPr anchor="ctr"/>
                </a:tc>
                <a:extLst>
                  <a:ext uri="{0D108BD9-81ED-4DB2-BD59-A6C34878D82A}">
                    <a16:rowId xmlns:a16="http://schemas.microsoft.com/office/drawing/2014/main" val="706728031"/>
                  </a:ext>
                </a:extLst>
              </a:tr>
              <a:tr h="648691">
                <a:tc>
                  <a:txBody>
                    <a:bodyPr/>
                    <a:lstStyle/>
                    <a:p>
                      <a:pPr>
                        <a:buNone/>
                      </a:pPr>
                      <a:r>
                        <a:rPr lang="en-US" sz="1800" b="0" dirty="0">
                          <a:latin typeface="Arial Narrow" panose="020B0606020202030204" pitchFamily="34" charset="0"/>
                        </a:rPr>
                        <a:t>Texas</a:t>
                      </a:r>
                    </a:p>
                  </a:txBody>
                  <a:tcPr anchor="ctr"/>
                </a:tc>
                <a:tc>
                  <a:txBody>
                    <a:bodyPr/>
                    <a:lstStyle/>
                    <a:p>
                      <a:pPr>
                        <a:buNone/>
                      </a:pPr>
                      <a:r>
                        <a:rPr lang="en-US" sz="1800" b="1" dirty="0">
                          <a:latin typeface="Arial Narrow" panose="020B0606020202030204" pitchFamily="34" charset="0"/>
                        </a:rPr>
                        <a:t>~55% groundwater, </a:t>
                      </a:r>
                      <a:r>
                        <a:rPr lang="en-US" sz="1800" b="0" dirty="0">
                          <a:latin typeface="Arial Narrow" panose="020B0606020202030204" pitchFamily="34" charset="0"/>
                        </a:rPr>
                        <a:t>~42% surface water, </a:t>
                      </a:r>
                      <a:r>
                        <a:rPr lang="en-US" sz="1800" b="1" dirty="0">
                          <a:latin typeface="Arial Narrow" panose="020B0606020202030204" pitchFamily="34" charset="0"/>
                        </a:rPr>
                        <a:t>&lt;3% reuse</a:t>
                      </a:r>
                    </a:p>
                  </a:txBody>
                  <a:tcPr anchor="ctr"/>
                </a:tc>
                <a:extLst>
                  <a:ext uri="{0D108BD9-81ED-4DB2-BD59-A6C34878D82A}">
                    <a16:rowId xmlns:a16="http://schemas.microsoft.com/office/drawing/2014/main" val="1413504243"/>
                  </a:ext>
                </a:extLst>
              </a:tr>
            </a:tbl>
          </a:graphicData>
        </a:graphic>
      </p:graphicFrame>
      <p:sp>
        <p:nvSpPr>
          <p:cNvPr id="3" name="Title 2">
            <a:extLst>
              <a:ext uri="{FF2B5EF4-FFF2-40B4-BE49-F238E27FC236}">
                <a16:creationId xmlns:a16="http://schemas.microsoft.com/office/drawing/2014/main" id="{1B7288C3-4B05-4BC0-945A-1631B2A00AF0}"/>
              </a:ext>
            </a:extLst>
          </p:cNvPr>
          <p:cNvSpPr>
            <a:spLocks noGrp="1"/>
          </p:cNvSpPr>
          <p:nvPr>
            <p:ph type="title"/>
          </p:nvPr>
        </p:nvSpPr>
        <p:spPr/>
        <p:txBody>
          <a:bodyPr/>
          <a:lstStyle/>
          <a:p>
            <a:r>
              <a:rPr lang="en-US" dirty="0"/>
              <a:t>Sustainable Water Use in Arid and Semiarid Regions </a:t>
            </a:r>
          </a:p>
        </p:txBody>
      </p:sp>
      <p:sp>
        <p:nvSpPr>
          <p:cNvPr id="7" name="TextBox 6">
            <a:extLst>
              <a:ext uri="{FF2B5EF4-FFF2-40B4-BE49-F238E27FC236}">
                <a16:creationId xmlns:a16="http://schemas.microsoft.com/office/drawing/2014/main" id="{DF1B1F43-40ED-005E-E48D-E91DC266EF84}"/>
              </a:ext>
            </a:extLst>
          </p:cNvPr>
          <p:cNvSpPr txBox="1"/>
          <p:nvPr/>
        </p:nvSpPr>
        <p:spPr>
          <a:xfrm>
            <a:off x="4912824" y="1286726"/>
            <a:ext cx="4106485" cy="1477328"/>
          </a:xfrm>
          <a:prstGeom prst="rect">
            <a:avLst/>
          </a:prstGeom>
          <a:noFill/>
        </p:spPr>
        <p:txBody>
          <a:bodyPr wrap="square" rtlCol="0">
            <a:spAutoFit/>
          </a:bodyPr>
          <a:lstStyle/>
          <a:p>
            <a:pPr marL="285750" indent="-285750" algn="just">
              <a:buFont typeface="Arial" panose="020B0604020202020204" pitchFamily="34" charset="0"/>
              <a:buChar char="•"/>
            </a:pPr>
            <a:r>
              <a:rPr lang="en-US" dirty="0">
                <a:latin typeface="Arial Narrow" panose="020B0606020202030204" pitchFamily="34" charset="0"/>
              </a:rPr>
              <a:t>~70% of the groundwater was utilized for irrigation.</a:t>
            </a:r>
          </a:p>
          <a:p>
            <a:pPr marL="285750" indent="-285750" algn="just">
              <a:buFont typeface="Arial" panose="020B0604020202020204" pitchFamily="34" charset="0"/>
              <a:buChar char="•"/>
            </a:pPr>
            <a:r>
              <a:rPr lang="en-US" dirty="0">
                <a:latin typeface="Arial Narrow" panose="020B0606020202030204" pitchFamily="34" charset="0"/>
              </a:rPr>
              <a:t>Economic development and population growth have </a:t>
            </a:r>
            <a:r>
              <a:rPr lang="en-US" b="1" dirty="0">
                <a:latin typeface="Arial Narrow" panose="020B0606020202030204" pitchFamily="34" charset="0"/>
              </a:rPr>
              <a:t>increased water demand</a:t>
            </a:r>
            <a:r>
              <a:rPr lang="en-US" dirty="0">
                <a:latin typeface="Arial Narrow" panose="020B0606020202030204" pitchFamily="34" charset="0"/>
              </a:rPr>
              <a:t> for drinking, agriculture, and industrial uses. </a:t>
            </a:r>
          </a:p>
        </p:txBody>
      </p:sp>
      <p:sp>
        <p:nvSpPr>
          <p:cNvPr id="12" name="Rectangle 11">
            <a:extLst>
              <a:ext uri="{FF2B5EF4-FFF2-40B4-BE49-F238E27FC236}">
                <a16:creationId xmlns:a16="http://schemas.microsoft.com/office/drawing/2014/main" id="{8C478505-BF6C-FCF0-18B4-28264DEEB72C}"/>
              </a:ext>
            </a:extLst>
          </p:cNvPr>
          <p:cNvSpPr/>
          <p:nvPr/>
        </p:nvSpPr>
        <p:spPr>
          <a:xfrm>
            <a:off x="1903615" y="699827"/>
            <a:ext cx="2917767" cy="1145598"/>
          </a:xfrm>
          <a:prstGeom prst="rect">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1078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7288C3-4B05-4BC0-945A-1631B2A00AF0}"/>
              </a:ext>
            </a:extLst>
          </p:cNvPr>
          <p:cNvSpPr>
            <a:spLocks noGrp="1"/>
          </p:cNvSpPr>
          <p:nvPr>
            <p:ph type="title"/>
          </p:nvPr>
        </p:nvSpPr>
        <p:spPr/>
        <p:txBody>
          <a:bodyPr/>
          <a:lstStyle/>
          <a:p>
            <a:r>
              <a:rPr lang="en-US" dirty="0"/>
              <a:t>Sustainable Water Use in Arid and Semiarid Regions </a:t>
            </a:r>
          </a:p>
        </p:txBody>
      </p:sp>
      <p:sp>
        <p:nvSpPr>
          <p:cNvPr id="7" name="Content Placeholder 6">
            <a:extLst>
              <a:ext uri="{FF2B5EF4-FFF2-40B4-BE49-F238E27FC236}">
                <a16:creationId xmlns:a16="http://schemas.microsoft.com/office/drawing/2014/main" id="{1F6B45E1-0DC7-00DB-333F-F7D352F9FA6D}"/>
              </a:ext>
            </a:extLst>
          </p:cNvPr>
          <p:cNvSpPr>
            <a:spLocks noGrp="1"/>
          </p:cNvSpPr>
          <p:nvPr>
            <p:ph idx="1"/>
          </p:nvPr>
        </p:nvSpPr>
        <p:spPr>
          <a:xfrm>
            <a:off x="166253" y="4709063"/>
            <a:ext cx="8811491" cy="1595483"/>
          </a:xfrm>
        </p:spPr>
        <p:txBody>
          <a:bodyPr>
            <a:noAutofit/>
          </a:bodyPr>
          <a:lstStyle/>
          <a:p>
            <a:pPr algn="just"/>
            <a:r>
              <a:rPr lang="en-US" sz="1800" dirty="0"/>
              <a:t>Various treated alternative water sources, such as reclaimed municipal wastewater, desalinated brackish water and seawater, have been proposed and are currently utilized for agricultural irrigation and potable water use.</a:t>
            </a:r>
          </a:p>
          <a:p>
            <a:pPr algn="just"/>
            <a:r>
              <a:rPr lang="en-US" sz="1800" dirty="0"/>
              <a:t>The chemical composition of treated produced water strongly depends on the geological formations from which it is extracted, the fracturing additives used during hydrocarbon recovery, and the desalination treatment process. </a:t>
            </a:r>
          </a:p>
        </p:txBody>
      </p:sp>
      <p:pic>
        <p:nvPicPr>
          <p:cNvPr id="11" name="Picture 10">
            <a:extLst>
              <a:ext uri="{FF2B5EF4-FFF2-40B4-BE49-F238E27FC236}">
                <a16:creationId xmlns:a16="http://schemas.microsoft.com/office/drawing/2014/main" id="{AF231D99-0261-27B6-4657-19DE61627826}"/>
              </a:ext>
            </a:extLst>
          </p:cNvPr>
          <p:cNvPicPr>
            <a:picLocks noChangeAspect="1"/>
          </p:cNvPicPr>
          <p:nvPr/>
        </p:nvPicPr>
        <p:blipFill>
          <a:blip r:embed="rId2"/>
          <a:stretch>
            <a:fillRect/>
          </a:stretch>
        </p:blipFill>
        <p:spPr>
          <a:xfrm>
            <a:off x="1276003" y="694208"/>
            <a:ext cx="6591993" cy="4014856"/>
          </a:xfrm>
          <a:prstGeom prst="rect">
            <a:avLst/>
          </a:prstGeom>
        </p:spPr>
      </p:pic>
      <p:sp>
        <p:nvSpPr>
          <p:cNvPr id="12" name="Rectangle 11">
            <a:extLst>
              <a:ext uri="{FF2B5EF4-FFF2-40B4-BE49-F238E27FC236}">
                <a16:creationId xmlns:a16="http://schemas.microsoft.com/office/drawing/2014/main" id="{1CB8483F-EA7E-43FF-EC13-8DBF113E9E99}"/>
              </a:ext>
            </a:extLst>
          </p:cNvPr>
          <p:cNvSpPr/>
          <p:nvPr/>
        </p:nvSpPr>
        <p:spPr>
          <a:xfrm>
            <a:off x="6321829" y="4089862"/>
            <a:ext cx="1296785" cy="266007"/>
          </a:xfrm>
          <a:prstGeom prst="rect">
            <a:avLst/>
          </a:prstGeom>
          <a:noFill/>
          <a:ln>
            <a:solidFill>
              <a:srgbClr val="FF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5516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ABB062-9851-4F54-B770-89FA1E2C51B5}"/>
              </a:ext>
            </a:extLst>
          </p:cNvPr>
          <p:cNvSpPr>
            <a:spLocks noGrp="1"/>
          </p:cNvSpPr>
          <p:nvPr>
            <p:ph idx="1"/>
          </p:nvPr>
        </p:nvSpPr>
        <p:spPr>
          <a:xfrm>
            <a:off x="628650" y="3224463"/>
            <a:ext cx="7886700" cy="3024221"/>
          </a:xfrm>
        </p:spPr>
        <p:txBody>
          <a:bodyPr>
            <a:normAutofit/>
          </a:bodyPr>
          <a:lstStyle/>
          <a:p>
            <a:pPr algn="just"/>
            <a:r>
              <a:rPr lang="en-US" sz="1800" dirty="0"/>
              <a:t>High-TDS </a:t>
            </a:r>
            <a:r>
              <a:rPr lang="en-US" sz="1800" dirty="0" err="1"/>
              <a:t>tPW</a:t>
            </a:r>
            <a:r>
              <a:rPr lang="en-US" sz="1800" dirty="0"/>
              <a:t> (&gt;1000 mg/L) alters soil structure and nutrient availability by increasing salinity and shifting cation-exchange behavior.</a:t>
            </a:r>
          </a:p>
          <a:p>
            <a:pPr algn="just"/>
            <a:r>
              <a:rPr lang="en-US" sz="1800" dirty="0"/>
              <a:t>PW irrigation imposes osmotic stress on plants, reducing water uptake and growth.</a:t>
            </a:r>
          </a:p>
          <a:p>
            <a:pPr algn="just"/>
            <a:r>
              <a:rPr lang="en-US" sz="1800" dirty="0"/>
              <a:t>low-TDS </a:t>
            </a:r>
            <a:r>
              <a:rPr lang="en-US" sz="1800" dirty="0" err="1"/>
              <a:t>tPW</a:t>
            </a:r>
            <a:r>
              <a:rPr lang="en-US" sz="1800" dirty="0"/>
              <a:t> (≤1000 mg/L) tends to maintain soil organic carbon and Ca²⁺/Mg²⁺, whereas high-TDS (≥1500 mg/L) drives surface accumulation of Cl⁻ and SO</a:t>
            </a:r>
            <a:r>
              <a:rPr lang="en-US" sz="1800" baseline="-25000" dirty="0"/>
              <a:t>4</a:t>
            </a:r>
            <a:r>
              <a:rPr lang="en-US" sz="1800" dirty="0"/>
              <a:t>²⁻, disrupts microbes, and enhances nutrient leaching.</a:t>
            </a:r>
          </a:p>
          <a:p>
            <a:pPr algn="just"/>
            <a:r>
              <a:rPr lang="en-US" sz="1800" dirty="0"/>
              <a:t>Sodium and chloride, commonly elevated in PW, increase salinity/</a:t>
            </a:r>
            <a:r>
              <a:rPr lang="en-US" sz="1800" dirty="0" err="1"/>
              <a:t>sodicity</a:t>
            </a:r>
            <a:r>
              <a:rPr lang="en-US" sz="1800" dirty="0"/>
              <a:t>, suppressing plant performance and microbial diversity, whereas calcium and magnesium counter </a:t>
            </a:r>
            <a:r>
              <a:rPr lang="en-US" sz="1800" dirty="0" err="1"/>
              <a:t>sodicity</a:t>
            </a:r>
            <a:r>
              <a:rPr lang="en-US" sz="1800" dirty="0"/>
              <a:t>, improving permeability and aeration.</a:t>
            </a:r>
          </a:p>
        </p:txBody>
      </p:sp>
      <p:sp>
        <p:nvSpPr>
          <p:cNvPr id="3" name="Title 2">
            <a:extLst>
              <a:ext uri="{FF2B5EF4-FFF2-40B4-BE49-F238E27FC236}">
                <a16:creationId xmlns:a16="http://schemas.microsoft.com/office/drawing/2014/main" id="{1B7288C3-4B05-4BC0-945A-1631B2A00AF0}"/>
              </a:ext>
            </a:extLst>
          </p:cNvPr>
          <p:cNvSpPr>
            <a:spLocks noGrp="1"/>
          </p:cNvSpPr>
          <p:nvPr>
            <p:ph type="title"/>
          </p:nvPr>
        </p:nvSpPr>
        <p:spPr>
          <a:xfrm>
            <a:off x="157942" y="-338390"/>
            <a:ext cx="9077498" cy="1325563"/>
          </a:xfrm>
        </p:spPr>
        <p:txBody>
          <a:bodyPr/>
          <a:lstStyle/>
          <a:p>
            <a:r>
              <a:rPr lang="en-US" dirty="0"/>
              <a:t>Raw Produced Water &amp; Treated Produced Water (</a:t>
            </a:r>
            <a:r>
              <a:rPr lang="en-US" dirty="0" err="1"/>
              <a:t>tPW</a:t>
            </a:r>
            <a:r>
              <a:rPr lang="en-US" dirty="0"/>
              <a:t>) Use in Irrigation</a:t>
            </a:r>
          </a:p>
        </p:txBody>
      </p:sp>
      <p:sp>
        <p:nvSpPr>
          <p:cNvPr id="4" name="TextBox 3">
            <a:extLst>
              <a:ext uri="{FF2B5EF4-FFF2-40B4-BE49-F238E27FC236}">
                <a16:creationId xmlns:a16="http://schemas.microsoft.com/office/drawing/2014/main" id="{0E28F4CC-B469-039C-D7E4-241134D64BB2}"/>
              </a:ext>
            </a:extLst>
          </p:cNvPr>
          <p:cNvSpPr txBox="1"/>
          <p:nvPr/>
        </p:nvSpPr>
        <p:spPr>
          <a:xfrm>
            <a:off x="0" y="6349138"/>
            <a:ext cx="6937879" cy="261610"/>
          </a:xfrm>
          <a:prstGeom prst="rect">
            <a:avLst/>
          </a:prstGeom>
          <a:noFill/>
        </p:spPr>
        <p:txBody>
          <a:bodyPr wrap="square" rtlCol="0">
            <a:spAutoFit/>
          </a:bodyPr>
          <a:lstStyle/>
          <a:p>
            <a:r>
              <a:rPr lang="en-US" sz="1100" dirty="0"/>
              <a:t>Sedlacko et al., 2019; </a:t>
            </a:r>
            <a:r>
              <a:rPr lang="en-US" sz="1100" dirty="0" err="1"/>
              <a:t>Ganjegunte</a:t>
            </a:r>
            <a:r>
              <a:rPr lang="en-US" sz="1100" dirty="0"/>
              <a:t> et al., 2008; McAdams et al., 2019 </a:t>
            </a:r>
            <a:r>
              <a:rPr lang="da-DK" sz="1100" dirty="0"/>
              <a:t>Oetjen et al., 2018; Suvendran et al., 2024</a:t>
            </a:r>
            <a:endParaRPr lang="en-US" sz="1100" dirty="0"/>
          </a:p>
        </p:txBody>
      </p:sp>
      <p:pic>
        <p:nvPicPr>
          <p:cNvPr id="6" name="Picture 5">
            <a:extLst>
              <a:ext uri="{FF2B5EF4-FFF2-40B4-BE49-F238E27FC236}">
                <a16:creationId xmlns:a16="http://schemas.microsoft.com/office/drawing/2014/main" id="{A632DE92-947A-1550-B96B-E9471B9E98DA}"/>
              </a:ext>
            </a:extLst>
          </p:cNvPr>
          <p:cNvPicPr>
            <a:picLocks noChangeAspect="1"/>
          </p:cNvPicPr>
          <p:nvPr/>
        </p:nvPicPr>
        <p:blipFill>
          <a:blip r:embed="rId2"/>
          <a:stretch>
            <a:fillRect/>
          </a:stretch>
        </p:blipFill>
        <p:spPr>
          <a:xfrm>
            <a:off x="1408539" y="915767"/>
            <a:ext cx="6151418" cy="2004514"/>
          </a:xfrm>
          <a:prstGeom prst="rect">
            <a:avLst/>
          </a:prstGeom>
        </p:spPr>
      </p:pic>
    </p:spTree>
    <p:extLst>
      <p:ext uri="{BB962C8B-B14F-4D97-AF65-F5344CB8AC3E}">
        <p14:creationId xmlns:p14="http://schemas.microsoft.com/office/powerpoint/2010/main" val="5663255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FAFF38-0F73-531E-005C-C77FBE1A79A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D601415-00F4-F184-00CB-B382F78D7255}"/>
              </a:ext>
            </a:extLst>
          </p:cNvPr>
          <p:cNvSpPr>
            <a:spLocks noGrp="1"/>
          </p:cNvSpPr>
          <p:nvPr>
            <p:ph idx="1"/>
          </p:nvPr>
        </p:nvSpPr>
        <p:spPr>
          <a:xfrm>
            <a:off x="3187406" y="798748"/>
            <a:ext cx="5881780" cy="2244101"/>
          </a:xfrm>
        </p:spPr>
        <p:txBody>
          <a:bodyPr>
            <a:normAutofit/>
          </a:bodyPr>
          <a:lstStyle/>
          <a:p>
            <a:pPr marL="0" indent="0">
              <a:buNone/>
            </a:pPr>
            <a:r>
              <a:rPr lang="en-US" sz="1800" dirty="0"/>
              <a:t>The project was designed to study the influence of </a:t>
            </a:r>
            <a:r>
              <a:rPr lang="en-US" sz="1800" dirty="0" err="1"/>
              <a:t>tPW</a:t>
            </a:r>
            <a:r>
              <a:rPr lang="en-US" sz="1800" dirty="0"/>
              <a:t> (500, 1000, 1500 mg/L TDS) vs. control (12 mg/L TDS) on:</a:t>
            </a:r>
          </a:p>
          <a:p>
            <a:pPr marL="398463" indent="-165100"/>
            <a:r>
              <a:rPr lang="en-US" sz="1800" dirty="0"/>
              <a:t>Soil health (SQI: chemical &amp; physical)</a:t>
            </a:r>
          </a:p>
          <a:p>
            <a:pPr marL="398463" indent="-165100"/>
            <a:r>
              <a:rPr lang="en-US" sz="1800" dirty="0"/>
              <a:t>Ion transport &amp; organics in soil profile</a:t>
            </a:r>
          </a:p>
          <a:p>
            <a:pPr marL="398463" indent="-165100"/>
            <a:r>
              <a:rPr lang="en-US" sz="1800" dirty="0"/>
              <a:t>Microbial communities (bacteria/fungi)</a:t>
            </a:r>
          </a:p>
          <a:p>
            <a:pPr marL="398463" indent="-165100"/>
            <a:r>
              <a:rPr lang="en-US" sz="1800" dirty="0"/>
              <a:t>Alfalfa forage quality (CP, fiber, digestibility)</a:t>
            </a:r>
          </a:p>
        </p:txBody>
      </p:sp>
      <p:sp>
        <p:nvSpPr>
          <p:cNvPr id="3" name="Title 2">
            <a:extLst>
              <a:ext uri="{FF2B5EF4-FFF2-40B4-BE49-F238E27FC236}">
                <a16:creationId xmlns:a16="http://schemas.microsoft.com/office/drawing/2014/main" id="{2609AA64-AAA8-3018-7E97-84541DD3A41A}"/>
              </a:ext>
            </a:extLst>
          </p:cNvPr>
          <p:cNvSpPr>
            <a:spLocks noGrp="1"/>
          </p:cNvSpPr>
          <p:nvPr>
            <p:ph type="title"/>
          </p:nvPr>
        </p:nvSpPr>
        <p:spPr/>
        <p:txBody>
          <a:bodyPr/>
          <a:lstStyle/>
          <a:p>
            <a:r>
              <a:rPr lang="en-US" dirty="0"/>
              <a:t>Motivation &amp; Objectives</a:t>
            </a:r>
          </a:p>
        </p:txBody>
      </p:sp>
      <p:grpSp>
        <p:nvGrpSpPr>
          <p:cNvPr id="8" name="Group 7">
            <a:extLst>
              <a:ext uri="{FF2B5EF4-FFF2-40B4-BE49-F238E27FC236}">
                <a16:creationId xmlns:a16="http://schemas.microsoft.com/office/drawing/2014/main" id="{0252B087-86CF-47CD-1376-B5690412E70E}"/>
              </a:ext>
            </a:extLst>
          </p:cNvPr>
          <p:cNvGrpSpPr/>
          <p:nvPr/>
        </p:nvGrpSpPr>
        <p:grpSpPr>
          <a:xfrm>
            <a:off x="-95078" y="722541"/>
            <a:ext cx="1487424" cy="1487424"/>
            <a:chOff x="483412" y="1362659"/>
            <a:chExt cx="1487424" cy="1487424"/>
          </a:xfrm>
          <a:scene3d>
            <a:camera prst="orthographicFront"/>
            <a:lightRig rig="flat" dir="t"/>
          </a:scene3d>
        </p:grpSpPr>
        <p:sp>
          <p:nvSpPr>
            <p:cNvPr id="9" name="Shape 8">
              <a:extLst>
                <a:ext uri="{FF2B5EF4-FFF2-40B4-BE49-F238E27FC236}">
                  <a16:creationId xmlns:a16="http://schemas.microsoft.com/office/drawing/2014/main" id="{6B5E4A66-8F20-2308-F0AE-3072A54C13F2}"/>
                </a:ext>
              </a:extLst>
            </p:cNvPr>
            <p:cNvSpPr/>
            <p:nvPr/>
          </p:nvSpPr>
          <p:spPr>
            <a:xfrm>
              <a:off x="483412" y="1362659"/>
              <a:ext cx="1487424" cy="1487424"/>
            </a:xfrm>
            <a:prstGeom prst="gear6">
              <a:avLst/>
            </a:prstGeom>
            <a:sp3d prstMaterial="dkEdge">
              <a:bevelT w="8200" h="38100"/>
            </a:sp3d>
          </p:spPr>
          <p:style>
            <a:lnRef idx="0">
              <a:schemeClr val="lt1">
                <a:hueOff val="0"/>
                <a:satOff val="0"/>
                <a:lumOff val="0"/>
                <a:alphaOff val="0"/>
              </a:schemeClr>
            </a:lnRef>
            <a:fillRef idx="2">
              <a:schemeClr val="accent6">
                <a:shade val="80000"/>
                <a:hueOff val="367919"/>
                <a:satOff val="-33424"/>
                <a:lumOff val="19508"/>
                <a:alphaOff val="0"/>
              </a:schemeClr>
            </a:fillRef>
            <a:effectRef idx="1">
              <a:schemeClr val="accent6">
                <a:shade val="80000"/>
                <a:hueOff val="367919"/>
                <a:satOff val="-33424"/>
                <a:lumOff val="19508"/>
                <a:alphaOff val="0"/>
              </a:schemeClr>
            </a:effectRef>
            <a:fontRef idx="minor">
              <a:schemeClr val="dk1"/>
            </a:fontRef>
          </p:style>
          <p:txBody>
            <a:bodyPr/>
            <a:lstStyle/>
            <a:p>
              <a:endParaRPr lang="en-US"/>
            </a:p>
          </p:txBody>
        </p:sp>
        <p:sp>
          <p:nvSpPr>
            <p:cNvPr id="10" name="Shape 4">
              <a:extLst>
                <a:ext uri="{FF2B5EF4-FFF2-40B4-BE49-F238E27FC236}">
                  <a16:creationId xmlns:a16="http://schemas.microsoft.com/office/drawing/2014/main" id="{E2BAEF5E-8740-6FA1-5531-A742C6CC8830}"/>
                </a:ext>
              </a:extLst>
            </p:cNvPr>
            <p:cNvSpPr txBox="1"/>
            <p:nvPr/>
          </p:nvSpPr>
          <p:spPr>
            <a:xfrm>
              <a:off x="857875" y="1739386"/>
              <a:ext cx="738498" cy="733970"/>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Plant Growth</a:t>
              </a:r>
            </a:p>
          </p:txBody>
        </p:sp>
      </p:grpSp>
      <p:grpSp>
        <p:nvGrpSpPr>
          <p:cNvPr id="12" name="Group 11">
            <a:extLst>
              <a:ext uri="{FF2B5EF4-FFF2-40B4-BE49-F238E27FC236}">
                <a16:creationId xmlns:a16="http://schemas.microsoft.com/office/drawing/2014/main" id="{68C4C32A-7101-B366-9A72-4B83EEC517E7}"/>
              </a:ext>
            </a:extLst>
          </p:cNvPr>
          <p:cNvGrpSpPr/>
          <p:nvPr/>
        </p:nvGrpSpPr>
        <p:grpSpPr>
          <a:xfrm>
            <a:off x="628650" y="1717285"/>
            <a:ext cx="2045208" cy="2045208"/>
            <a:chOff x="1673352" y="1846072"/>
            <a:chExt cx="2045208" cy="2045208"/>
          </a:xfrm>
          <a:scene3d>
            <a:camera prst="orthographicFront"/>
            <a:lightRig rig="flat" dir="t"/>
          </a:scene3d>
        </p:grpSpPr>
        <p:sp>
          <p:nvSpPr>
            <p:cNvPr id="13" name="Shape 12">
              <a:extLst>
                <a:ext uri="{FF2B5EF4-FFF2-40B4-BE49-F238E27FC236}">
                  <a16:creationId xmlns:a16="http://schemas.microsoft.com/office/drawing/2014/main" id="{C3FAB3A2-3B1C-8B31-8CD6-5B2D32AF8339}"/>
                </a:ext>
              </a:extLst>
            </p:cNvPr>
            <p:cNvSpPr/>
            <p:nvPr/>
          </p:nvSpPr>
          <p:spPr>
            <a:xfrm>
              <a:off x="1673352" y="1846072"/>
              <a:ext cx="2045208" cy="2045208"/>
            </a:xfrm>
            <a:prstGeom prst="gear9">
              <a:avLst/>
            </a:prstGeom>
            <a:sp3d prstMaterial="dkEdge">
              <a:bevelT w="8200" h="38100"/>
            </a:sp3d>
          </p:spPr>
          <p:style>
            <a:lnRef idx="0">
              <a:schemeClr val="lt1">
                <a:hueOff val="0"/>
                <a:satOff val="0"/>
                <a:lumOff val="0"/>
                <a:alphaOff val="0"/>
              </a:schemeClr>
            </a:lnRef>
            <a:fillRef idx="2">
              <a:schemeClr val="accent6">
                <a:shade val="80000"/>
                <a:hueOff val="0"/>
                <a:satOff val="0"/>
                <a:lumOff val="0"/>
                <a:alphaOff val="0"/>
              </a:schemeClr>
            </a:fillRef>
            <a:effectRef idx="1">
              <a:schemeClr val="accent6">
                <a:shade val="80000"/>
                <a:hueOff val="0"/>
                <a:satOff val="0"/>
                <a:lumOff val="0"/>
                <a:alphaOff val="0"/>
              </a:schemeClr>
            </a:effectRef>
            <a:fontRef idx="minor">
              <a:schemeClr val="dk1"/>
            </a:fontRef>
          </p:style>
          <p:txBody>
            <a:bodyPr/>
            <a:lstStyle/>
            <a:p>
              <a:endParaRPr lang="en-US"/>
            </a:p>
          </p:txBody>
        </p:sp>
        <p:sp>
          <p:nvSpPr>
            <p:cNvPr id="14" name="Shape 4">
              <a:extLst>
                <a:ext uri="{FF2B5EF4-FFF2-40B4-BE49-F238E27FC236}">
                  <a16:creationId xmlns:a16="http://schemas.microsoft.com/office/drawing/2014/main" id="{284922C6-DA32-CD5C-3DBD-B1FD83B316B4}"/>
                </a:ext>
              </a:extLst>
            </p:cNvPr>
            <p:cNvSpPr txBox="1"/>
            <p:nvPr/>
          </p:nvSpPr>
          <p:spPr>
            <a:xfrm>
              <a:off x="2084530" y="2325152"/>
              <a:ext cx="1222852" cy="1051279"/>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2400" kern="1200" dirty="0"/>
                <a:t>Soil Health</a:t>
              </a:r>
            </a:p>
          </p:txBody>
        </p:sp>
      </p:grpSp>
      <p:grpSp>
        <p:nvGrpSpPr>
          <p:cNvPr id="15" name="Group 14">
            <a:extLst>
              <a:ext uri="{FF2B5EF4-FFF2-40B4-BE49-F238E27FC236}">
                <a16:creationId xmlns:a16="http://schemas.microsoft.com/office/drawing/2014/main" id="{A8BAA7EA-E1A8-5BA3-8855-59ED63716B35}"/>
              </a:ext>
            </a:extLst>
          </p:cNvPr>
          <p:cNvGrpSpPr/>
          <p:nvPr/>
        </p:nvGrpSpPr>
        <p:grpSpPr>
          <a:xfrm>
            <a:off x="1651254" y="623544"/>
            <a:ext cx="1457371" cy="1457371"/>
            <a:chOff x="1316522" y="336488"/>
            <a:chExt cx="1457371" cy="1457371"/>
          </a:xfrm>
          <a:scene3d>
            <a:camera prst="orthographicFront"/>
            <a:lightRig rig="flat" dir="t"/>
          </a:scene3d>
        </p:grpSpPr>
        <p:sp>
          <p:nvSpPr>
            <p:cNvPr id="16" name="Shape 15">
              <a:extLst>
                <a:ext uri="{FF2B5EF4-FFF2-40B4-BE49-F238E27FC236}">
                  <a16:creationId xmlns:a16="http://schemas.microsoft.com/office/drawing/2014/main" id="{99A346D3-7C0E-2B38-927B-90742A8894B8}"/>
                </a:ext>
              </a:extLst>
            </p:cNvPr>
            <p:cNvSpPr/>
            <p:nvPr/>
          </p:nvSpPr>
          <p:spPr>
            <a:xfrm rot="20700000">
              <a:off x="1316522" y="336488"/>
              <a:ext cx="1457371" cy="1457371"/>
            </a:xfrm>
            <a:prstGeom prst="gear6">
              <a:avLst/>
            </a:prstGeom>
            <a:sp3d prstMaterial="dkEdge">
              <a:bevelT w="8200" h="38100"/>
            </a:sp3d>
          </p:spPr>
          <p:style>
            <a:lnRef idx="0">
              <a:schemeClr val="lt1">
                <a:hueOff val="0"/>
                <a:satOff val="0"/>
                <a:lumOff val="0"/>
                <a:alphaOff val="0"/>
              </a:schemeClr>
            </a:lnRef>
            <a:fillRef idx="2">
              <a:schemeClr val="accent6">
                <a:shade val="80000"/>
                <a:hueOff val="735839"/>
                <a:satOff val="-66848"/>
                <a:lumOff val="39016"/>
                <a:alphaOff val="0"/>
              </a:schemeClr>
            </a:fillRef>
            <a:effectRef idx="1">
              <a:schemeClr val="accent6">
                <a:shade val="80000"/>
                <a:hueOff val="735839"/>
                <a:satOff val="-66848"/>
                <a:lumOff val="39016"/>
                <a:alphaOff val="0"/>
              </a:schemeClr>
            </a:effectRef>
            <a:fontRef idx="minor">
              <a:schemeClr val="dk1"/>
            </a:fontRef>
          </p:style>
          <p:txBody>
            <a:bodyPr/>
            <a:lstStyle/>
            <a:p>
              <a:endParaRPr lang="en-US"/>
            </a:p>
          </p:txBody>
        </p:sp>
        <p:sp>
          <p:nvSpPr>
            <p:cNvPr id="17" name="Shape 4">
              <a:extLst>
                <a:ext uri="{FF2B5EF4-FFF2-40B4-BE49-F238E27FC236}">
                  <a16:creationId xmlns:a16="http://schemas.microsoft.com/office/drawing/2014/main" id="{9A4B2519-5089-6D8E-4935-8E99C2CE1B12}"/>
                </a:ext>
              </a:extLst>
            </p:cNvPr>
            <p:cNvSpPr txBox="1"/>
            <p:nvPr/>
          </p:nvSpPr>
          <p:spPr>
            <a:xfrm>
              <a:off x="1636166" y="656132"/>
              <a:ext cx="818083" cy="818083"/>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Ion Dynamics </a:t>
              </a:r>
            </a:p>
          </p:txBody>
        </p:sp>
      </p:grpSp>
      <p:grpSp>
        <p:nvGrpSpPr>
          <p:cNvPr id="18" name="Group 17">
            <a:extLst>
              <a:ext uri="{FF2B5EF4-FFF2-40B4-BE49-F238E27FC236}">
                <a16:creationId xmlns:a16="http://schemas.microsoft.com/office/drawing/2014/main" id="{EE9799B2-525B-4E20-8D81-FD95ECDC2941}"/>
              </a:ext>
            </a:extLst>
          </p:cNvPr>
          <p:cNvGrpSpPr/>
          <p:nvPr/>
        </p:nvGrpSpPr>
        <p:grpSpPr>
          <a:xfrm>
            <a:off x="74814" y="3453874"/>
            <a:ext cx="1707401" cy="1707401"/>
            <a:chOff x="483412" y="1362659"/>
            <a:chExt cx="1487424" cy="1487424"/>
          </a:xfrm>
          <a:scene3d>
            <a:camera prst="orthographicFront"/>
            <a:lightRig rig="flat" dir="t"/>
          </a:scene3d>
        </p:grpSpPr>
        <p:sp>
          <p:nvSpPr>
            <p:cNvPr id="19" name="Shape 18">
              <a:extLst>
                <a:ext uri="{FF2B5EF4-FFF2-40B4-BE49-F238E27FC236}">
                  <a16:creationId xmlns:a16="http://schemas.microsoft.com/office/drawing/2014/main" id="{399FBBD0-6DB0-E2BA-99A6-B77FAC98D5B4}"/>
                </a:ext>
              </a:extLst>
            </p:cNvPr>
            <p:cNvSpPr/>
            <p:nvPr/>
          </p:nvSpPr>
          <p:spPr>
            <a:xfrm>
              <a:off x="483412" y="1362659"/>
              <a:ext cx="1487424" cy="1487424"/>
            </a:xfrm>
            <a:prstGeom prst="gear6">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a:lstStyle/>
            <a:p>
              <a:endParaRPr lang="en-US"/>
            </a:p>
          </p:txBody>
        </p:sp>
        <p:sp>
          <p:nvSpPr>
            <p:cNvPr id="20" name="Shape 4">
              <a:extLst>
                <a:ext uri="{FF2B5EF4-FFF2-40B4-BE49-F238E27FC236}">
                  <a16:creationId xmlns:a16="http://schemas.microsoft.com/office/drawing/2014/main" id="{D16EF685-BFCE-7888-3C81-9A2FF70BFBCE}"/>
                </a:ext>
              </a:extLst>
            </p:cNvPr>
            <p:cNvSpPr txBox="1"/>
            <p:nvPr/>
          </p:nvSpPr>
          <p:spPr>
            <a:xfrm>
              <a:off x="776868" y="1739386"/>
              <a:ext cx="930531" cy="733970"/>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dirty="0"/>
                <a:t>Microbial Communities</a:t>
              </a:r>
              <a:endParaRPr lang="en-US" sz="1400" kern="1200" dirty="0"/>
            </a:p>
          </p:txBody>
        </p:sp>
      </p:grpSp>
      <p:sp>
        <p:nvSpPr>
          <p:cNvPr id="4" name="Content Placeholder 1">
            <a:extLst>
              <a:ext uri="{FF2B5EF4-FFF2-40B4-BE49-F238E27FC236}">
                <a16:creationId xmlns:a16="http://schemas.microsoft.com/office/drawing/2014/main" id="{036CD73F-98E9-8CD2-E97C-59D85DA17142}"/>
              </a:ext>
            </a:extLst>
          </p:cNvPr>
          <p:cNvSpPr txBox="1">
            <a:spLocks/>
          </p:cNvSpPr>
          <p:nvPr/>
        </p:nvSpPr>
        <p:spPr>
          <a:xfrm>
            <a:off x="2673857" y="3372830"/>
            <a:ext cx="6309275" cy="2757037"/>
          </a:xfrm>
          <a:prstGeom prst="rect">
            <a:avLst/>
          </a:prstGeom>
        </p:spPr>
        <p:txBody>
          <a:bodyPr vert="horz" lIns="91440" tIns="45720" rIns="91440" bIns="45720" rtlCol="0">
            <a:noAutofit/>
          </a:bodyPr>
          <a:lst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Arial Narrow" panose="020B0606020202030204" pitchFamily="34"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Arial Narrow" panose="020B0606020202030204" pitchFamily="34"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Arial Narrow" panose="020B0606020202030204" pitchFamily="34"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Arial Narrow" panose="020B0606020202030204" pitchFamily="34"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1800" u="sng" dirty="0"/>
              <a:t>Soil:</a:t>
            </a:r>
            <a:r>
              <a:rPr lang="en-US" sz="1800" dirty="0"/>
              <a:t> Soil was collected from 2 different counties, Reeves &amp; Loving, both facing disposal constraints </a:t>
            </a:r>
          </a:p>
          <a:p>
            <a:pPr marL="0" indent="0">
              <a:buFont typeface="Arial" panose="020B0604020202020204" pitchFamily="34" charset="0"/>
              <a:buNone/>
            </a:pPr>
            <a:endParaRPr lang="en-US" sz="1800" dirty="0"/>
          </a:p>
          <a:p>
            <a:pPr marL="0" indent="0">
              <a:buFont typeface="Arial" panose="020B0604020202020204" pitchFamily="34" charset="0"/>
              <a:buNone/>
            </a:pPr>
            <a:r>
              <a:rPr lang="en-US" sz="1800" u="sng" dirty="0"/>
              <a:t>Water:</a:t>
            </a:r>
            <a:r>
              <a:rPr lang="en-US" sz="1800" dirty="0"/>
              <a:t> With the aim of validating the treatment train, TPWR chose 3 water qualities, produced by blending &lt;1% RO concentrate + permeate</a:t>
            </a:r>
          </a:p>
          <a:p>
            <a:pPr marL="0" indent="0">
              <a:buFont typeface="Arial" panose="020B0604020202020204" pitchFamily="34" charset="0"/>
              <a:buNone/>
            </a:pPr>
            <a:endParaRPr lang="en-US" sz="1800" u="sng" dirty="0"/>
          </a:p>
          <a:p>
            <a:pPr marL="0" indent="0">
              <a:buFont typeface="Arial" panose="020B0604020202020204" pitchFamily="34" charset="0"/>
              <a:buNone/>
            </a:pPr>
            <a:r>
              <a:rPr lang="en-US" sz="1800" u="sng" dirty="0"/>
              <a:t>Plants:</a:t>
            </a:r>
            <a:r>
              <a:rPr lang="en-US" sz="1800" dirty="0"/>
              <a:t> Native plants from Reeves &amp; Loving county were purchased/collected based on env. survey. Alfalfa was chosen based on water uptake and climate tolerance</a:t>
            </a:r>
            <a:endParaRPr lang="en-US" sz="1800" u="sng" dirty="0"/>
          </a:p>
        </p:txBody>
      </p:sp>
    </p:spTree>
    <p:extLst>
      <p:ext uri="{BB962C8B-B14F-4D97-AF65-F5344CB8AC3E}">
        <p14:creationId xmlns:p14="http://schemas.microsoft.com/office/powerpoint/2010/main" val="16937400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F9B675-695F-B2E5-DC4D-A9C93033F1C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F9D3B64-08B4-4672-DCBE-9B9B3FDB6A83}"/>
              </a:ext>
            </a:extLst>
          </p:cNvPr>
          <p:cNvSpPr>
            <a:spLocks noGrp="1"/>
          </p:cNvSpPr>
          <p:nvPr>
            <p:ph idx="1"/>
          </p:nvPr>
        </p:nvSpPr>
        <p:spPr>
          <a:xfrm>
            <a:off x="3187406" y="705677"/>
            <a:ext cx="5881780" cy="5446646"/>
          </a:xfrm>
        </p:spPr>
        <p:txBody>
          <a:bodyPr>
            <a:normAutofit/>
          </a:bodyPr>
          <a:lstStyle/>
          <a:p>
            <a:pPr algn="just"/>
            <a:r>
              <a:rPr lang="en-US" sz="1800" dirty="0"/>
              <a:t>The greenhouse experiments were conducted from July 11, 2023, to April 22, 2024, in Midland, Texas.</a:t>
            </a:r>
          </a:p>
          <a:p>
            <a:pPr algn="just"/>
            <a:r>
              <a:rPr lang="en-US" sz="1800" dirty="0"/>
              <a:t>The two soil types, Reeves (CB) and Whiskers (WK), were collected from Loving County and N. Reeves County, Texas, respectively.</a:t>
            </a:r>
          </a:p>
          <a:p>
            <a:pPr algn="just"/>
            <a:r>
              <a:rPr lang="en-US" sz="1800" dirty="0"/>
              <a:t>The irrigation was conducted using </a:t>
            </a:r>
            <a:r>
              <a:rPr lang="en-US" sz="1800" dirty="0" err="1"/>
              <a:t>tPW</a:t>
            </a:r>
            <a:r>
              <a:rPr lang="en-US" sz="1800" dirty="0"/>
              <a:t> with TDS concentrations of 1500 mg/L (</a:t>
            </a:r>
            <a:r>
              <a:rPr lang="en-US" sz="1800" i="1" dirty="0" err="1"/>
              <a:t>i</a:t>
            </a:r>
            <a:r>
              <a:rPr lang="en-US" sz="1800" dirty="0"/>
              <a:t>=1), 1000 mg/L (</a:t>
            </a:r>
            <a:r>
              <a:rPr lang="en-US" sz="1800" i="1" dirty="0" err="1"/>
              <a:t>i</a:t>
            </a:r>
            <a:r>
              <a:rPr lang="en-US" sz="1800" dirty="0"/>
              <a:t>=2), and 500 mg/L (</a:t>
            </a:r>
            <a:r>
              <a:rPr lang="en-US" sz="1800" i="1" dirty="0" err="1"/>
              <a:t>i</a:t>
            </a:r>
            <a:r>
              <a:rPr lang="en-US" sz="1800" dirty="0"/>
              <a:t>=3), and the control water (CW) system maintained the TDS at ~15 mg/L (</a:t>
            </a:r>
            <a:r>
              <a:rPr lang="en-US" sz="1800" i="1" dirty="0" err="1"/>
              <a:t>i</a:t>
            </a:r>
            <a:r>
              <a:rPr lang="en-US" sz="1800" dirty="0"/>
              <a:t>=4).</a:t>
            </a:r>
          </a:p>
          <a:p>
            <a:pPr algn="just"/>
            <a:r>
              <a:rPr lang="en-US" sz="1800" dirty="0"/>
              <a:t>Native plants were irrigated with ~15 gpd, Alfalfa was irrigated with ~50 gpd</a:t>
            </a:r>
          </a:p>
          <a:p>
            <a:pPr algn="just"/>
            <a:r>
              <a:rPr lang="en-US" sz="1800" dirty="0"/>
              <a:t>Soil samples were collected at depths of 1, 2, and 3 ft. (30, 60, 90 cm) within the irrigation bed profile to assess changes in soil composition over time.</a:t>
            </a:r>
          </a:p>
          <a:p>
            <a:pPr algn="just"/>
            <a:r>
              <a:rPr lang="en-US" sz="1800" dirty="0"/>
              <a:t>A comprehensive forage analysis was conducted to assess the influence of soil health on plant nutrient composition and overall growth. </a:t>
            </a:r>
          </a:p>
          <a:p>
            <a:pPr algn="just"/>
            <a:r>
              <a:rPr lang="en-US" sz="1800" dirty="0"/>
              <a:t> To evaluate the impact of </a:t>
            </a:r>
            <a:r>
              <a:rPr lang="en-US" sz="1800" dirty="0" err="1"/>
              <a:t>tPW</a:t>
            </a:r>
            <a:r>
              <a:rPr lang="en-US" sz="1800" dirty="0"/>
              <a:t> on soil microbial community composition, topsoil samples (0-15 cm) and subsurface soil samples (15-30 cm) from the soil bed where alfalfa was planted. </a:t>
            </a:r>
          </a:p>
        </p:txBody>
      </p:sp>
      <p:sp>
        <p:nvSpPr>
          <p:cNvPr id="3" name="Title 2">
            <a:extLst>
              <a:ext uri="{FF2B5EF4-FFF2-40B4-BE49-F238E27FC236}">
                <a16:creationId xmlns:a16="http://schemas.microsoft.com/office/drawing/2014/main" id="{2EB92F44-BD1A-F4D3-B1AE-8715CCA742BA}"/>
              </a:ext>
            </a:extLst>
          </p:cNvPr>
          <p:cNvSpPr>
            <a:spLocks noGrp="1"/>
          </p:cNvSpPr>
          <p:nvPr>
            <p:ph type="title"/>
          </p:nvPr>
        </p:nvSpPr>
        <p:spPr/>
        <p:txBody>
          <a:bodyPr/>
          <a:lstStyle/>
          <a:p>
            <a:r>
              <a:rPr lang="en-US" dirty="0"/>
              <a:t>Materials and Methods</a:t>
            </a:r>
          </a:p>
        </p:txBody>
      </p:sp>
      <p:pic>
        <p:nvPicPr>
          <p:cNvPr id="4" name="Picture 3" descr="A planter boxes with plants in it&#10;&#10;Description automatically generated">
            <a:extLst>
              <a:ext uri="{FF2B5EF4-FFF2-40B4-BE49-F238E27FC236}">
                <a16:creationId xmlns:a16="http://schemas.microsoft.com/office/drawing/2014/main" id="{E9A68CED-0897-0320-AE21-88F48F70980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5446" y="786794"/>
            <a:ext cx="2981960" cy="2275205"/>
          </a:xfrm>
          <a:prstGeom prst="rect">
            <a:avLst/>
          </a:prstGeom>
        </p:spPr>
      </p:pic>
      <p:pic>
        <p:nvPicPr>
          <p:cNvPr id="5" name="Picture 4">
            <a:extLst>
              <a:ext uri="{FF2B5EF4-FFF2-40B4-BE49-F238E27FC236}">
                <a16:creationId xmlns:a16="http://schemas.microsoft.com/office/drawing/2014/main" id="{B9431AD5-31E9-2D51-3D5F-4D118609E8AB}"/>
              </a:ext>
            </a:extLst>
          </p:cNvPr>
          <p:cNvPicPr>
            <a:picLocks noChangeAspect="1"/>
          </p:cNvPicPr>
          <p:nvPr/>
        </p:nvPicPr>
        <p:blipFill>
          <a:blip r:embed="rId3"/>
          <a:stretch>
            <a:fillRect/>
          </a:stretch>
        </p:blipFill>
        <p:spPr>
          <a:xfrm>
            <a:off x="205446" y="3230378"/>
            <a:ext cx="2981960" cy="2921945"/>
          </a:xfrm>
          <a:prstGeom prst="rect">
            <a:avLst/>
          </a:prstGeom>
        </p:spPr>
      </p:pic>
      <p:sp>
        <p:nvSpPr>
          <p:cNvPr id="6" name="Rectangle 5">
            <a:extLst>
              <a:ext uri="{FF2B5EF4-FFF2-40B4-BE49-F238E27FC236}">
                <a16:creationId xmlns:a16="http://schemas.microsoft.com/office/drawing/2014/main" id="{E851FC32-63E0-41C2-7FF3-5917E3F93DAB}"/>
              </a:ext>
            </a:extLst>
          </p:cNvPr>
          <p:cNvSpPr/>
          <p:nvPr/>
        </p:nvSpPr>
        <p:spPr>
          <a:xfrm>
            <a:off x="849180" y="5279270"/>
            <a:ext cx="2230904" cy="873053"/>
          </a:xfrm>
          <a:prstGeom prst="rect">
            <a:avLst/>
          </a:prstGeom>
          <a:noFill/>
          <a:ln>
            <a:solidFill>
              <a:srgbClr val="FF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9343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7E8818-3456-FB76-0A7A-F28803C330D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565D3F7-C26E-4DE4-B96E-E3A4878FA497}"/>
              </a:ext>
            </a:extLst>
          </p:cNvPr>
          <p:cNvSpPr>
            <a:spLocks noGrp="1"/>
          </p:cNvSpPr>
          <p:nvPr>
            <p:ph type="title"/>
          </p:nvPr>
        </p:nvSpPr>
        <p:spPr/>
        <p:txBody>
          <a:bodyPr/>
          <a:lstStyle/>
          <a:p>
            <a:r>
              <a:rPr lang="en-US" dirty="0"/>
              <a:t>Materials and Methods</a:t>
            </a:r>
          </a:p>
        </p:txBody>
      </p:sp>
      <p:pic>
        <p:nvPicPr>
          <p:cNvPr id="4" name="Content Placeholder 3" descr="A greenhouse with plants growing in it&#10;&#10;AI-generated content may be incorrect.">
            <a:extLst>
              <a:ext uri="{FF2B5EF4-FFF2-40B4-BE49-F238E27FC236}">
                <a16:creationId xmlns:a16="http://schemas.microsoft.com/office/drawing/2014/main" id="{83494BAF-1BD1-AD57-E7D6-2DFF9690606C}"/>
              </a:ext>
            </a:extLst>
          </p:cNvPr>
          <p:cNvPicPr>
            <a:picLocks noGrp="1" noChangeAspect="1"/>
          </p:cNvPicPr>
          <p:nvPr>
            <p:ph idx="1"/>
          </p:nvPr>
        </p:nvPicPr>
        <p:blipFill>
          <a:blip r:embed="rId2"/>
          <a:stretch>
            <a:fillRect/>
          </a:stretch>
        </p:blipFill>
        <p:spPr>
          <a:xfrm>
            <a:off x="316970" y="788988"/>
            <a:ext cx="2752725" cy="3670300"/>
          </a:xfrm>
        </p:spPr>
      </p:pic>
      <p:pic>
        <p:nvPicPr>
          <p:cNvPr id="11" name="Picture 10" descr="A hand holding a container of soil&#10;&#10;AI-generated content may be incorrect.">
            <a:extLst>
              <a:ext uri="{FF2B5EF4-FFF2-40B4-BE49-F238E27FC236}">
                <a16:creationId xmlns:a16="http://schemas.microsoft.com/office/drawing/2014/main" id="{5E0EA189-EC1E-23EB-BBE1-6BDCB37902BD}"/>
              </a:ext>
            </a:extLst>
          </p:cNvPr>
          <p:cNvPicPr>
            <a:picLocks noChangeAspect="1"/>
          </p:cNvPicPr>
          <p:nvPr/>
        </p:nvPicPr>
        <p:blipFill>
          <a:blip r:embed="rId3"/>
          <a:stretch>
            <a:fillRect/>
          </a:stretch>
        </p:blipFill>
        <p:spPr>
          <a:xfrm>
            <a:off x="3276600" y="2622018"/>
            <a:ext cx="2114550" cy="2819400"/>
          </a:xfrm>
          <a:prstGeom prst="rect">
            <a:avLst/>
          </a:prstGeom>
        </p:spPr>
      </p:pic>
      <p:pic>
        <p:nvPicPr>
          <p:cNvPr id="6" name="Picture 5" descr="A small plant in a dirt area&#10;&#10;AI-generated content may be incorrect.">
            <a:extLst>
              <a:ext uri="{FF2B5EF4-FFF2-40B4-BE49-F238E27FC236}">
                <a16:creationId xmlns:a16="http://schemas.microsoft.com/office/drawing/2014/main" id="{CBF9C595-D66D-EF04-E194-D78C0C84D289}"/>
              </a:ext>
            </a:extLst>
          </p:cNvPr>
          <p:cNvPicPr>
            <a:picLocks noChangeAspect="1"/>
          </p:cNvPicPr>
          <p:nvPr/>
        </p:nvPicPr>
        <p:blipFill>
          <a:blip r:embed="rId4"/>
          <a:stretch>
            <a:fillRect/>
          </a:stretch>
        </p:blipFill>
        <p:spPr>
          <a:xfrm rot="5400000">
            <a:off x="2924175" y="1141413"/>
            <a:ext cx="2819400" cy="2114550"/>
          </a:xfrm>
          <a:prstGeom prst="rect">
            <a:avLst/>
          </a:prstGeom>
        </p:spPr>
      </p:pic>
      <p:pic>
        <p:nvPicPr>
          <p:cNvPr id="9" name="Picture 8" descr="A sprinkler on a wire&#10;&#10;AI-generated content may be incorrect.">
            <a:extLst>
              <a:ext uri="{FF2B5EF4-FFF2-40B4-BE49-F238E27FC236}">
                <a16:creationId xmlns:a16="http://schemas.microsoft.com/office/drawing/2014/main" id="{9FC8F3AC-5A5A-77C3-F324-088735C33D0A}"/>
              </a:ext>
            </a:extLst>
          </p:cNvPr>
          <p:cNvPicPr>
            <a:picLocks noChangeAspect="1"/>
          </p:cNvPicPr>
          <p:nvPr/>
        </p:nvPicPr>
        <p:blipFill>
          <a:blip r:embed="rId5"/>
          <a:srcRect t="10432"/>
          <a:stretch/>
        </p:blipFill>
        <p:spPr>
          <a:xfrm>
            <a:off x="5603562" y="788988"/>
            <a:ext cx="3340100" cy="3988870"/>
          </a:xfrm>
          <a:prstGeom prst="rect">
            <a:avLst/>
          </a:prstGeom>
        </p:spPr>
      </p:pic>
      <p:pic>
        <p:nvPicPr>
          <p:cNvPr id="15" name="Picture 14" descr="A diagram of a plant&#10;&#10;AI-generated content may be incorrect.">
            <a:extLst>
              <a:ext uri="{FF2B5EF4-FFF2-40B4-BE49-F238E27FC236}">
                <a16:creationId xmlns:a16="http://schemas.microsoft.com/office/drawing/2014/main" id="{136E9CF3-B7F4-DC7E-F62E-6331A25EE70A}"/>
              </a:ext>
            </a:extLst>
          </p:cNvPr>
          <p:cNvPicPr>
            <a:picLocks noChangeAspect="1"/>
          </p:cNvPicPr>
          <p:nvPr/>
        </p:nvPicPr>
        <p:blipFill>
          <a:blip r:embed="rId6"/>
          <a:stretch>
            <a:fillRect/>
          </a:stretch>
        </p:blipFill>
        <p:spPr>
          <a:xfrm>
            <a:off x="316970" y="4625578"/>
            <a:ext cx="2758458" cy="2156222"/>
          </a:xfrm>
          <a:prstGeom prst="rect">
            <a:avLst/>
          </a:prstGeom>
        </p:spPr>
      </p:pic>
      <p:pic>
        <p:nvPicPr>
          <p:cNvPr id="17" name="Picture 16" descr="A sign on a plant&#10;&#10;AI-generated content may be incorrect.">
            <a:extLst>
              <a:ext uri="{FF2B5EF4-FFF2-40B4-BE49-F238E27FC236}">
                <a16:creationId xmlns:a16="http://schemas.microsoft.com/office/drawing/2014/main" id="{F0150439-FC9D-1471-72DE-636EEC738021}"/>
              </a:ext>
            </a:extLst>
          </p:cNvPr>
          <p:cNvPicPr>
            <a:picLocks noChangeAspect="1"/>
          </p:cNvPicPr>
          <p:nvPr/>
        </p:nvPicPr>
        <p:blipFill>
          <a:blip r:embed="rId7"/>
          <a:stretch>
            <a:fillRect/>
          </a:stretch>
        </p:blipFill>
        <p:spPr>
          <a:xfrm>
            <a:off x="316970" y="3960351"/>
            <a:ext cx="1054630" cy="494667"/>
          </a:xfrm>
          <a:prstGeom prst="rect">
            <a:avLst/>
          </a:prstGeom>
        </p:spPr>
      </p:pic>
      <p:pic>
        <p:nvPicPr>
          <p:cNvPr id="19" name="Picture 18" descr="A grass and plants in a yard&#10;&#10;AI-generated content may be incorrect.">
            <a:extLst>
              <a:ext uri="{FF2B5EF4-FFF2-40B4-BE49-F238E27FC236}">
                <a16:creationId xmlns:a16="http://schemas.microsoft.com/office/drawing/2014/main" id="{FEF03E43-5BE9-F668-B786-15B1DC7A55E3}"/>
              </a:ext>
            </a:extLst>
          </p:cNvPr>
          <p:cNvPicPr>
            <a:picLocks noChangeAspect="1"/>
          </p:cNvPicPr>
          <p:nvPr/>
        </p:nvPicPr>
        <p:blipFill>
          <a:blip r:embed="rId8"/>
          <a:stretch>
            <a:fillRect/>
          </a:stretch>
        </p:blipFill>
        <p:spPr>
          <a:xfrm rot="10800000" flipV="1">
            <a:off x="5592322" y="4279864"/>
            <a:ext cx="3351340" cy="1459168"/>
          </a:xfrm>
          <a:prstGeom prst="rect">
            <a:avLst/>
          </a:prstGeom>
        </p:spPr>
      </p:pic>
      <p:pic>
        <p:nvPicPr>
          <p:cNvPr id="21" name="Picture 20" descr="A close up of beakers&#10;&#10;AI-generated content may be incorrect.">
            <a:extLst>
              <a:ext uri="{FF2B5EF4-FFF2-40B4-BE49-F238E27FC236}">
                <a16:creationId xmlns:a16="http://schemas.microsoft.com/office/drawing/2014/main" id="{7A09A855-84AA-162F-6A17-270D6FB672EB}"/>
              </a:ext>
            </a:extLst>
          </p:cNvPr>
          <p:cNvPicPr>
            <a:picLocks noChangeAspect="1"/>
          </p:cNvPicPr>
          <p:nvPr/>
        </p:nvPicPr>
        <p:blipFill>
          <a:blip r:embed="rId9"/>
          <a:stretch>
            <a:fillRect/>
          </a:stretch>
        </p:blipFill>
        <p:spPr>
          <a:xfrm>
            <a:off x="3276601" y="5383783"/>
            <a:ext cx="2114550" cy="1342953"/>
          </a:xfrm>
          <a:prstGeom prst="rect">
            <a:avLst/>
          </a:prstGeom>
        </p:spPr>
      </p:pic>
      <p:pic>
        <p:nvPicPr>
          <p:cNvPr id="23" name="Picture 22" descr="A close-up of plants&#10;&#10;AI-generated content may be incorrect.">
            <a:extLst>
              <a:ext uri="{FF2B5EF4-FFF2-40B4-BE49-F238E27FC236}">
                <a16:creationId xmlns:a16="http://schemas.microsoft.com/office/drawing/2014/main" id="{167E4760-D60C-8AB7-0C22-10D789927EAC}"/>
              </a:ext>
            </a:extLst>
          </p:cNvPr>
          <p:cNvPicPr>
            <a:picLocks noChangeAspect="1"/>
          </p:cNvPicPr>
          <p:nvPr/>
        </p:nvPicPr>
        <p:blipFill>
          <a:blip r:embed="rId10"/>
          <a:stretch>
            <a:fillRect/>
          </a:stretch>
        </p:blipFill>
        <p:spPr>
          <a:xfrm>
            <a:off x="5598055" y="5730264"/>
            <a:ext cx="3340100" cy="939757"/>
          </a:xfrm>
          <a:prstGeom prst="rect">
            <a:avLst/>
          </a:prstGeom>
        </p:spPr>
      </p:pic>
    </p:spTree>
    <p:extLst>
      <p:ext uri="{BB962C8B-B14F-4D97-AF65-F5344CB8AC3E}">
        <p14:creationId xmlns:p14="http://schemas.microsoft.com/office/powerpoint/2010/main" val="18896781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DE6696-D319-08DE-9C3B-0404708100D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474FB54-9DAE-591A-775C-4B8DCACA8A94}"/>
              </a:ext>
            </a:extLst>
          </p:cNvPr>
          <p:cNvSpPr>
            <a:spLocks noGrp="1"/>
          </p:cNvSpPr>
          <p:nvPr>
            <p:ph type="title"/>
          </p:nvPr>
        </p:nvSpPr>
        <p:spPr>
          <a:xfrm>
            <a:off x="232756" y="-338390"/>
            <a:ext cx="8819804" cy="1325563"/>
          </a:xfrm>
        </p:spPr>
        <p:txBody>
          <a:bodyPr/>
          <a:lstStyle/>
          <a:p>
            <a:r>
              <a:rPr lang="en-US" dirty="0"/>
              <a:t>Macroscopic Overviews of Soil Health Utilizing Soil Quality Index (SQI)</a:t>
            </a:r>
          </a:p>
        </p:txBody>
      </p:sp>
      <p:sp>
        <p:nvSpPr>
          <p:cNvPr id="7" name="Content Placeholder 6">
            <a:extLst>
              <a:ext uri="{FF2B5EF4-FFF2-40B4-BE49-F238E27FC236}">
                <a16:creationId xmlns:a16="http://schemas.microsoft.com/office/drawing/2014/main" id="{3059FC27-1EBD-7167-1572-73F8DDE1DEB3}"/>
              </a:ext>
            </a:extLst>
          </p:cNvPr>
          <p:cNvSpPr>
            <a:spLocks noGrp="1"/>
          </p:cNvSpPr>
          <p:nvPr>
            <p:ph idx="1"/>
          </p:nvPr>
        </p:nvSpPr>
        <p:spPr>
          <a:xfrm>
            <a:off x="137160" y="3211672"/>
            <a:ext cx="8942070" cy="3166268"/>
          </a:xfrm>
        </p:spPr>
        <p:txBody>
          <a:bodyPr>
            <a:normAutofit lnSpcReduction="10000"/>
          </a:bodyPr>
          <a:lstStyle/>
          <a:p>
            <a:pPr marL="0" indent="0">
              <a:buNone/>
            </a:pPr>
            <a:r>
              <a:rPr lang="en-US" u="sng" dirty="0"/>
              <a:t>CB-alfalfa (CBA): </a:t>
            </a:r>
          </a:p>
          <a:p>
            <a:r>
              <a:rPr lang="en-US" dirty="0"/>
              <a:t>tPW‑1000 outperformed control</a:t>
            </a:r>
          </a:p>
          <a:p>
            <a:r>
              <a:rPr lang="en-US" dirty="0"/>
              <a:t>tPW‑1500 showed the greatest decline in soil health</a:t>
            </a:r>
          </a:p>
          <a:p>
            <a:r>
              <a:rPr lang="en-US" dirty="0"/>
              <a:t>CW and tPW‑500 behave similarly </a:t>
            </a:r>
          </a:p>
          <a:p>
            <a:pPr marL="0" indent="0">
              <a:buNone/>
            </a:pPr>
            <a:r>
              <a:rPr lang="en-US" u="sng" dirty="0"/>
              <a:t>WK-alfalfa (WKA): </a:t>
            </a:r>
          </a:p>
          <a:p>
            <a:r>
              <a:rPr lang="en-US" dirty="0"/>
              <a:t>net increase in total SQI across treatments</a:t>
            </a:r>
          </a:p>
          <a:p>
            <a:r>
              <a:rPr lang="en-US" dirty="0"/>
              <a:t>chemical gains offset minor physical losses</a:t>
            </a:r>
          </a:p>
          <a:p>
            <a:pPr marL="0" indent="0">
              <a:buNone/>
            </a:pPr>
            <a:r>
              <a:rPr lang="en-US" dirty="0"/>
              <a:t>Depth analysis indicates that chemical SQI improves with depth. A greater changer for both soil types was observed at 1ft. </a:t>
            </a:r>
          </a:p>
          <a:p>
            <a:endParaRPr lang="en-US" dirty="0"/>
          </a:p>
        </p:txBody>
      </p:sp>
      <p:pic>
        <p:nvPicPr>
          <p:cNvPr id="2" name="Picture 1">
            <a:extLst>
              <a:ext uri="{FF2B5EF4-FFF2-40B4-BE49-F238E27FC236}">
                <a16:creationId xmlns:a16="http://schemas.microsoft.com/office/drawing/2014/main" id="{2114C514-C5D5-8029-FA32-8AAEB75014F8}"/>
              </a:ext>
            </a:extLst>
          </p:cNvPr>
          <p:cNvPicPr>
            <a:picLocks noChangeAspect="1"/>
          </p:cNvPicPr>
          <p:nvPr/>
        </p:nvPicPr>
        <p:blipFill>
          <a:blip r:embed="rId2"/>
          <a:stretch>
            <a:fillRect/>
          </a:stretch>
        </p:blipFill>
        <p:spPr>
          <a:xfrm>
            <a:off x="232756" y="621029"/>
            <a:ext cx="3569624" cy="2640376"/>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EFFF6BC-2839-2FF1-0DCF-F455E1DF47BE}"/>
                  </a:ext>
                </a:extLst>
              </p:cNvPr>
              <p:cNvSpPr txBox="1"/>
              <p:nvPr/>
            </p:nvSpPr>
            <p:spPr>
              <a:xfrm>
                <a:off x="4141470" y="868535"/>
                <a:ext cx="4572000" cy="39126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𝑆𝑄𝐼</m:t>
                      </m:r>
                      <m:r>
                        <a:rPr lang="en-US" i="0">
                          <a:latin typeface="Cambria Math" panose="02040503050406030204" pitchFamily="18" charset="0"/>
                        </a:rPr>
                        <m:t>=0.6×</m:t>
                      </m:r>
                      <m:sSub>
                        <m:sSubPr>
                          <m:ctrlPr>
                            <a:rPr lang="en-US" i="1">
                              <a:latin typeface="Cambria Math" panose="02040503050406030204" pitchFamily="18" charset="0"/>
                            </a:rPr>
                          </m:ctrlPr>
                        </m:sSubPr>
                        <m:e>
                          <m:r>
                            <a:rPr lang="en-US" i="1">
                              <a:latin typeface="Cambria Math" panose="02040503050406030204" pitchFamily="18" charset="0"/>
                            </a:rPr>
                            <m:t>𝑆𝑄𝐼</m:t>
                          </m:r>
                        </m:e>
                        <m:sub>
                          <m:r>
                            <a:rPr lang="en-US" i="1">
                              <a:latin typeface="Cambria Math" panose="02040503050406030204" pitchFamily="18" charset="0"/>
                            </a:rPr>
                            <m:t>𝑐h𝑒𝑚</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0">
                              <a:latin typeface="Cambria Math" panose="02040503050406030204" pitchFamily="18" charset="0"/>
                            </a:rPr>
                            <m:t>0.4×</m:t>
                          </m:r>
                          <m:r>
                            <a:rPr lang="en-US" i="1">
                              <a:latin typeface="Cambria Math" panose="02040503050406030204" pitchFamily="18" charset="0"/>
                            </a:rPr>
                            <m:t>𝑆𝑄𝐼</m:t>
                          </m:r>
                        </m:e>
                        <m:sub>
                          <m:r>
                            <a:rPr lang="en-US" i="1">
                              <a:latin typeface="Cambria Math" panose="02040503050406030204" pitchFamily="18" charset="0"/>
                            </a:rPr>
                            <m:t>𝑝h𝑦</m:t>
                          </m:r>
                        </m:sub>
                      </m:sSub>
                      <m:r>
                        <a:rPr lang="en-US" i="0">
                          <a:latin typeface="Cambria Math" panose="02040503050406030204" pitchFamily="18" charset="0"/>
                        </a:rPr>
                        <m:t> </m:t>
                      </m:r>
                    </m:oMath>
                  </m:oMathPara>
                </a14:m>
                <a:endParaRPr lang="en-US" dirty="0"/>
              </a:p>
            </p:txBody>
          </p:sp>
        </mc:Choice>
        <mc:Fallback xmlns="">
          <p:sp>
            <p:nvSpPr>
              <p:cNvPr id="5" name="TextBox 4">
                <a:extLst>
                  <a:ext uri="{FF2B5EF4-FFF2-40B4-BE49-F238E27FC236}">
                    <a16:creationId xmlns:a16="http://schemas.microsoft.com/office/drawing/2014/main" id="{EEFFF6BC-2839-2FF1-0DCF-F455E1DF47BE}"/>
                  </a:ext>
                </a:extLst>
              </p:cNvPr>
              <p:cNvSpPr txBox="1">
                <a:spLocks noRot="1" noChangeAspect="1" noMove="1" noResize="1" noEditPoints="1" noAdjustHandles="1" noChangeArrowheads="1" noChangeShapeType="1" noTextEdit="1"/>
              </p:cNvSpPr>
              <p:nvPr/>
            </p:nvSpPr>
            <p:spPr>
              <a:xfrm>
                <a:off x="4141470" y="868535"/>
                <a:ext cx="4572000" cy="391261"/>
              </a:xfrm>
              <a:prstGeom prst="rect">
                <a:avLst/>
              </a:prstGeom>
              <a:blipFill>
                <a:blip r:embed="rId3"/>
                <a:stretch>
                  <a:fillRect b="-61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31101DC-9159-185C-D558-B9301207B964}"/>
                  </a:ext>
                </a:extLst>
              </p:cNvPr>
              <p:cNvSpPr txBox="1"/>
              <p:nvPr/>
            </p:nvSpPr>
            <p:spPr>
              <a:xfrm>
                <a:off x="3856775" y="1432560"/>
                <a:ext cx="522245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𝑆𝑄𝐼</m:t>
                          </m:r>
                        </m:e>
                        <m:sub>
                          <m:r>
                            <a:rPr lang="en-US" i="1">
                              <a:latin typeface="Cambria Math" panose="02040503050406030204" pitchFamily="18" charset="0"/>
                            </a:rPr>
                            <m:t>𝑐h𝑒𝑚</m:t>
                          </m:r>
                        </m:sub>
                      </m:sSub>
                      <m:r>
                        <a:rPr lang="en-US" b="0" i="1" smtClean="0">
                          <a:latin typeface="Cambria Math" panose="02040503050406030204" pitchFamily="18" charset="0"/>
                        </a:rPr>
                        <m:t>=</m:t>
                      </m:r>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b="0" i="1" smtClean="0">
                              <a:latin typeface="Cambria Math" panose="02040503050406030204" pitchFamily="18" charset="0"/>
                            </a:rPr>
                            <m:t>𝑝𝐻</m:t>
                          </m:r>
                          <m:r>
                            <a:rPr lang="en-US" b="0" i="1" smtClean="0">
                              <a:latin typeface="Cambria Math" panose="02040503050406030204" pitchFamily="18" charset="0"/>
                            </a:rPr>
                            <m:t>,</m:t>
                          </m:r>
                          <m:r>
                            <a:rPr lang="en-US" b="0" i="1" smtClean="0">
                              <a:latin typeface="Cambria Math" panose="02040503050406030204" pitchFamily="18" charset="0"/>
                            </a:rPr>
                            <m:t>𝐸𝐶</m:t>
                          </m:r>
                        </m:e>
                      </m:d>
                      <m:r>
                        <a:rPr lang="en-US" i="1">
                          <a:latin typeface="Cambria Math" panose="02040503050406030204" pitchFamily="18" charset="0"/>
                        </a:rPr>
                        <m:t> ;</m:t>
                      </m:r>
                      <m:r>
                        <a:rPr lang="en-US" i="1">
                          <a:latin typeface="Cambria Math" panose="02040503050406030204" pitchFamily="18" charset="0"/>
                        </a:rPr>
                        <m:t>𝑒𝑙𝑒𝑐𝑡𝑟𝑖𝑐𝑎𝑙</m:t>
                      </m:r>
                      <m:r>
                        <a:rPr lang="en-US" i="1">
                          <a:latin typeface="Cambria Math" panose="02040503050406030204" pitchFamily="18" charset="0"/>
                        </a:rPr>
                        <m:t> </m:t>
                      </m:r>
                      <m:r>
                        <a:rPr lang="en-US" i="1">
                          <a:latin typeface="Cambria Math" panose="02040503050406030204" pitchFamily="18" charset="0"/>
                        </a:rPr>
                        <m:t>𝑐𝑜𝑛𝑑𝑢𝑐𝑡𝑖𝑣𝑖𝑡𝑦</m:t>
                      </m:r>
                      <m:r>
                        <a:rPr lang="en-US" i="1">
                          <a:latin typeface="Cambria Math" panose="02040503050406030204" pitchFamily="18" charset="0"/>
                        </a:rPr>
                        <m:t> (</m:t>
                      </m:r>
                      <m:r>
                        <a:rPr lang="en-US" i="1">
                          <a:latin typeface="Cambria Math" panose="02040503050406030204" pitchFamily="18" charset="0"/>
                        </a:rPr>
                        <m:t>𝐸𝐶</m:t>
                      </m:r>
                      <m:r>
                        <a:rPr lang="en-US" i="1">
                          <a:latin typeface="Cambria Math" panose="02040503050406030204" pitchFamily="18" charset="0"/>
                        </a:rPr>
                        <m:t>)</m:t>
                      </m:r>
                    </m:oMath>
                  </m:oMathPara>
                </a14:m>
                <a:endParaRPr lang="en-US" dirty="0"/>
              </a:p>
            </p:txBody>
          </p:sp>
        </mc:Choice>
        <mc:Fallback xmlns="">
          <p:sp>
            <p:nvSpPr>
              <p:cNvPr id="6" name="TextBox 5">
                <a:extLst>
                  <a:ext uri="{FF2B5EF4-FFF2-40B4-BE49-F238E27FC236}">
                    <a16:creationId xmlns:a16="http://schemas.microsoft.com/office/drawing/2014/main" id="{831101DC-9159-185C-D558-B9301207B964}"/>
                  </a:ext>
                </a:extLst>
              </p:cNvPr>
              <p:cNvSpPr txBox="1">
                <a:spLocks noRot="1" noChangeAspect="1" noMove="1" noResize="1" noEditPoints="1" noAdjustHandles="1" noChangeArrowheads="1" noChangeShapeType="1" noTextEdit="1"/>
              </p:cNvSpPr>
              <p:nvPr/>
            </p:nvSpPr>
            <p:spPr>
              <a:xfrm>
                <a:off x="3856775" y="1432560"/>
                <a:ext cx="5222455" cy="276999"/>
              </a:xfrm>
              <a:prstGeom prst="rect">
                <a:avLst/>
              </a:prstGeom>
              <a:blipFill>
                <a:blip r:embed="rId4"/>
                <a:stretch>
                  <a:fillRect l="-935" r="-1168" b="-3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A9EC0B3-FDE5-2619-943B-3D2F94547E74}"/>
                  </a:ext>
                </a:extLst>
              </p:cNvPr>
              <p:cNvSpPr txBox="1"/>
              <p:nvPr/>
            </p:nvSpPr>
            <p:spPr>
              <a:xfrm>
                <a:off x="4794035" y="1948227"/>
                <a:ext cx="3065839" cy="30239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𝑆𝑄𝐼</m:t>
                          </m:r>
                        </m:e>
                        <m:sub>
                          <m:r>
                            <a:rPr lang="en-US" i="1">
                              <a:latin typeface="Cambria Math" panose="02040503050406030204" pitchFamily="18" charset="0"/>
                            </a:rPr>
                            <m:t>𝑝h𝑦</m:t>
                          </m:r>
                        </m:sub>
                      </m:sSub>
                      <m:r>
                        <a:rPr lang="en-US" b="0" i="1" smtClean="0">
                          <a:latin typeface="Cambria Math" panose="02040503050406030204" pitchFamily="18" charset="0"/>
                        </a:rPr>
                        <m:t>=</m:t>
                      </m:r>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i="1">
                              <a:latin typeface="Cambria Math" panose="02040503050406030204" pitchFamily="18" charset="0"/>
                            </a:rPr>
                            <m:t>𝑇𝑜𝑡𝑎𝑙</m:t>
                          </m:r>
                          <m:r>
                            <a:rPr lang="en-US" i="1">
                              <a:latin typeface="Cambria Math" panose="02040503050406030204" pitchFamily="18" charset="0"/>
                            </a:rPr>
                            <m:t> </m:t>
                          </m:r>
                          <m:r>
                            <a:rPr lang="en-US" i="1">
                              <a:latin typeface="Cambria Math" panose="02040503050406030204" pitchFamily="18" charset="0"/>
                            </a:rPr>
                            <m:t>𝑆𝑜𝑙𝑖𝑑𝑠</m:t>
                          </m:r>
                          <m:r>
                            <a:rPr lang="en-US" i="1">
                              <a:latin typeface="Cambria Math" panose="02040503050406030204" pitchFamily="18" charset="0"/>
                            </a:rPr>
                            <m:t>,</m:t>
                          </m:r>
                          <m:r>
                            <a:rPr lang="en-US" i="1">
                              <a:latin typeface="Cambria Math" panose="02040503050406030204" pitchFamily="18" charset="0"/>
                            </a:rPr>
                            <m:t>𝑆𝐴𝑅</m:t>
                          </m:r>
                        </m:e>
                      </m:d>
                    </m:oMath>
                  </m:oMathPara>
                </a14:m>
                <a:endParaRPr lang="en-US" dirty="0"/>
              </a:p>
            </p:txBody>
          </p:sp>
        </mc:Choice>
        <mc:Fallback xmlns="">
          <p:sp>
            <p:nvSpPr>
              <p:cNvPr id="8" name="TextBox 7">
                <a:extLst>
                  <a:ext uri="{FF2B5EF4-FFF2-40B4-BE49-F238E27FC236}">
                    <a16:creationId xmlns:a16="http://schemas.microsoft.com/office/drawing/2014/main" id="{7A9EC0B3-FDE5-2619-943B-3D2F94547E74}"/>
                  </a:ext>
                </a:extLst>
              </p:cNvPr>
              <p:cNvSpPr txBox="1">
                <a:spLocks noRot="1" noChangeAspect="1" noMove="1" noResize="1" noEditPoints="1" noAdjustHandles="1" noChangeArrowheads="1" noChangeShapeType="1" noTextEdit="1"/>
              </p:cNvSpPr>
              <p:nvPr/>
            </p:nvSpPr>
            <p:spPr>
              <a:xfrm>
                <a:off x="4794035" y="1948227"/>
                <a:ext cx="3065839" cy="302390"/>
              </a:xfrm>
              <a:prstGeom prst="rect">
                <a:avLst/>
              </a:prstGeom>
              <a:blipFill>
                <a:blip r:embed="rId5"/>
                <a:stretch>
                  <a:fillRect l="-2386" t="-2041" b="-28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67C5DFF-E914-2876-FEEE-3BDB7BA0A97C}"/>
                  </a:ext>
                </a:extLst>
              </p:cNvPr>
              <p:cNvSpPr txBox="1"/>
              <p:nvPr/>
            </p:nvSpPr>
            <p:spPr>
              <a:xfrm>
                <a:off x="3856774" y="2266309"/>
                <a:ext cx="5222455" cy="98385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𝑆𝑜𝑑𝑖𝑢𝑚</m:t>
                      </m:r>
                      <m:r>
                        <a:rPr lang="en-US" i="1">
                          <a:latin typeface="Cambria Math" panose="02040503050406030204" pitchFamily="18" charset="0"/>
                        </a:rPr>
                        <m:t> </m:t>
                      </m:r>
                      <m:r>
                        <a:rPr lang="en-US" i="1">
                          <a:latin typeface="Cambria Math" panose="02040503050406030204" pitchFamily="18" charset="0"/>
                        </a:rPr>
                        <m:t>𝑎𝑑𝑠𝑜𝑟𝑝𝑡𝑖𝑜𝑛</m:t>
                      </m:r>
                      <m:r>
                        <a:rPr lang="en-US" i="1">
                          <a:latin typeface="Cambria Math" panose="02040503050406030204" pitchFamily="18" charset="0"/>
                        </a:rPr>
                        <m:t> </m:t>
                      </m:r>
                      <m:r>
                        <a:rPr lang="en-US" i="1">
                          <a:latin typeface="Cambria Math" panose="02040503050406030204" pitchFamily="18" charset="0"/>
                        </a:rPr>
                        <m:t>𝑟𝑎𝑡𝑖𝑜</m:t>
                      </m:r>
                      <m:r>
                        <a:rPr lang="en-US" i="1">
                          <a:latin typeface="Cambria Math" panose="02040503050406030204" pitchFamily="18" charset="0"/>
                        </a:rPr>
                        <m:t> (</m:t>
                      </m:r>
                      <m:r>
                        <a:rPr lang="en-US" i="1">
                          <a:latin typeface="Cambria Math" panose="02040503050406030204" pitchFamily="18" charset="0"/>
                        </a:rPr>
                        <m:t>𝑆𝐴𝑅</m:t>
                      </m:r>
                      <m:r>
                        <a:rPr lang="en-US" i="1">
                          <a:latin typeface="Cambria Math" panose="02040503050406030204" pitchFamily="18" charset="0"/>
                        </a:rPr>
                        <m:t>)</m:t>
                      </m:r>
                      <m:r>
                        <a:rPr lang="en-US" i="0">
                          <a:latin typeface="Cambria Math" panose="02040503050406030204" pitchFamily="18" charset="0"/>
                        </a:rPr>
                        <m:t>=</m:t>
                      </m:r>
                      <m:f>
                        <m:fPr>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n-US" i="1">
                                  <a:latin typeface="Cambria Math" panose="02040503050406030204" pitchFamily="18" charset="0"/>
                                </a:rPr>
                                <m:t>𝑁𝑎</m:t>
                              </m:r>
                            </m:e>
                            <m:sup>
                              <m:r>
                                <a:rPr lang="en-US" i="0">
                                  <a:latin typeface="Cambria Math" panose="02040503050406030204" pitchFamily="18" charset="0"/>
                                </a:rPr>
                                <m:t>+</m:t>
                              </m:r>
                            </m:sup>
                          </m:sSup>
                        </m:num>
                        <m:den>
                          <m:rad>
                            <m:radPr>
                              <m:degHide m:val="on"/>
                              <m:ctrlPr>
                                <a:rPr lang="en-US" i="1">
                                  <a:latin typeface="Cambria Math" panose="02040503050406030204" pitchFamily="18" charset="0"/>
                                </a:rPr>
                              </m:ctrlPr>
                            </m:radPr>
                            <m:deg/>
                            <m:e>
                              <m:f>
                                <m:fPr>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n-US" i="1">
                                          <a:latin typeface="Cambria Math" panose="02040503050406030204" pitchFamily="18" charset="0"/>
                                        </a:rPr>
                                        <m:t>𝐶𝑎</m:t>
                                      </m:r>
                                    </m:e>
                                    <m:sup>
                                      <m:r>
                                        <a:rPr lang="en-US" i="0">
                                          <a:latin typeface="Cambria Math" panose="02040503050406030204" pitchFamily="18" charset="0"/>
                                        </a:rPr>
                                        <m:t>+2</m:t>
                                      </m:r>
                                    </m:sup>
                                  </m:sSup>
                                  <m:r>
                                    <a:rPr lang="en-US" i="0">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𝑀𝑔</m:t>
                                      </m:r>
                                    </m:e>
                                    <m:sup>
                                      <m:r>
                                        <a:rPr lang="en-US" i="0">
                                          <a:latin typeface="Cambria Math" panose="02040503050406030204" pitchFamily="18" charset="0"/>
                                        </a:rPr>
                                        <m:t>+2</m:t>
                                      </m:r>
                                    </m:sup>
                                  </m:sSup>
                                </m:num>
                                <m:den>
                                  <m:r>
                                    <a:rPr lang="en-US" i="0">
                                      <a:latin typeface="Cambria Math" panose="02040503050406030204" pitchFamily="18" charset="0"/>
                                    </a:rPr>
                                    <m:t>2</m:t>
                                  </m:r>
                                </m:den>
                              </m:f>
                            </m:e>
                          </m:rad>
                        </m:den>
                      </m:f>
                    </m:oMath>
                  </m:oMathPara>
                </a14:m>
                <a:endParaRPr lang="en-US" dirty="0"/>
              </a:p>
            </p:txBody>
          </p:sp>
        </mc:Choice>
        <mc:Fallback xmlns="">
          <p:sp>
            <p:nvSpPr>
              <p:cNvPr id="10" name="TextBox 9">
                <a:extLst>
                  <a:ext uri="{FF2B5EF4-FFF2-40B4-BE49-F238E27FC236}">
                    <a16:creationId xmlns:a16="http://schemas.microsoft.com/office/drawing/2014/main" id="{467C5DFF-E914-2876-FEEE-3BDB7BA0A97C}"/>
                  </a:ext>
                </a:extLst>
              </p:cNvPr>
              <p:cNvSpPr txBox="1">
                <a:spLocks noRot="1" noChangeAspect="1" noMove="1" noResize="1" noEditPoints="1" noAdjustHandles="1" noChangeArrowheads="1" noChangeShapeType="1" noTextEdit="1"/>
              </p:cNvSpPr>
              <p:nvPr/>
            </p:nvSpPr>
            <p:spPr>
              <a:xfrm>
                <a:off x="3856774" y="2266309"/>
                <a:ext cx="5222455" cy="983859"/>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3441808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AC877C-D06F-3C5B-5FC6-BE01A3B43D7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ECBFD30-E76F-AC03-8196-5658355E6ED0}"/>
              </a:ext>
            </a:extLst>
          </p:cNvPr>
          <p:cNvSpPr>
            <a:spLocks noGrp="1"/>
          </p:cNvSpPr>
          <p:nvPr>
            <p:ph type="title"/>
          </p:nvPr>
        </p:nvSpPr>
        <p:spPr/>
        <p:txBody>
          <a:bodyPr/>
          <a:lstStyle/>
          <a:p>
            <a:r>
              <a:rPr lang="en-US" dirty="0"/>
              <a:t>Ion Dynamics (CBA)</a:t>
            </a:r>
          </a:p>
        </p:txBody>
      </p:sp>
      <p:pic>
        <p:nvPicPr>
          <p:cNvPr id="4" name="Picture 3">
            <a:extLst>
              <a:ext uri="{FF2B5EF4-FFF2-40B4-BE49-F238E27FC236}">
                <a16:creationId xmlns:a16="http://schemas.microsoft.com/office/drawing/2014/main" id="{5D509765-5904-2D1A-AB43-8D0D4335C647}"/>
              </a:ext>
            </a:extLst>
          </p:cNvPr>
          <p:cNvPicPr>
            <a:picLocks noChangeAspect="1"/>
          </p:cNvPicPr>
          <p:nvPr/>
        </p:nvPicPr>
        <p:blipFill>
          <a:blip r:embed="rId2"/>
          <a:stretch>
            <a:fillRect/>
          </a:stretch>
        </p:blipFill>
        <p:spPr>
          <a:xfrm>
            <a:off x="83820" y="3429000"/>
            <a:ext cx="5539740" cy="2477119"/>
          </a:xfrm>
          <a:prstGeom prst="rect">
            <a:avLst/>
          </a:prstGeom>
        </p:spPr>
      </p:pic>
      <p:pic>
        <p:nvPicPr>
          <p:cNvPr id="6" name="Picture 5">
            <a:extLst>
              <a:ext uri="{FF2B5EF4-FFF2-40B4-BE49-F238E27FC236}">
                <a16:creationId xmlns:a16="http://schemas.microsoft.com/office/drawing/2014/main" id="{8C829DD2-2B19-A9BE-4C81-710C5944B66B}"/>
              </a:ext>
            </a:extLst>
          </p:cNvPr>
          <p:cNvPicPr>
            <a:picLocks noChangeAspect="1"/>
          </p:cNvPicPr>
          <p:nvPr/>
        </p:nvPicPr>
        <p:blipFill>
          <a:blip r:embed="rId3"/>
          <a:stretch>
            <a:fillRect/>
          </a:stretch>
        </p:blipFill>
        <p:spPr>
          <a:xfrm>
            <a:off x="39528" y="652631"/>
            <a:ext cx="5628323" cy="2538863"/>
          </a:xfrm>
          <a:prstGeom prst="rect">
            <a:avLst/>
          </a:prstGeom>
        </p:spPr>
      </p:pic>
      <p:sp>
        <p:nvSpPr>
          <p:cNvPr id="8" name="Content Placeholder 6">
            <a:extLst>
              <a:ext uri="{FF2B5EF4-FFF2-40B4-BE49-F238E27FC236}">
                <a16:creationId xmlns:a16="http://schemas.microsoft.com/office/drawing/2014/main" id="{9099DB0A-1C7C-160C-3ED0-11F118464B70}"/>
              </a:ext>
            </a:extLst>
          </p:cNvPr>
          <p:cNvSpPr>
            <a:spLocks noGrp="1"/>
          </p:cNvSpPr>
          <p:nvPr>
            <p:ph idx="1"/>
          </p:nvPr>
        </p:nvSpPr>
        <p:spPr>
          <a:xfrm>
            <a:off x="5534526" y="762000"/>
            <a:ext cx="3525654" cy="5663738"/>
          </a:xfrm>
        </p:spPr>
        <p:txBody>
          <a:bodyPr>
            <a:normAutofit/>
          </a:bodyPr>
          <a:lstStyle/>
          <a:p>
            <a:pPr algn="just"/>
            <a:r>
              <a:rPr lang="en-US" dirty="0"/>
              <a:t>Strong salt accumulation (Na, Cl⁻, SO</a:t>
            </a:r>
            <a:r>
              <a:rPr lang="en-US" baseline="-25000" dirty="0"/>
              <a:t>4</a:t>
            </a:r>
            <a:r>
              <a:rPr lang="en-US" baseline="30000" dirty="0"/>
              <a:t>2</a:t>
            </a:r>
            <a:r>
              <a:rPr lang="en-US" dirty="0"/>
              <a:t>⁻) and retention of K at 1 ft.  matching evaporation and sprinkler inputs.</a:t>
            </a:r>
          </a:p>
          <a:p>
            <a:pPr algn="just"/>
            <a:r>
              <a:rPr lang="en-US" dirty="0"/>
              <a:t>Depletion of divalent cations (Ca, Mg), and a greater enrichment of P was observed at 3 ft. and some trace elements (e.g., Zn), pointing to downward leaching/redistribution and ongoing exchange at depth.</a:t>
            </a:r>
          </a:p>
          <a:p>
            <a:pPr algn="just"/>
            <a:r>
              <a:rPr lang="en-US" dirty="0"/>
              <a:t>These patterns line up with the CBA needing Ca/Mg remineralization to offset deep drawdown, while surface layers accumulate the more mobile salts</a:t>
            </a:r>
          </a:p>
        </p:txBody>
      </p:sp>
    </p:spTree>
    <p:extLst>
      <p:ext uri="{BB962C8B-B14F-4D97-AF65-F5344CB8AC3E}">
        <p14:creationId xmlns:p14="http://schemas.microsoft.com/office/powerpoint/2010/main" val="3861449513"/>
      </p:ext>
    </p:extLst>
  </p:cSld>
  <p:clrMapOvr>
    <a:masterClrMapping/>
  </p:clrMapOvr>
</p:sld>
</file>

<file path=ppt/theme/theme1.xml><?xml version="1.0" encoding="utf-8"?>
<a:theme xmlns:a="http://schemas.openxmlformats.org/drawingml/2006/main" name="NMSU_2019">
  <a:themeElements>
    <a:clrScheme name="Custom 1">
      <a:dk1>
        <a:srgbClr val="000000"/>
      </a:dk1>
      <a:lt1>
        <a:srgbClr val="FEFFFF"/>
      </a:lt1>
      <a:dk2>
        <a:srgbClr val="226676"/>
      </a:dk2>
      <a:lt2>
        <a:srgbClr val="E7E6E6"/>
      </a:lt2>
      <a:accent1>
        <a:srgbClr val="A7BABE"/>
      </a:accent1>
      <a:accent2>
        <a:srgbClr val="CFC7BD"/>
      </a:accent2>
      <a:accent3>
        <a:srgbClr val="A5A5A5"/>
      </a:accent3>
      <a:accent4>
        <a:srgbClr val="FEFFFF"/>
      </a:accent4>
      <a:accent5>
        <a:srgbClr val="5B9BD5"/>
      </a:accent5>
      <a:accent6>
        <a:srgbClr val="8C0B41"/>
      </a:accent6>
      <a:hlink>
        <a:srgbClr val="50B9F2"/>
      </a:hlink>
      <a:folHlink>
        <a:srgbClr val="6D6E71"/>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MSU_2019" id="{F3039E45-AD72-2745-91F4-8F90602B2064}" vid="{36F2A75D-F91E-5C47-8EE5-76E117038AA4}"/>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ABCE74FE6DABE4B870919738645A176" ma:contentTypeVersion="11" ma:contentTypeDescription="Create a new document." ma:contentTypeScope="" ma:versionID="3c1d5ffd3af997b1c136228accd86d30">
  <xsd:schema xmlns:xsd="http://www.w3.org/2001/XMLSchema" xmlns:xs="http://www.w3.org/2001/XMLSchema" xmlns:p="http://schemas.microsoft.com/office/2006/metadata/properties" xmlns:ns2="ee1d9eeb-f362-4b5b-8a6e-40b0d9b404e4" xmlns:ns3="f9d9cd23-3291-4b34-b5f3-4b36035c397e" targetNamespace="http://schemas.microsoft.com/office/2006/metadata/properties" ma:root="true" ma:fieldsID="a4439db9e341d5e18f3f4dafdf0b6ef4" ns2:_="" ns3:_="">
    <xsd:import namespace="ee1d9eeb-f362-4b5b-8a6e-40b0d9b404e4"/>
    <xsd:import namespace="f9d9cd23-3291-4b34-b5f3-4b36035c397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e1d9eeb-f362-4b5b-8a6e-40b0d9b404e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7e98472c-f966-4aa8-ad60-5a98665d5775"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9d9cd23-3291-4b34-b5f3-4b36035c397e"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3dfcd3dd-713b-4aad-8ee7-cf4e451d220f}" ma:internalName="TaxCatchAll" ma:showField="CatchAllData" ma:web="f9d9cd23-3291-4b34-b5f3-4b36035c397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f9d9cd23-3291-4b34-b5f3-4b36035c397e" xsi:nil="true"/>
    <lcf76f155ced4ddcb4097134ff3c332f xmlns="ee1d9eeb-f362-4b5b-8a6e-40b0d9b404e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085D1E9-972C-4EB6-9914-430436BFB2D6}"/>
</file>

<file path=customXml/itemProps2.xml><?xml version="1.0" encoding="utf-8"?>
<ds:datastoreItem xmlns:ds="http://schemas.openxmlformats.org/officeDocument/2006/customXml" ds:itemID="{21DBCDD6-0510-4302-8444-6B3842D90B40}"/>
</file>

<file path=customXml/itemProps3.xml><?xml version="1.0" encoding="utf-8"?>
<ds:datastoreItem xmlns:ds="http://schemas.openxmlformats.org/officeDocument/2006/customXml" ds:itemID="{61192E90-E688-4B35-AFDE-15038B41E00B}"/>
</file>

<file path=docProps/app.xml><?xml version="1.0" encoding="utf-8"?>
<Properties xmlns="http://schemas.openxmlformats.org/officeDocument/2006/extended-properties" xmlns:vt="http://schemas.openxmlformats.org/officeDocument/2006/docPropsVTypes">
  <Template/>
  <TotalTime>2887</TotalTime>
  <Words>1994</Words>
  <Application>Microsoft Office PowerPoint</Application>
  <PresentationFormat>On-screen Show (4:3)</PresentationFormat>
  <Paragraphs>134</Paragraphs>
  <Slides>16</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16</vt:i4>
      </vt:variant>
    </vt:vector>
  </HeadingPairs>
  <TitlesOfParts>
    <vt:vector size="24" baseType="lpstr">
      <vt:lpstr>Aptos</vt:lpstr>
      <vt:lpstr>Arial</vt:lpstr>
      <vt:lpstr>Arial Narrow</vt:lpstr>
      <vt:lpstr>Calibri</vt:lpstr>
      <vt:lpstr>Cambria Math</vt:lpstr>
      <vt:lpstr>Tahoma</vt:lpstr>
      <vt:lpstr>NMSU_2019</vt:lpstr>
      <vt:lpstr>Custom Design</vt:lpstr>
      <vt:lpstr>Irrigating with Treated Produced Water: Plant Growth, Ion Dynamics &amp; Microbial Communities</vt:lpstr>
      <vt:lpstr>Sustainable Water Use in Arid and Semiarid Regions </vt:lpstr>
      <vt:lpstr>Sustainable Water Use in Arid and Semiarid Regions </vt:lpstr>
      <vt:lpstr>Raw Produced Water &amp; Treated Produced Water (tPW) Use in Irrigation</vt:lpstr>
      <vt:lpstr>Motivation &amp; Objectives</vt:lpstr>
      <vt:lpstr>Materials and Methods</vt:lpstr>
      <vt:lpstr>Materials and Methods</vt:lpstr>
      <vt:lpstr>Macroscopic Overviews of Soil Health Utilizing Soil Quality Index (SQI)</vt:lpstr>
      <vt:lpstr>Ion Dynamics (CBA)</vt:lpstr>
      <vt:lpstr>Ion Dynamics (WKA)</vt:lpstr>
      <vt:lpstr>Organic Compounds</vt:lpstr>
      <vt:lpstr>Influence of Inorganic and Organic Compounds on Soil Health and Plant Growth</vt:lpstr>
      <vt:lpstr>Soil Microbial Community Profiles </vt:lpstr>
      <vt:lpstr>Key Cultivation Parameters for Alfalfa in CBA and WKA</vt:lpstr>
      <vt:lpstr>Conclusion and Recommendations</vt:lpstr>
      <vt:lpstr>Contact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Punhasa Senanayake</cp:lastModifiedBy>
  <cp:revision>48</cp:revision>
  <dcterms:created xsi:type="dcterms:W3CDTF">2018-09-13T15:10:43Z</dcterms:created>
  <dcterms:modified xsi:type="dcterms:W3CDTF">2025-08-25T12:02:36Z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0x0101004ABCE74FE6DABE4B870919738645A176</vt:lpwstr>
  </property>
</Properties>
</file>