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Masters/slideMaster2.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5.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notesSlides/notesSlide1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26"/>
  </p:notesMasterIdLst>
  <p:handoutMasterIdLst>
    <p:handoutMasterId r:id="rId27"/>
  </p:handoutMasterIdLst>
  <p:sldIdLst>
    <p:sldId id="276" r:id="rId3"/>
    <p:sldId id="277" r:id="rId4"/>
    <p:sldId id="920" r:id="rId5"/>
    <p:sldId id="890" r:id="rId6"/>
    <p:sldId id="907" r:id="rId7"/>
    <p:sldId id="908" r:id="rId8"/>
    <p:sldId id="914" r:id="rId9"/>
    <p:sldId id="918" r:id="rId10"/>
    <p:sldId id="915" r:id="rId11"/>
    <p:sldId id="910" r:id="rId12"/>
    <p:sldId id="917" r:id="rId13"/>
    <p:sldId id="911" r:id="rId14"/>
    <p:sldId id="912" r:id="rId15"/>
    <p:sldId id="913" r:id="rId16"/>
    <p:sldId id="891" r:id="rId17"/>
    <p:sldId id="319" r:id="rId18"/>
    <p:sldId id="258" r:id="rId19"/>
    <p:sldId id="311" r:id="rId20"/>
    <p:sldId id="1561" r:id="rId21"/>
    <p:sldId id="1562" r:id="rId22"/>
    <p:sldId id="919" r:id="rId23"/>
    <p:sldId id="1564" r:id="rId24"/>
    <p:sldId id="156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0B42"/>
    <a:srgbClr val="077F9D"/>
    <a:srgbClr val="226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85"/>
    <p:restoredTop sz="94746"/>
  </p:normalViewPr>
  <p:slideViewPr>
    <p:cSldViewPr snapToGrid="0" snapToObjects="1">
      <p:cViewPr varScale="1">
        <p:scale>
          <a:sx n="199" d="100"/>
          <a:sy n="199" d="100"/>
        </p:scale>
        <p:origin x="1904" y="312"/>
      </p:cViewPr>
      <p:guideLst>
        <p:guide orient="horz" pos="2280"/>
        <p:guide pos="2880"/>
      </p:guideLst>
    </p:cSldViewPr>
  </p:slideViewPr>
  <p:notesTextViewPr>
    <p:cViewPr>
      <p:scale>
        <a:sx n="1" d="1"/>
        <a:sy n="1" d="1"/>
      </p:scale>
      <p:origin x="0" y="0"/>
    </p:cViewPr>
  </p:notesTextViewPr>
  <p:notesViewPr>
    <p:cSldViewPr snapToGrid="0" snapToObjects="1" showGuides="1">
      <p:cViewPr varScale="1">
        <p:scale>
          <a:sx n="103" d="100"/>
          <a:sy n="103" d="100"/>
        </p:scale>
        <p:origin x="243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6D46C6-BED6-4F40-9DAB-1132E598D5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5B99C2-0B39-4814-95F3-3B95335840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606DE5-5E32-4D4E-AA76-5E7C55A16AF6}" type="datetimeFigureOut">
              <a:rPr lang="en-US" smtClean="0"/>
              <a:t>8/25/25</a:t>
            </a:fld>
            <a:endParaRPr lang="en-US"/>
          </a:p>
        </p:txBody>
      </p:sp>
      <p:sp>
        <p:nvSpPr>
          <p:cNvPr id="4" name="Footer Placeholder 3">
            <a:extLst>
              <a:ext uri="{FF2B5EF4-FFF2-40B4-BE49-F238E27FC236}">
                <a16:creationId xmlns:a16="http://schemas.microsoft.com/office/drawing/2014/main" id="{5A7EF97C-80A3-4EF7-A54D-B0DC53AEA2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B67528-F28B-4FBA-AD89-C8D95551A9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915D4C-8393-4A52-BFC9-1F540132162F}" type="slidenum">
              <a:rPr lang="en-US" smtClean="0"/>
              <a:t>‹#›</a:t>
            </a:fld>
            <a:endParaRPr lang="en-US"/>
          </a:p>
        </p:txBody>
      </p:sp>
    </p:spTree>
    <p:extLst>
      <p:ext uri="{BB962C8B-B14F-4D97-AF65-F5344CB8AC3E}">
        <p14:creationId xmlns:p14="http://schemas.microsoft.com/office/powerpoint/2010/main" val="503711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34F17-24AC-0F4A-A3BD-BBD4F1EFA643}" type="datetimeFigureOut">
              <a:rPr lang="en-US" smtClean="0"/>
              <a:t>8/25/25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B3BA3-5521-D34C-8991-D8A2CB0E2E22}" type="slidenum">
              <a:rPr lang="en-US" smtClean="0"/>
              <a:t>‹#›</a:t>
            </a:fld>
            <a:endParaRPr lang="en-US"/>
          </a:p>
        </p:txBody>
      </p:sp>
    </p:spTree>
    <p:extLst>
      <p:ext uri="{BB962C8B-B14F-4D97-AF65-F5344CB8AC3E}">
        <p14:creationId xmlns:p14="http://schemas.microsoft.com/office/powerpoint/2010/main" val="514812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420F-B37E-3630-F193-8AF67F059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27D67E-5504-E3B5-7FE2-175ED3800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132AD-0A0E-991A-0586-0FCE71D553AE}"/>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team </a:t>
            </a:r>
            <a:r>
              <a:rPr lang="en-US" dirty="0"/>
              <a:t>includes</a:t>
            </a:r>
            <a:r>
              <a:rPr lang="en-US" dirty="0">
                <a:latin typeface="Arial" panose="020B0604020202020204" pitchFamily="34" charset="0"/>
                <a:cs typeface="Arial" panose="020B0604020202020204" pitchFamily="34" charset="0"/>
              </a:rPr>
              <a:t> two professors., Pei and me.  Dr. </a:t>
            </a:r>
            <a:r>
              <a:rPr lang="en-US" dirty="0" err="1">
                <a:latin typeface="Arial" panose="020B0604020202020204" pitchFamily="34" charset="0"/>
                <a:cs typeface="Arial" panose="020B0604020202020204" pitchFamily="34" charset="0"/>
              </a:rPr>
              <a:t>Thiloka</a:t>
            </a:r>
            <a:r>
              <a:rPr lang="en-US" dirty="0"/>
              <a:t> used to be my PhD student, now she is postdoc. Tarak is my PhD student; he will continue his postdoctoral work. Dr. </a:t>
            </a:r>
            <a:r>
              <a:rPr lang="en-US" dirty="0" err="1"/>
              <a:t>Punhasa</a:t>
            </a:r>
            <a:r>
              <a:rPr lang="en-US" dirty="0"/>
              <a:t> conducts modeling work on photocatalysts.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research team has extensive experiences in materials, photocatalysis, and clean energy production. Pei and I are over 30 years collaborations on applying nanomaterials and technologies in environmental </a:t>
            </a:r>
          </a:p>
          <a:p>
            <a:r>
              <a:rPr lang="en-US"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038E2C76-89EB-1463-8CC9-86B42C03F9EC}"/>
              </a:ext>
            </a:extLst>
          </p:cNvPr>
          <p:cNvSpPr>
            <a:spLocks noGrp="1"/>
          </p:cNvSpPr>
          <p:nvPr>
            <p:ph type="sldNum" sz="quarter" idx="5"/>
          </p:nvPr>
        </p:nvSpPr>
        <p:spPr/>
        <p:txBody>
          <a:bodyPr/>
          <a:lstStyle/>
          <a:p>
            <a:fld id="{07101B79-4C19-485C-920B-7E7377C978F5}" type="slidenum">
              <a:rPr lang="en-US" smtClean="0"/>
              <a:t>2</a:t>
            </a:fld>
            <a:endParaRPr lang="en-US"/>
          </a:p>
        </p:txBody>
      </p:sp>
    </p:spTree>
    <p:extLst>
      <p:ext uri="{BB962C8B-B14F-4D97-AF65-F5344CB8AC3E}">
        <p14:creationId xmlns:p14="http://schemas.microsoft.com/office/powerpoint/2010/main" val="2325134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a:t>
            </a:r>
            <a:r>
              <a:rPr lang="en-US" dirty="0"/>
              <a:t> Bandgap characteristics and </a:t>
            </a:r>
            <a:r>
              <a:rPr lang="en-US" b="1" dirty="0"/>
              <a:t>(b)</a:t>
            </a:r>
            <a:r>
              <a:rPr lang="en-US" dirty="0"/>
              <a:t> optical absorption behavior of pure </a:t>
            </a:r>
            <a:r>
              <a:rPr lang="en-US" dirty="0" err="1"/>
              <a:t>TiO</a:t>
            </a:r>
            <a:r>
              <a:rPr lang="en-US" dirty="0"/>
              <a:t>₂ and the Ag/G/</a:t>
            </a:r>
            <a:r>
              <a:rPr lang="en-US" dirty="0" err="1"/>
              <a:t>TiO</a:t>
            </a:r>
            <a:r>
              <a:rPr lang="en-US" dirty="0"/>
              <a:t>₂ nanocomposite, highlighting enhanced visible light absorption due to Ag and G incorporation.</a:t>
            </a:r>
            <a:br>
              <a:rPr lang="en-US" dirty="0"/>
            </a:br>
            <a:r>
              <a:rPr lang="en-US" b="1" dirty="0"/>
              <a:t>(c)</a:t>
            </a:r>
            <a:r>
              <a:rPr lang="en-US" dirty="0"/>
              <a:t> TEM image and corresponding particle size distribution of the Ag/G/</a:t>
            </a:r>
            <a:r>
              <a:rPr lang="en-US" dirty="0" err="1"/>
              <a:t>TiO</a:t>
            </a:r>
            <a:r>
              <a:rPr lang="en-US" dirty="0"/>
              <a:t>₂ catalyst, illustrating the morphology of the composite and the dispersion of Ag nanoparticles.</a:t>
            </a:r>
          </a:p>
        </p:txBody>
      </p:sp>
      <p:sp>
        <p:nvSpPr>
          <p:cNvPr id="4" name="Slide Number Placeholder 3"/>
          <p:cNvSpPr>
            <a:spLocks noGrp="1"/>
          </p:cNvSpPr>
          <p:nvPr>
            <p:ph type="sldNum" sz="quarter" idx="5"/>
          </p:nvPr>
        </p:nvSpPr>
        <p:spPr/>
        <p:txBody>
          <a:bodyPr/>
          <a:lstStyle/>
          <a:p>
            <a:fld id="{95EA4965-8A7D-483A-9ECB-F98A5328A018}" type="slidenum">
              <a:rPr lang="en-US" smtClean="0"/>
              <a:t>11</a:t>
            </a:fld>
            <a:endParaRPr lang="en-US"/>
          </a:p>
        </p:txBody>
      </p:sp>
    </p:spTree>
    <p:extLst>
      <p:ext uri="{BB962C8B-B14F-4D97-AF65-F5344CB8AC3E}">
        <p14:creationId xmlns:p14="http://schemas.microsoft.com/office/powerpoint/2010/main" val="387587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B0E97-2F01-BFDE-6795-0826DAE52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61517-AE91-6BDF-5526-9916A32C8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FBDBF-0CDA-9F52-05EA-EBC313D46A23}"/>
              </a:ext>
            </a:extLst>
          </p:cNvPr>
          <p:cNvSpPr>
            <a:spLocks noGrp="1"/>
          </p:cNvSpPr>
          <p:nvPr>
            <p:ph type="body" idx="1"/>
          </p:nvPr>
        </p:nvSpPr>
        <p:spPr/>
        <p:txBody>
          <a:bodyPr/>
          <a:lstStyle/>
          <a:p>
            <a:r>
              <a:rPr lang="en-US" b="1" dirty="0"/>
              <a:t>Hydrogen Production from Various Water Sources</a:t>
            </a:r>
          </a:p>
          <a:p>
            <a:r>
              <a:rPr lang="en-US" b="1" dirty="0"/>
              <a:t>Tap Water:</a:t>
            </a:r>
            <a:endParaRPr lang="en-US" dirty="0"/>
          </a:p>
          <a:p>
            <a:pPr lvl="1"/>
            <a:r>
              <a:rPr lang="en-US" dirty="0"/>
              <a:t>Enables </a:t>
            </a:r>
            <a:r>
              <a:rPr lang="en-US" b="1" dirty="0"/>
              <a:t>consistent and stable hydrogen production</a:t>
            </a:r>
            <a:r>
              <a:rPr lang="en-US" dirty="0"/>
              <a:t> without the need for modifications.</a:t>
            </a:r>
          </a:p>
          <a:p>
            <a:r>
              <a:rPr lang="en-US" b="1" dirty="0"/>
              <a:t>Saline, Brackish Water, and Seawater:</a:t>
            </a:r>
            <a:endParaRPr lang="en-US" dirty="0"/>
          </a:p>
          <a:p>
            <a:pPr lvl="1"/>
            <a:r>
              <a:rPr lang="en-US" dirty="0"/>
              <a:t>Hydrogen is generated </a:t>
            </a:r>
            <a:r>
              <a:rPr lang="en-US" b="1" dirty="0"/>
              <a:t>without any pretreatment</a:t>
            </a:r>
            <a:r>
              <a:rPr lang="en-US" dirty="0"/>
              <a:t>,</a:t>
            </a:r>
          </a:p>
          <a:p>
            <a:pPr lvl="1"/>
            <a:r>
              <a:rPr lang="en-US" dirty="0"/>
              <a:t>Eliminates </a:t>
            </a:r>
            <a:r>
              <a:rPr lang="en-US" b="1" dirty="0"/>
              <a:t>additional costs</a:t>
            </a:r>
            <a:r>
              <a:rPr lang="en-US" dirty="0"/>
              <a:t>.</a:t>
            </a:r>
          </a:p>
          <a:p>
            <a:r>
              <a:rPr lang="en-US" b="1" dirty="0"/>
              <a:t>Produced Water from the Permian Basin:</a:t>
            </a:r>
            <a:endParaRPr lang="en-US" dirty="0"/>
          </a:p>
          <a:p>
            <a:pPr lvl="1"/>
            <a:r>
              <a:rPr lang="en-US" dirty="0"/>
              <a:t>Utilized </a:t>
            </a:r>
            <a:r>
              <a:rPr lang="en-US" b="1" dirty="0"/>
              <a:t>directly without treatment</a:t>
            </a:r>
            <a:r>
              <a:rPr lang="en-US" dirty="0"/>
              <a:t>.</a:t>
            </a:r>
          </a:p>
          <a:p>
            <a:pPr lvl="1"/>
            <a:r>
              <a:rPr lang="en-US" dirty="0"/>
              <a:t>Achieved </a:t>
            </a:r>
            <a:r>
              <a:rPr lang="en-US" b="1" dirty="0"/>
              <a:t>efficient hydrogen production</a:t>
            </a:r>
            <a:r>
              <a:rPr lang="en-US" dirty="0"/>
              <a:t>,</a:t>
            </a:r>
          </a:p>
          <a:p>
            <a:pPr lvl="1"/>
            <a:r>
              <a:rPr lang="en-US" dirty="0"/>
              <a:t>Enables </a:t>
            </a:r>
            <a:r>
              <a:rPr lang="en-US" b="1" dirty="0"/>
              <a:t>simultaneous hydrogen generation and ammonia reduction</a:t>
            </a:r>
            <a:r>
              <a:rPr lang="en-US" dirty="0"/>
              <a:t>.</a:t>
            </a:r>
          </a:p>
          <a:p>
            <a:r>
              <a:rPr lang="en-US" b="1" dirty="0"/>
              <a:t>Wastewater:</a:t>
            </a:r>
            <a:endParaRPr lang="en-US" dirty="0"/>
          </a:p>
          <a:p>
            <a:pPr lvl="1"/>
            <a:r>
              <a:rPr lang="en-US" dirty="0"/>
              <a:t>Demonstrated </a:t>
            </a:r>
            <a:r>
              <a:rPr lang="en-US" b="1" dirty="0"/>
              <a:t>concurrent hydrogen production and organic pollutant removal</a:t>
            </a:r>
            <a:r>
              <a:rPr lang="en-US" dirty="0"/>
              <a:t>,</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FBCC240-3DB5-3CAB-A6A5-4ABB0B49AED4}"/>
              </a:ext>
            </a:extLst>
          </p:cNvPr>
          <p:cNvSpPr>
            <a:spLocks noGrp="1"/>
          </p:cNvSpPr>
          <p:nvPr>
            <p:ph type="sldNum" sz="quarter" idx="5"/>
          </p:nvPr>
        </p:nvSpPr>
        <p:spPr/>
        <p:txBody>
          <a:bodyPr/>
          <a:lstStyle/>
          <a:p>
            <a:fld id="{07101B79-4C19-485C-920B-7E7377C978F5}" type="slidenum">
              <a:rPr lang="en-US" smtClean="0"/>
              <a:t>12</a:t>
            </a:fld>
            <a:endParaRPr lang="en-US"/>
          </a:p>
        </p:txBody>
      </p:sp>
    </p:spTree>
    <p:extLst>
      <p:ext uri="{BB962C8B-B14F-4D97-AF65-F5344CB8AC3E}">
        <p14:creationId xmlns:p14="http://schemas.microsoft.com/office/powerpoint/2010/main" val="3105660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591A3-6331-B0DB-AF5B-6881620C6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1B64E-7CB4-AEE5-3296-D2E300B58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81B0F-3399-E714-73A9-0336E11BC822}"/>
              </a:ext>
            </a:extLst>
          </p:cNvPr>
          <p:cNvSpPr>
            <a:spLocks noGrp="1"/>
          </p:cNvSpPr>
          <p:nvPr>
            <p:ph type="body" idx="1"/>
          </p:nvPr>
        </p:nvSpPr>
        <p:spPr/>
        <p:txBody>
          <a:bodyPr/>
          <a:lstStyle/>
          <a:p>
            <a:r>
              <a:rPr lang="en-US" b="1" dirty="0"/>
              <a:t>Key Highlights of the Photocatalytic Hydrogen Production System</a:t>
            </a:r>
          </a:p>
          <a:p>
            <a:r>
              <a:rPr lang="en-US" b="1" dirty="0"/>
              <a:t>Production Cost:</a:t>
            </a:r>
            <a:br>
              <a:rPr lang="en-US" dirty="0"/>
            </a:br>
            <a:r>
              <a:rPr lang="en-US" dirty="0"/>
              <a:t>Estimated at </a:t>
            </a:r>
            <a:r>
              <a:rPr lang="en-US" b="1" dirty="0"/>
              <a:t>$1.1–$1.5 per kg of H₂</a:t>
            </a:r>
            <a:r>
              <a:rPr lang="en-US" dirty="0"/>
              <a:t>, aligning closely with the </a:t>
            </a:r>
            <a:r>
              <a:rPr lang="en-US" b="1" dirty="0"/>
              <a:t>DOE cost target</a:t>
            </a:r>
            <a:r>
              <a:rPr lang="en-US" dirty="0"/>
              <a:t>.</a:t>
            </a:r>
          </a:p>
          <a:p>
            <a:r>
              <a:rPr lang="en-US" b="1" dirty="0"/>
              <a:t>Energy Source:</a:t>
            </a:r>
            <a:br>
              <a:rPr lang="en-US" dirty="0"/>
            </a:br>
            <a:r>
              <a:rPr lang="en-US" b="1" dirty="0"/>
              <a:t>Powered by sunlight</a:t>
            </a:r>
            <a:r>
              <a:rPr lang="en-US" dirty="0"/>
              <a:t>, eliminating electricity costs and enhancing sustainability.</a:t>
            </a:r>
          </a:p>
          <a:p>
            <a:r>
              <a:rPr lang="en-US" b="1" dirty="0"/>
              <a:t>System Design:</a:t>
            </a:r>
            <a:br>
              <a:rPr lang="en-US" dirty="0"/>
            </a:br>
            <a:r>
              <a:rPr lang="en-US" b="1" dirty="0"/>
              <a:t>Modular, scalable, and cost-effective</a:t>
            </a:r>
            <a:r>
              <a:rPr lang="en-US" dirty="0"/>
              <a:t>, suitable for a wide range of applications and easy to deploy.</a:t>
            </a:r>
          </a:p>
          <a:p>
            <a:r>
              <a:rPr lang="en-US" b="1" dirty="0"/>
              <a:t>Deployment Potential:</a:t>
            </a:r>
            <a:br>
              <a:rPr lang="en-US" dirty="0"/>
            </a:br>
            <a:r>
              <a:rPr lang="en-US" b="1" dirty="0"/>
              <a:t>Ideal for remote or off-grid locations</a:t>
            </a:r>
            <a:r>
              <a:rPr lang="en-US" dirty="0"/>
              <a:t>, reducing infrastructure dependence.</a:t>
            </a:r>
          </a:p>
          <a:p>
            <a:r>
              <a:rPr lang="en-US" b="1" dirty="0"/>
              <a:t>Feedstock:</a:t>
            </a:r>
            <a:br>
              <a:rPr lang="en-US" dirty="0"/>
            </a:br>
            <a:r>
              <a:rPr lang="en-US" dirty="0"/>
              <a:t>Uses </a:t>
            </a:r>
            <a:r>
              <a:rPr lang="en-US" b="1" dirty="0"/>
              <a:t>untreated alternative water sources</a:t>
            </a:r>
            <a:r>
              <a:rPr lang="en-US" dirty="0"/>
              <a:t> (e.g., saline, brackish, wastewater), </a:t>
            </a:r>
            <a:r>
              <a:rPr lang="en-US" b="1" dirty="0"/>
              <a:t>eliminating pretreatment costs</a:t>
            </a:r>
            <a:r>
              <a:rPr lang="en-US" dirty="0"/>
              <a:t>.</a:t>
            </a:r>
          </a:p>
          <a:p>
            <a:r>
              <a:rPr lang="en-US" b="1" dirty="0"/>
              <a:t>Environmental Benefit:</a:t>
            </a:r>
            <a:br>
              <a:rPr lang="en-US" dirty="0"/>
            </a:br>
            <a:r>
              <a:rPr lang="en-US" b="1" dirty="0"/>
              <a:t>Offsets water disposal costs</a:t>
            </a:r>
            <a:r>
              <a:rPr lang="en-US" dirty="0"/>
              <a:t> while </a:t>
            </a:r>
            <a:r>
              <a:rPr lang="en-US" b="1" dirty="0"/>
              <a:t>reducing environmental waste</a:t>
            </a:r>
            <a:r>
              <a:rPr lang="en-US" dirty="0"/>
              <a:t>, supporting circular economy goals.</a:t>
            </a:r>
          </a:p>
        </p:txBody>
      </p:sp>
      <p:sp>
        <p:nvSpPr>
          <p:cNvPr id="4" name="Slide Number Placeholder 3">
            <a:extLst>
              <a:ext uri="{FF2B5EF4-FFF2-40B4-BE49-F238E27FC236}">
                <a16:creationId xmlns:a16="http://schemas.microsoft.com/office/drawing/2014/main" id="{EC2F2B76-3728-8923-B949-03904433B1B0}"/>
              </a:ext>
            </a:extLst>
          </p:cNvPr>
          <p:cNvSpPr>
            <a:spLocks noGrp="1"/>
          </p:cNvSpPr>
          <p:nvPr>
            <p:ph type="sldNum" sz="quarter" idx="5"/>
          </p:nvPr>
        </p:nvSpPr>
        <p:spPr/>
        <p:txBody>
          <a:bodyPr/>
          <a:lstStyle/>
          <a:p>
            <a:fld id="{07101B79-4C19-485C-920B-7E7377C978F5}" type="slidenum">
              <a:rPr lang="en-US" smtClean="0"/>
              <a:t>13</a:t>
            </a:fld>
            <a:endParaRPr lang="en-US"/>
          </a:p>
        </p:txBody>
      </p:sp>
    </p:spTree>
    <p:extLst>
      <p:ext uri="{BB962C8B-B14F-4D97-AF65-F5344CB8AC3E}">
        <p14:creationId xmlns:p14="http://schemas.microsoft.com/office/powerpoint/2010/main" val="338311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0A5F-6191-8864-1D36-711D46C5E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975F2-B7ED-C46B-16A3-43A0CF16E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2AE6A-5AD6-CEE6-9808-E1C153D6399F}"/>
              </a:ext>
            </a:extLst>
          </p:cNvPr>
          <p:cNvSpPr>
            <a:spLocks noGrp="1"/>
          </p:cNvSpPr>
          <p:nvPr>
            <p:ph type="body" idx="1"/>
          </p:nvPr>
        </p:nvSpPr>
        <p:spPr/>
        <p:txBody>
          <a:bodyPr/>
          <a:lstStyle/>
          <a:p>
            <a:r>
              <a:rPr lang="en-US" b="1" dirty="0"/>
              <a:t>Market Opportunity and Use Cases</a:t>
            </a:r>
          </a:p>
          <a:p>
            <a:r>
              <a:rPr lang="en-US" b="1" dirty="0"/>
              <a:t>Green Hydrogen Production</a:t>
            </a:r>
          </a:p>
          <a:p>
            <a:r>
              <a:rPr lang="en-US" b="1" dirty="0"/>
              <a:t>Market Size:</a:t>
            </a:r>
            <a:r>
              <a:rPr lang="en-US" dirty="0"/>
              <a:t> ~$4 billion</a:t>
            </a:r>
          </a:p>
          <a:p>
            <a:r>
              <a:rPr lang="en-US" b="1" dirty="0"/>
              <a:t>Growth Rate:</a:t>
            </a:r>
            <a:r>
              <a:rPr lang="en-US" dirty="0"/>
              <a:t> ~55% annually</a:t>
            </a:r>
          </a:p>
          <a:p>
            <a:r>
              <a:rPr lang="en-US" b="1" dirty="0"/>
              <a:t>Key Drivers:</a:t>
            </a:r>
            <a:endParaRPr lang="en-US" dirty="0"/>
          </a:p>
          <a:p>
            <a:pPr lvl="1"/>
            <a:r>
              <a:rPr lang="en-US" dirty="0"/>
              <a:t>Global push for </a:t>
            </a:r>
            <a:r>
              <a:rPr lang="en-US" b="1" dirty="0"/>
              <a:t>clean fuel alternatives</a:t>
            </a:r>
            <a:endParaRPr lang="en-US" dirty="0"/>
          </a:p>
          <a:p>
            <a:pPr lvl="1"/>
            <a:r>
              <a:rPr lang="en-US" b="1" dirty="0"/>
              <a:t>Net-zero carbon goals</a:t>
            </a:r>
            <a:r>
              <a:rPr lang="en-US" dirty="0"/>
              <a:t> and climate policies</a:t>
            </a:r>
          </a:p>
          <a:p>
            <a:r>
              <a:rPr lang="en-US" b="1" dirty="0"/>
              <a:t>Produced Water Reuse &amp; Treatment</a:t>
            </a:r>
          </a:p>
          <a:p>
            <a:r>
              <a:rPr lang="en-US" dirty="0"/>
              <a:t>The </a:t>
            </a:r>
            <a:r>
              <a:rPr lang="en-US" b="1" dirty="0"/>
              <a:t>U.S. oil &amp; gas industry generates ~25 billion barrels/year</a:t>
            </a:r>
            <a:r>
              <a:rPr lang="en-US" dirty="0"/>
              <a:t> of produced water</a:t>
            </a:r>
          </a:p>
          <a:p>
            <a:r>
              <a:rPr lang="en-US" dirty="0"/>
              <a:t>Opportunity to </a:t>
            </a:r>
            <a:r>
              <a:rPr lang="en-US" b="1" dirty="0"/>
              <a:t>reduce environmental impact</a:t>
            </a:r>
            <a:r>
              <a:rPr lang="en-US" dirty="0"/>
              <a:t> and enhance </a:t>
            </a:r>
            <a:r>
              <a:rPr lang="en-US" b="1" dirty="0"/>
              <a:t>resource recovery</a:t>
            </a:r>
            <a:endParaRPr lang="en-US" dirty="0"/>
          </a:p>
          <a:p>
            <a:r>
              <a:rPr lang="en-US" b="1" dirty="0"/>
              <a:t>Strategic Use Cases</a:t>
            </a:r>
          </a:p>
          <a:p>
            <a:r>
              <a:rPr lang="en-US" b="1" dirty="0"/>
              <a:t>On-site hydrogen production</a:t>
            </a:r>
            <a:r>
              <a:rPr lang="en-US" dirty="0"/>
              <a:t> directly from produced water at oilfields</a:t>
            </a:r>
          </a:p>
          <a:p>
            <a:r>
              <a:rPr lang="en-US" b="1" dirty="0"/>
              <a:t>Hybrid systems</a:t>
            </a:r>
            <a:r>
              <a:rPr lang="en-US" dirty="0"/>
              <a:t> combining </a:t>
            </a:r>
            <a:r>
              <a:rPr lang="en-US" b="1" dirty="0"/>
              <a:t>renewable energy</a:t>
            </a:r>
            <a:r>
              <a:rPr lang="en-US" dirty="0"/>
              <a:t> with </a:t>
            </a:r>
            <a:r>
              <a:rPr lang="en-US" b="1" dirty="0"/>
              <a:t>wastewater treatment</a:t>
            </a:r>
            <a:endParaRPr lang="en-US" dirty="0"/>
          </a:p>
          <a:p>
            <a:r>
              <a:rPr lang="en-US" b="1" dirty="0"/>
              <a:t>Industrial water reuse</a:t>
            </a:r>
            <a:r>
              <a:rPr lang="en-US" dirty="0"/>
              <a:t> integrated with </a:t>
            </a:r>
            <a:r>
              <a:rPr lang="en-US" b="1" dirty="0"/>
              <a:t>energy recovery</a:t>
            </a:r>
            <a:r>
              <a:rPr lang="en-US" dirty="0"/>
              <a:t> processes</a:t>
            </a:r>
          </a:p>
          <a:p>
            <a:r>
              <a:rPr lang="en-US" b="1" dirty="0"/>
              <a:t>Clean hydrogen supply</a:t>
            </a:r>
            <a:r>
              <a:rPr lang="en-US" dirty="0"/>
              <a:t> for </a:t>
            </a:r>
            <a:r>
              <a:rPr lang="en-US" b="1" dirty="0"/>
              <a:t>local and off-grid applications</a:t>
            </a:r>
            <a:r>
              <a:rPr lang="en-US" dirty="0"/>
              <a:t>, reducing dependency on centralized infrastructure</a:t>
            </a:r>
          </a:p>
        </p:txBody>
      </p:sp>
      <p:sp>
        <p:nvSpPr>
          <p:cNvPr id="4" name="Slide Number Placeholder 3">
            <a:extLst>
              <a:ext uri="{FF2B5EF4-FFF2-40B4-BE49-F238E27FC236}">
                <a16:creationId xmlns:a16="http://schemas.microsoft.com/office/drawing/2014/main" id="{83C95AA3-7FFA-D34F-DDB7-4DF54383CF47}"/>
              </a:ext>
            </a:extLst>
          </p:cNvPr>
          <p:cNvSpPr>
            <a:spLocks noGrp="1"/>
          </p:cNvSpPr>
          <p:nvPr>
            <p:ph type="sldNum" sz="quarter" idx="5"/>
          </p:nvPr>
        </p:nvSpPr>
        <p:spPr/>
        <p:txBody>
          <a:bodyPr/>
          <a:lstStyle/>
          <a:p>
            <a:fld id="{07101B79-4C19-485C-920B-7E7377C978F5}" type="slidenum">
              <a:rPr lang="en-US" smtClean="0"/>
              <a:t>14</a:t>
            </a:fld>
            <a:endParaRPr lang="en-US"/>
          </a:p>
        </p:txBody>
      </p:sp>
    </p:spTree>
    <p:extLst>
      <p:ext uri="{BB962C8B-B14F-4D97-AF65-F5344CB8AC3E}">
        <p14:creationId xmlns:p14="http://schemas.microsoft.com/office/powerpoint/2010/main" val="105679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E122924E-3599-BA42-81D8-23EB994114BB}"/>
              </a:ext>
            </a:extLst>
          </p:cNvPr>
          <p:cNvSpPr>
            <a:spLocks noGrp="1" noRot="1" noChangeAspect="1" noChangeArrowheads="1" noTextEdit="1"/>
          </p:cNvSpPr>
          <p:nvPr>
            <p:ph type="sldImg"/>
          </p:nvPr>
        </p:nvSpPr>
        <p:spPr>
          <a:xfrm>
            <a:off x="1371600" y="1143000"/>
            <a:ext cx="4114800" cy="3086100"/>
          </a:xfrm>
          <a:ln/>
        </p:spPr>
      </p:sp>
      <p:sp>
        <p:nvSpPr>
          <p:cNvPr id="97282" name="Notes Placeholder 2">
            <a:extLst>
              <a:ext uri="{FF2B5EF4-FFF2-40B4-BE49-F238E27FC236}">
                <a16:creationId xmlns:a16="http://schemas.microsoft.com/office/drawing/2014/main" id="{8657AEC6-A8D9-6D4B-A91B-29FC2885F0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 the world,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448 million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tons of plastics are generated every year. </a:t>
            </a:r>
          </a:p>
          <a:p>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Only 40% is recycled</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plastics pollutes the environment and cause high health risk.</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7283" name="Slide Number Placeholder 3">
            <a:extLst>
              <a:ext uri="{FF2B5EF4-FFF2-40B4-BE49-F238E27FC236}">
                <a16:creationId xmlns:a16="http://schemas.microsoft.com/office/drawing/2014/main" id="{F46FEDAA-2DA9-D64F-A65D-120343025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EAE482-EA80-0045-BDCC-BE301E1F12B6}" type="slidenum">
              <a:rPr lang="en-US" altLang="en-US" smtClean="0"/>
              <a:pPr/>
              <a:t>15</a:t>
            </a:fld>
            <a:endParaRPr lang="en-US" altLang="en-US"/>
          </a:p>
        </p:txBody>
      </p:sp>
    </p:spTree>
    <p:extLst>
      <p:ext uri="{BB962C8B-B14F-4D97-AF65-F5344CB8AC3E}">
        <p14:creationId xmlns:p14="http://schemas.microsoft.com/office/powerpoint/2010/main" val="234405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microplastic particles can accumulate in the human's body, such as kidney, ever brain. Different Plastics can cause different health problems. </a:t>
            </a:r>
          </a:p>
        </p:txBody>
      </p:sp>
      <p:sp>
        <p:nvSpPr>
          <p:cNvPr id="4" name="Slide Number Placeholder 3"/>
          <p:cNvSpPr>
            <a:spLocks noGrp="1"/>
          </p:cNvSpPr>
          <p:nvPr>
            <p:ph type="sldNum" sz="quarter" idx="5"/>
          </p:nvPr>
        </p:nvSpPr>
        <p:spPr/>
        <p:txBody>
          <a:bodyPr/>
          <a:lstStyle/>
          <a:p>
            <a:fld id="{95EA4965-8A7D-483A-9ECB-F98A5328A018}" type="slidenum">
              <a:rPr lang="en-US" smtClean="0"/>
              <a:t>16</a:t>
            </a:fld>
            <a:endParaRPr lang="en-US"/>
          </a:p>
        </p:txBody>
      </p:sp>
    </p:spTree>
    <p:extLst>
      <p:ext uri="{BB962C8B-B14F-4D97-AF65-F5344CB8AC3E}">
        <p14:creationId xmlns:p14="http://schemas.microsoft.com/office/powerpoint/2010/main" val="1945409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large-volume waste plastics, can be degraded and converted to hydrogen gas by photo reforming method. One stone, two birds. We can degrade plastics and produce hydrogen at the same time.</a:t>
            </a:r>
          </a:p>
          <a:p>
            <a:endParaRPr lang="en-US" dirty="0"/>
          </a:p>
          <a:p>
            <a:endParaRPr lang="en-US" dirty="0"/>
          </a:p>
        </p:txBody>
      </p:sp>
      <p:sp>
        <p:nvSpPr>
          <p:cNvPr id="4" name="Slide Number Placeholder 3"/>
          <p:cNvSpPr>
            <a:spLocks noGrp="1"/>
          </p:cNvSpPr>
          <p:nvPr>
            <p:ph type="sldNum" sz="quarter" idx="5"/>
          </p:nvPr>
        </p:nvSpPr>
        <p:spPr/>
        <p:txBody>
          <a:bodyPr/>
          <a:lstStyle/>
          <a:p>
            <a:fld id="{95EA4965-8A7D-483A-9ECB-F98A5328A018}" type="slidenum">
              <a:rPr lang="en-US" smtClean="0"/>
              <a:t>17</a:t>
            </a:fld>
            <a:endParaRPr lang="en-US"/>
          </a:p>
        </p:txBody>
      </p:sp>
    </p:spTree>
    <p:extLst>
      <p:ext uri="{BB962C8B-B14F-4D97-AF65-F5344CB8AC3E}">
        <p14:creationId xmlns:p14="http://schemas.microsoft.com/office/powerpoint/2010/main" val="1994872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SimSun" panose="02010600030101010101" pitchFamily="2" charset="-122"/>
                <a:cs typeface="Iskoola Pota" panose="020B0502040204020203" pitchFamily="34" charset="77"/>
              </a:rPr>
              <a:t>Figure 8 shows the overall hydrogen production optimization process. Three major factors, the catalysts, pretreatment, and reaction conditions, were optimized during the process. The catalysts were developed to boost hydrogen yield as the first step, and then the polymer pretreatment processes were developed to increase the monomer yield after hydrolysis. Reaction conditions such as pH and polymer-to-catalyst ratio were optimized to increase hydrogen yield. </a:t>
            </a:r>
            <a:endParaRPr lang="en-US" sz="1800" dirty="0">
              <a:effectLst/>
              <a:latin typeface="Calibri" panose="020F0502020204030204" pitchFamily="34" charset="0"/>
              <a:ea typeface="SimSun" panose="02010600030101010101" pitchFamily="2" charset="-122"/>
              <a:cs typeface="Iskoola Pota" panose="020B0502040204020203" pitchFamily="34" charset="77"/>
            </a:endParaRPr>
          </a:p>
          <a:p>
            <a:endParaRPr lang="en-US" dirty="0"/>
          </a:p>
        </p:txBody>
      </p:sp>
      <p:sp>
        <p:nvSpPr>
          <p:cNvPr id="4" name="Slide Number Placeholder 3"/>
          <p:cNvSpPr>
            <a:spLocks noGrp="1"/>
          </p:cNvSpPr>
          <p:nvPr>
            <p:ph type="sldNum" sz="quarter" idx="5"/>
          </p:nvPr>
        </p:nvSpPr>
        <p:spPr/>
        <p:txBody>
          <a:bodyPr/>
          <a:lstStyle/>
          <a:p>
            <a:fld id="{95EA4965-8A7D-483A-9ECB-F98A5328A018}" type="slidenum">
              <a:rPr lang="en-US" smtClean="0"/>
              <a:t>18</a:t>
            </a:fld>
            <a:endParaRPr lang="en-US"/>
          </a:p>
        </p:txBody>
      </p:sp>
    </p:spTree>
    <p:extLst>
      <p:ext uri="{BB962C8B-B14F-4D97-AF65-F5344CB8AC3E}">
        <p14:creationId xmlns:p14="http://schemas.microsoft.com/office/powerpoint/2010/main" val="1740559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8FD1C-2A26-4B1A-3006-2FC90DE45908}"/>
            </a:ext>
          </a:extLst>
        </p:cNvPr>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B45F3D4D-E4BC-F8A3-C2B2-DB72C05F0AD2}"/>
              </a:ext>
            </a:extLst>
          </p:cNvPr>
          <p:cNvSpPr>
            <a:spLocks noGrp="1" noRot="1" noChangeAspect="1" noChangeArrowheads="1" noTextEdit="1"/>
          </p:cNvSpPr>
          <p:nvPr>
            <p:ph type="sldImg"/>
          </p:nvPr>
        </p:nvSpPr>
        <p:spPr>
          <a:xfrm>
            <a:off x="1371600" y="1143000"/>
            <a:ext cx="4114800" cy="3086100"/>
          </a:xfrm>
          <a:ln/>
        </p:spPr>
      </p:sp>
      <p:sp>
        <p:nvSpPr>
          <p:cNvPr id="97282" name="Notes Placeholder 2">
            <a:extLst>
              <a:ext uri="{FF2B5EF4-FFF2-40B4-BE49-F238E27FC236}">
                <a16:creationId xmlns:a16="http://schemas.microsoft.com/office/drawing/2014/main" id="{31061E17-39F1-A1A4-F040-EA48CFB752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Funded by the New Mexico Economic Development Department, Our team is collaborating with Global Impact Ventures (GIVE) and local New Mexico companies to pilot and demonstrate a photocatalytic water-splitting technology for hydrogen (H₂) production. This project utilizes solar energy and alternative water sources, aiming to advance sustainable hydrogen generation in the state.</a:t>
            </a:r>
          </a:p>
          <a:p>
            <a:r>
              <a:rPr lang="en-US" dirty="0"/>
              <a:t>Powered by </a:t>
            </a:r>
            <a:r>
              <a:rPr lang="en-US" b="1" dirty="0"/>
              <a:t>solar energy</a:t>
            </a:r>
            <a:r>
              <a:rPr lang="en-US" dirty="0"/>
              <a:t>, the process generates </a:t>
            </a:r>
            <a:r>
              <a:rPr lang="en-US" b="1" dirty="0"/>
              <a:t>water vapor</a:t>
            </a:r>
            <a:r>
              <a:rPr lang="en-US" dirty="0"/>
              <a:t> as a </a:t>
            </a:r>
            <a:r>
              <a:rPr lang="en-US" dirty="0" err="1"/>
              <a:t>byproduce</a:t>
            </a:r>
            <a:r>
              <a:rPr lang="en-US" dirty="0"/>
              <a:t>. After condensation and cooling, this vapor can be collected as </a:t>
            </a:r>
            <a:r>
              <a:rPr lang="en-US" b="1" dirty="0"/>
              <a:t>clean water</a:t>
            </a:r>
            <a:r>
              <a:rPr lang="en-US" dirty="0"/>
              <a:t>, contributing to water recovery and reuse. </a:t>
            </a:r>
            <a:r>
              <a:rPr lang="en-US" dirty="0" err="1"/>
              <a:t>TThis</a:t>
            </a:r>
            <a:r>
              <a:rPr lang="en-US" dirty="0"/>
              <a:t> process integrates </a:t>
            </a:r>
            <a:r>
              <a:rPr lang="en-US" b="1" dirty="0"/>
              <a:t>photocatalytic water splitting</a:t>
            </a:r>
            <a:r>
              <a:rPr lang="en-US" dirty="0"/>
              <a:t> with </a:t>
            </a:r>
            <a:r>
              <a:rPr lang="en-US" b="1" dirty="0"/>
              <a:t>water treatment and recovery</a:t>
            </a:r>
            <a:r>
              <a:rPr lang="en-US" dirty="0"/>
              <a:t>, enabling dual benefits: the sustainable generation of hydrogen (H₂) fuel using solar energy, and the purification or reuse of alternative water sources.</a:t>
            </a:r>
          </a:p>
          <a:p>
            <a:endParaRPr lang="en-US" dirty="0"/>
          </a:p>
        </p:txBody>
      </p:sp>
      <p:sp>
        <p:nvSpPr>
          <p:cNvPr id="97283" name="Slide Number Placeholder 3">
            <a:extLst>
              <a:ext uri="{FF2B5EF4-FFF2-40B4-BE49-F238E27FC236}">
                <a16:creationId xmlns:a16="http://schemas.microsoft.com/office/drawing/2014/main" id="{A764C8E4-3D6B-589E-9925-E975606C10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EAE482-EA80-0045-BDCC-BE301E1F12B6}" type="slidenum">
              <a:rPr lang="en-US" altLang="en-US" smtClean="0"/>
              <a:pPr/>
              <a:t>19</a:t>
            </a:fld>
            <a:endParaRPr lang="en-US" altLang="en-US"/>
          </a:p>
        </p:txBody>
      </p:sp>
    </p:spTree>
    <p:extLst>
      <p:ext uri="{BB962C8B-B14F-4D97-AF65-F5344CB8AC3E}">
        <p14:creationId xmlns:p14="http://schemas.microsoft.com/office/powerpoint/2010/main" val="3205992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DA71-DC1D-7542-368A-15E7D86BAF24}"/>
            </a:ext>
          </a:extLst>
        </p:cNvPr>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8D254782-D371-3BF8-4727-578D74BC8AB3}"/>
              </a:ext>
            </a:extLst>
          </p:cNvPr>
          <p:cNvSpPr>
            <a:spLocks noGrp="1" noRot="1" noChangeAspect="1" noChangeArrowheads="1" noTextEdit="1"/>
          </p:cNvSpPr>
          <p:nvPr>
            <p:ph type="sldImg"/>
          </p:nvPr>
        </p:nvSpPr>
        <p:spPr>
          <a:xfrm>
            <a:off x="1371600" y="1143000"/>
            <a:ext cx="4114800" cy="3086100"/>
          </a:xfrm>
          <a:ln/>
        </p:spPr>
      </p:sp>
      <p:sp>
        <p:nvSpPr>
          <p:cNvPr id="97282" name="Notes Placeholder 2">
            <a:extLst>
              <a:ext uri="{FF2B5EF4-FFF2-40B4-BE49-F238E27FC236}">
                <a16:creationId xmlns:a16="http://schemas.microsoft.com/office/drawing/2014/main" id="{475CCB5A-2CD2-0C47-2BDD-7291142D6F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Patented Green Hydrogen Technologies Developed at NMSU</a:t>
            </a:r>
          </a:p>
          <a:p>
            <a:r>
              <a:rPr lang="en-US" b="1" dirty="0"/>
              <a:t>Innovative Photocatalytic Water Splitting</a:t>
            </a:r>
            <a:br>
              <a:rPr lang="en-US" dirty="0"/>
            </a:br>
            <a:r>
              <a:rPr lang="en-US" dirty="0"/>
              <a:t>Enables hydrogen production from </a:t>
            </a:r>
            <a:r>
              <a:rPr lang="en-US" b="1" dirty="0"/>
              <a:t>non-traditional water sources</a:t>
            </a:r>
            <a:r>
              <a:rPr lang="en-US" dirty="0"/>
              <a:t> including:</a:t>
            </a:r>
          </a:p>
          <a:p>
            <a:pPr lvl="1"/>
            <a:r>
              <a:rPr lang="en-US" b="1" dirty="0"/>
              <a:t>Wastewater</a:t>
            </a:r>
            <a:endParaRPr lang="en-US" dirty="0"/>
          </a:p>
          <a:p>
            <a:pPr lvl="1"/>
            <a:r>
              <a:rPr lang="en-US" b="1" dirty="0"/>
              <a:t>Brackish water</a:t>
            </a:r>
            <a:endParaRPr lang="en-US" dirty="0"/>
          </a:p>
          <a:p>
            <a:pPr lvl="1"/>
            <a:r>
              <a:rPr lang="en-US" b="1" dirty="0"/>
              <a:t>Seawater</a:t>
            </a:r>
            <a:endParaRPr lang="en-US" dirty="0"/>
          </a:p>
          <a:p>
            <a:pPr lvl="1"/>
            <a:r>
              <a:rPr lang="en-US" b="1" dirty="0"/>
              <a:t>Produced water</a:t>
            </a:r>
            <a:r>
              <a:rPr lang="en-US" dirty="0"/>
              <a:t> (e.g., from oil &amp; gas operations)</a:t>
            </a:r>
          </a:p>
          <a:p>
            <a:r>
              <a:rPr lang="en-US" b="1" dirty="0" err="1"/>
              <a:t>Photoreforming</a:t>
            </a:r>
            <a:r>
              <a:rPr lang="en-US" b="1" dirty="0"/>
              <a:t> of Plastic Waste</a:t>
            </a:r>
            <a:br>
              <a:rPr lang="en-US" dirty="0"/>
            </a:br>
            <a:r>
              <a:rPr lang="en-US" dirty="0"/>
              <a:t>Converts </a:t>
            </a:r>
            <a:r>
              <a:rPr lang="en-US" b="1" dirty="0"/>
              <a:t>plastic waste into clean hydrogen</a:t>
            </a:r>
            <a:r>
              <a:rPr lang="en-US" dirty="0"/>
              <a:t>, addressing both </a:t>
            </a:r>
            <a:r>
              <a:rPr lang="en-US" b="1" dirty="0"/>
              <a:t>energy and environmental challenges</a:t>
            </a:r>
            <a:r>
              <a:rPr lang="en-US" dirty="0"/>
              <a:t>.</a:t>
            </a:r>
          </a:p>
          <a:p>
            <a:r>
              <a:rPr lang="en-US" b="1" dirty="0"/>
              <a:t>Cost-Effective Hydrogen Production</a:t>
            </a:r>
            <a:endParaRPr lang="en-US" dirty="0"/>
          </a:p>
          <a:p>
            <a:pPr lvl="1"/>
            <a:r>
              <a:rPr lang="en-US" dirty="0"/>
              <a:t>Current estimated cost: </a:t>
            </a:r>
            <a:r>
              <a:rPr lang="en-US" b="1" dirty="0"/>
              <a:t>$1.1–$1.5/kg H₂</a:t>
            </a:r>
            <a:endParaRPr lang="en-US" dirty="0"/>
          </a:p>
          <a:p>
            <a:pPr lvl="1"/>
            <a:r>
              <a:rPr lang="en-US" b="1" dirty="0"/>
              <a:t>Aligned with the U.S. DOE target</a:t>
            </a:r>
            <a:r>
              <a:rPr lang="en-US" dirty="0"/>
              <a:t> of </a:t>
            </a:r>
            <a:r>
              <a:rPr lang="en-US" b="1" dirty="0"/>
              <a:t>$2/kg by 2025</a:t>
            </a:r>
            <a:r>
              <a:rPr lang="en-US" dirty="0"/>
              <a:t>, and actively progressing toward </a:t>
            </a:r>
            <a:r>
              <a:rPr lang="en-US" b="1" dirty="0"/>
              <a:t>$1/kg by 2030</a:t>
            </a:r>
            <a:endParaRPr lang="en-US" dirty="0"/>
          </a:p>
          <a:p>
            <a:r>
              <a:rPr lang="en-US" sz="1200" b="0" i="0" kern="1200" dirty="0">
                <a:solidFill>
                  <a:schemeClr val="tx1"/>
                </a:solidFill>
                <a:effectLst/>
                <a:latin typeface="+mn-lt"/>
                <a:ea typeface="+mn-ea"/>
                <a:cs typeface="+mn-cs"/>
              </a:rPr>
              <a:t>electrolysis can result in zero greenhouse gas emissions, depending on the source of the electricity used.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7283" name="Slide Number Placeholder 3">
            <a:extLst>
              <a:ext uri="{FF2B5EF4-FFF2-40B4-BE49-F238E27FC236}">
                <a16:creationId xmlns:a16="http://schemas.microsoft.com/office/drawing/2014/main" id="{CE362EF5-1BB5-1574-9837-6CC451519E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EAE482-EA80-0045-BDCC-BE301E1F12B6}" type="slidenum">
              <a:rPr lang="en-US" altLang="en-US" smtClean="0"/>
              <a:pPr/>
              <a:t>20</a:t>
            </a:fld>
            <a:endParaRPr lang="en-US" altLang="en-US"/>
          </a:p>
        </p:txBody>
      </p:sp>
    </p:spTree>
    <p:extLst>
      <p:ext uri="{BB962C8B-B14F-4D97-AF65-F5344CB8AC3E}">
        <p14:creationId xmlns:p14="http://schemas.microsoft.com/office/powerpoint/2010/main" val="124066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E122924E-3599-BA42-81D8-23EB994114BB}"/>
              </a:ext>
            </a:extLst>
          </p:cNvPr>
          <p:cNvSpPr>
            <a:spLocks noGrp="1" noRot="1" noChangeAspect="1" noChangeArrowheads="1" noTextEdit="1"/>
          </p:cNvSpPr>
          <p:nvPr>
            <p:ph type="sldImg"/>
          </p:nvPr>
        </p:nvSpPr>
        <p:spPr>
          <a:xfrm>
            <a:off x="1371600" y="1143000"/>
            <a:ext cx="4114800" cy="3086100"/>
          </a:xfrm>
          <a:ln/>
        </p:spPr>
      </p:sp>
      <p:sp>
        <p:nvSpPr>
          <p:cNvPr id="97282" name="Notes Placeholder 2">
            <a:extLst>
              <a:ext uri="{FF2B5EF4-FFF2-40B4-BE49-F238E27FC236}">
                <a16:creationId xmlns:a16="http://schemas.microsoft.com/office/drawing/2014/main" id="{8657AEC6-A8D9-6D4B-A91B-29FC2885F0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Hydrogen has a wide range of applications across various industries due to its unique properties as a clean, lightweight, and highly reactive element. Here are the main applications of hydrogen:</a:t>
            </a:r>
          </a:p>
          <a:p>
            <a:r>
              <a:rPr lang="en-US" b="1" dirty="0"/>
              <a:t>🔋 1. Energy and Fuel</a:t>
            </a:r>
          </a:p>
          <a:p>
            <a:r>
              <a:rPr lang="en-US" b="1" dirty="0"/>
              <a:t>Hydrogen Fuel Cells:</a:t>
            </a:r>
            <a:r>
              <a:rPr lang="en-US" dirty="0"/>
              <a:t> Used to generate electricity in fuel cell vehicles (cars, buses, trucks, trains, even ships and airplanes), emitting only water vapor.</a:t>
            </a:r>
          </a:p>
          <a:p>
            <a:r>
              <a:rPr lang="en-US" b="1" dirty="0"/>
              <a:t>Hydrogen as a Fuel:</a:t>
            </a:r>
            <a:r>
              <a:rPr lang="en-US" dirty="0"/>
              <a:t> Can be burned directly for heat or power generation in turbines and engines.</a:t>
            </a:r>
          </a:p>
          <a:p>
            <a:r>
              <a:rPr lang="en-US" b="1" dirty="0"/>
              <a:t>Energy Storage:</a:t>
            </a:r>
            <a:r>
              <a:rPr lang="en-US" dirty="0"/>
              <a:t> Acts as an energy carrier; excess renewable energy (solar/wind) can be stored as hydrogen via electrolysis and used later.</a:t>
            </a:r>
          </a:p>
          <a:p>
            <a:r>
              <a:rPr lang="en-US" b="1" dirty="0"/>
              <a:t>🏭 2. Industrial Applications</a:t>
            </a:r>
          </a:p>
          <a:p>
            <a:r>
              <a:rPr lang="en-US" b="1" dirty="0"/>
              <a:t>Ammonia Production:</a:t>
            </a:r>
            <a:r>
              <a:rPr lang="en-US" dirty="0"/>
              <a:t> Hydrogen is a key ingredient in producing ammonia (NH₃) through the Haber-Bosch process, widely used in fertilizers.</a:t>
            </a:r>
          </a:p>
          <a:p>
            <a:r>
              <a:rPr lang="en-US" b="1" dirty="0"/>
              <a:t>Petroleum Refining:</a:t>
            </a:r>
            <a:r>
              <a:rPr lang="en-US" dirty="0"/>
              <a:t> Used to remove sulfur from fuels (hydrodesulfurization) and improve fuel quality.</a:t>
            </a:r>
          </a:p>
          <a:p>
            <a:r>
              <a:rPr lang="en-US" b="1" dirty="0"/>
              <a:t>Methanol Production:</a:t>
            </a:r>
            <a:r>
              <a:rPr lang="en-US" dirty="0"/>
              <a:t> Hydrogen is used in synthesizing methanol, which is a precursor to many chemicals and fuels.</a:t>
            </a:r>
          </a:p>
          <a:p>
            <a:r>
              <a:rPr lang="en-US" b="1" dirty="0"/>
              <a:t>Hydrogenation Processes:</a:t>
            </a:r>
            <a:r>
              <a:rPr lang="en-US" dirty="0"/>
              <a:t> Used to convert unsaturated fats to saturated fats in food processing, and to produce chemicals like margarine.</a:t>
            </a:r>
          </a:p>
          <a:p>
            <a:r>
              <a:rPr lang="en-US" b="1" dirty="0"/>
              <a:t>🌿 3. Environmental Applications</a:t>
            </a:r>
          </a:p>
          <a:p>
            <a:r>
              <a:rPr lang="en-US" b="1" dirty="0"/>
              <a:t>Clean Energy Transition:</a:t>
            </a:r>
            <a:r>
              <a:rPr lang="en-US" dirty="0"/>
              <a:t> Hydrogen supports decarbonization in hard-to-abate sectors (like steel, cement, and shipping).</a:t>
            </a:r>
          </a:p>
          <a:p>
            <a:r>
              <a:rPr lang="en-US" b="1" dirty="0"/>
              <a:t>Emission Reduction:</a:t>
            </a:r>
            <a:r>
              <a:rPr lang="en-US" dirty="0"/>
              <a:t> When produced from renewable energy (green hydrogen), it helps reduce greenhouse gas emissions.</a:t>
            </a:r>
          </a:p>
          <a:p>
            <a:r>
              <a:rPr lang="en-US" b="1" dirty="0"/>
              <a:t>🚗 4. Transportation</a:t>
            </a:r>
          </a:p>
          <a:p>
            <a:r>
              <a:rPr lang="en-US" b="1" dirty="0"/>
              <a:t>Fuel Cell Electric Vehicles (FCEVs):</a:t>
            </a:r>
            <a:r>
              <a:rPr lang="en-US" dirty="0"/>
              <a:t> Including cars, buses, trucks, and trains, offering fast refueling and long range.</a:t>
            </a:r>
          </a:p>
          <a:p>
            <a:r>
              <a:rPr lang="en-US" b="1" dirty="0"/>
              <a:t>Aviation and Maritime:</a:t>
            </a:r>
            <a:r>
              <a:rPr lang="en-US" dirty="0"/>
              <a:t> Research is ongoing to use hydrogen as a fuel in aircraft and ships.</a:t>
            </a:r>
          </a:p>
          <a:p>
            <a:r>
              <a:rPr lang="en-US" b="1" dirty="0"/>
              <a:t>🧪 5. Scientific and Space Applications</a:t>
            </a:r>
          </a:p>
          <a:p>
            <a:r>
              <a:rPr lang="en-US" b="1" dirty="0"/>
              <a:t>Rocket Propulsion:</a:t>
            </a:r>
            <a:r>
              <a:rPr lang="en-US" dirty="0"/>
              <a:t> Liquid hydrogen is used as rocket fuel in combination with liquid oxygen.</a:t>
            </a:r>
          </a:p>
          <a:p>
            <a:r>
              <a:rPr lang="en-US" b="1" dirty="0"/>
              <a:t>Cooling Systems:</a:t>
            </a:r>
            <a:r>
              <a:rPr lang="en-US" dirty="0"/>
              <a:t> Liquid hydrogen is used as a cryogenic coolant in scientific equipment and particle accelerators.</a:t>
            </a:r>
          </a:p>
          <a:p>
            <a:r>
              <a:rPr lang="en-US" b="1" dirty="0"/>
              <a:t>🏘️ 6. Residential and Commercial Heating (Emerging)</a:t>
            </a:r>
          </a:p>
          <a:p>
            <a:r>
              <a:rPr lang="en-US" b="1" dirty="0"/>
              <a:t>Hydrogen Blending in Gas Grids:</a:t>
            </a:r>
            <a:r>
              <a:rPr lang="en-US" dirty="0"/>
              <a:t> In some regions, hydrogen is being blended with natural gas for heating and cooking.</a:t>
            </a:r>
          </a:p>
          <a:p>
            <a:r>
              <a:rPr lang="en-US" b="1" dirty="0"/>
              <a:t>Hydrogen Boilers and Heat Pumps:</a:t>
            </a:r>
            <a:r>
              <a:rPr lang="en-US" dirty="0"/>
              <a:t> Under development for hydrogen-based home heating.</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97283" name="Slide Number Placeholder 3">
            <a:extLst>
              <a:ext uri="{FF2B5EF4-FFF2-40B4-BE49-F238E27FC236}">
                <a16:creationId xmlns:a16="http://schemas.microsoft.com/office/drawing/2014/main" id="{F46FEDAA-2DA9-D64F-A65D-120343025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EAE482-EA80-0045-BDCC-BE301E1F12B6}" type="slidenum">
              <a:rPr lang="en-US" altLang="en-US" smtClean="0"/>
              <a:pPr/>
              <a:t>3</a:t>
            </a:fld>
            <a:endParaRPr lang="en-US" altLang="en-US"/>
          </a:p>
        </p:txBody>
      </p:sp>
    </p:spTree>
    <p:extLst>
      <p:ext uri="{BB962C8B-B14F-4D97-AF65-F5344CB8AC3E}">
        <p14:creationId xmlns:p14="http://schemas.microsoft.com/office/powerpoint/2010/main" val="917020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CB729-34B5-B36A-B285-7248225A1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626B3-4337-7C6D-47BF-5314EC2D1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95ADE-61B8-79A4-4B67-10F00A4FD2C6}"/>
              </a:ext>
            </a:extLst>
          </p:cNvPr>
          <p:cNvSpPr>
            <a:spLocks noGrp="1"/>
          </p:cNvSpPr>
          <p:nvPr>
            <p:ph type="body" idx="1"/>
          </p:nvPr>
        </p:nvSpPr>
        <p:spPr/>
        <p:txBody>
          <a:bodyPr/>
          <a:lstStyle/>
          <a:p>
            <a:r>
              <a:rPr lang="en-US" sz="1200" dirty="0">
                <a:effectLst/>
                <a:latin typeface="Calibri" panose="020F0502020204030204" pitchFamily="34" charset="0"/>
                <a:ea typeface="SimSun" panose="02010600030101010101" pitchFamily="2" charset="-122"/>
                <a:cs typeface="Calibri" panose="020F0502020204030204" pitchFamily="34" charset="0"/>
              </a:rPr>
              <a:t>We already did a part of this work, and the lowest cost was about $1/kg of H</a:t>
            </a:r>
            <a:r>
              <a:rPr lang="en-US" sz="1200" baseline="-25000" dirty="0">
                <a:effectLst/>
                <a:latin typeface="Calibri" panose="020F0502020204030204" pitchFamily="34" charset="0"/>
                <a:ea typeface="SimSun" panose="02010600030101010101" pitchFamily="2" charset="-122"/>
                <a:cs typeface="Calibri" panose="020F0502020204030204" pitchFamily="34" charset="0"/>
              </a:rPr>
              <a:t>2     </a:t>
            </a:r>
            <a:endParaRPr lang="en-US" dirty="0"/>
          </a:p>
        </p:txBody>
      </p:sp>
      <p:sp>
        <p:nvSpPr>
          <p:cNvPr id="4" name="Slide Number Placeholder 3">
            <a:extLst>
              <a:ext uri="{FF2B5EF4-FFF2-40B4-BE49-F238E27FC236}">
                <a16:creationId xmlns:a16="http://schemas.microsoft.com/office/drawing/2014/main" id="{9A3C67C5-76D2-7EC2-5159-95A6C00E7020}"/>
              </a:ext>
            </a:extLst>
          </p:cNvPr>
          <p:cNvSpPr>
            <a:spLocks noGrp="1"/>
          </p:cNvSpPr>
          <p:nvPr>
            <p:ph type="sldNum" sz="quarter" idx="5"/>
          </p:nvPr>
        </p:nvSpPr>
        <p:spPr/>
        <p:txBody>
          <a:bodyPr/>
          <a:lstStyle/>
          <a:p>
            <a:fld id="{95EA4965-8A7D-483A-9ECB-F98A5328A018}" type="slidenum">
              <a:rPr lang="en-US" smtClean="0"/>
              <a:t>22</a:t>
            </a:fld>
            <a:endParaRPr lang="en-US"/>
          </a:p>
        </p:txBody>
      </p:sp>
    </p:spTree>
    <p:extLst>
      <p:ext uri="{BB962C8B-B14F-4D97-AF65-F5344CB8AC3E}">
        <p14:creationId xmlns:p14="http://schemas.microsoft.com/office/powerpoint/2010/main" val="2636929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9A046-D42E-8AE2-36C9-E721D6BA6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2993C-F4C8-2F82-5196-1BFCF6F94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6EB5D-8862-E88F-5E9A-377F08721F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E86C46-88E7-85ED-FF66-54B015D450B7}"/>
              </a:ext>
            </a:extLst>
          </p:cNvPr>
          <p:cNvSpPr>
            <a:spLocks noGrp="1"/>
          </p:cNvSpPr>
          <p:nvPr>
            <p:ph type="sldNum" sz="quarter" idx="5"/>
          </p:nvPr>
        </p:nvSpPr>
        <p:spPr/>
        <p:txBody>
          <a:bodyPr/>
          <a:lstStyle/>
          <a:p>
            <a:fld id="{95EA4965-8A7D-483A-9ECB-F98A5328A018}" type="slidenum">
              <a:rPr lang="en-US" smtClean="0"/>
              <a:t>23</a:t>
            </a:fld>
            <a:endParaRPr lang="en-US"/>
          </a:p>
        </p:txBody>
      </p:sp>
    </p:spTree>
    <p:extLst>
      <p:ext uri="{BB962C8B-B14F-4D97-AF65-F5344CB8AC3E}">
        <p14:creationId xmlns:p14="http://schemas.microsoft.com/office/powerpoint/2010/main" val="1118996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E122924E-3599-BA42-81D8-23EB994114BB}"/>
              </a:ext>
            </a:extLst>
          </p:cNvPr>
          <p:cNvSpPr>
            <a:spLocks noGrp="1" noRot="1" noChangeAspect="1" noChangeArrowheads="1" noTextEdit="1"/>
          </p:cNvSpPr>
          <p:nvPr>
            <p:ph type="sldImg"/>
          </p:nvPr>
        </p:nvSpPr>
        <p:spPr>
          <a:xfrm>
            <a:off x="1371600" y="1143000"/>
            <a:ext cx="4114800" cy="3086100"/>
          </a:xfrm>
          <a:ln/>
        </p:spPr>
      </p:sp>
      <p:sp>
        <p:nvSpPr>
          <p:cNvPr id="97282" name="Notes Placeholder 2">
            <a:extLst>
              <a:ext uri="{FF2B5EF4-FFF2-40B4-BE49-F238E27FC236}">
                <a16:creationId xmlns:a16="http://schemas.microsoft.com/office/drawing/2014/main" id="{8657AEC6-A8D9-6D4B-A91B-29FC2885F0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How is Hydrogen Produced? </a:t>
            </a:r>
          </a:p>
          <a:p>
            <a:pPr marL="228600" indent="-22860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The first method is through fossil fuel conversion these are thermal processes using fossil fuels with steam to generate hydrogen gas  which is energy intensive and generates waste biproducts such as CO2 which needs carbon capture. </a:t>
            </a:r>
          </a:p>
          <a:p>
            <a:pPr marL="228600" indent="-22860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The second method is water splitting which requires an electric current to be run through water to generate hydrogen and oxygen gas though this process extremely energy intensive. </a:t>
            </a:r>
          </a:p>
          <a:p>
            <a:pPr marL="228600" indent="-22860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 The last and method is biomass conversion which uses the same gasification process as fossil fuel and has the same issues such as high energy intensity and CO2 emission. </a:t>
            </a:r>
          </a:p>
          <a:p>
            <a:pPr marL="228600" indent="-228600">
              <a:buAutoNum type="arabicPeriod"/>
            </a:pPr>
            <a:r>
              <a:rPr lang="en-US" altLang="en-US" dirty="0">
                <a:latin typeface="Arial" panose="020B0604020202020204" pitchFamily="34" charset="0"/>
                <a:ea typeface="ＭＳ Ｐゴシック" panose="020B0600070205080204" pitchFamily="34" charset="-128"/>
                <a:cs typeface="Arial" panose="020B0604020202020204" pitchFamily="34" charset="0"/>
              </a:rPr>
              <a:t>This project is about the waste to energy approach</a:t>
            </a:r>
          </a:p>
        </p:txBody>
      </p:sp>
      <p:sp>
        <p:nvSpPr>
          <p:cNvPr id="97283" name="Slide Number Placeholder 3">
            <a:extLst>
              <a:ext uri="{FF2B5EF4-FFF2-40B4-BE49-F238E27FC236}">
                <a16:creationId xmlns:a16="http://schemas.microsoft.com/office/drawing/2014/main" id="{F46FEDAA-2DA9-D64F-A65D-120343025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EAE482-EA80-0045-BDCC-BE301E1F12B6}" type="slidenum">
              <a:rPr lang="en-US" altLang="en-US" smtClean="0"/>
              <a:pPr/>
              <a:t>4</a:t>
            </a:fld>
            <a:endParaRPr lang="en-US" altLang="en-US"/>
          </a:p>
        </p:txBody>
      </p:sp>
    </p:spTree>
    <p:extLst>
      <p:ext uri="{BB962C8B-B14F-4D97-AF65-F5344CB8AC3E}">
        <p14:creationId xmlns:p14="http://schemas.microsoft.com/office/powerpoint/2010/main" val="148719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AD0DF-AD79-5512-2FDD-C78B1B6CD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91A2E-9638-2105-4794-3382C70466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4A4A7-29C3-1B6A-DAF1-EA8EBDB96B6D}"/>
              </a:ext>
            </a:extLst>
          </p:cNvPr>
          <p:cNvSpPr>
            <a:spLocks noGrp="1"/>
          </p:cNvSpPr>
          <p:nvPr>
            <p:ph type="body" idx="1"/>
          </p:nvPr>
        </p:nvSpPr>
        <p:spPr/>
        <p:txBody>
          <a:bodyPr/>
          <a:lstStyle/>
          <a:p>
            <a:r>
              <a:rPr lang="en-US" b="1" dirty="0" err="1"/>
              <a:t>thermocatalysis</a:t>
            </a:r>
            <a:r>
              <a:rPr lang="en-US" b="1" dirty="0"/>
              <a:t> (Conventional Method)</a:t>
            </a:r>
          </a:p>
          <a:p>
            <a:r>
              <a:rPr lang="en-US" dirty="0"/>
              <a:t>Relies on fossil fuels.</a:t>
            </a:r>
          </a:p>
          <a:p>
            <a:r>
              <a:rPr lang="en-US" dirty="0"/>
              <a:t>Emits approximately </a:t>
            </a:r>
            <a:r>
              <a:rPr lang="en-US" b="1" dirty="0"/>
              <a:t>10 kg of CO₂ per kg of H₂</a:t>
            </a:r>
            <a:r>
              <a:rPr lang="en-US" dirty="0"/>
              <a:t> produced.</a:t>
            </a:r>
          </a:p>
          <a:p>
            <a:r>
              <a:rPr lang="en-US" b="1" dirty="0"/>
              <a:t>💰 Green Hydrogen Costs</a:t>
            </a:r>
          </a:p>
          <a:p>
            <a:r>
              <a:rPr lang="en-US" b="1" dirty="0"/>
              <a:t>Current price:</a:t>
            </a:r>
            <a:r>
              <a:rPr lang="en-US" dirty="0"/>
              <a:t> ~$5/kg H₂</a:t>
            </a:r>
          </a:p>
          <a:p>
            <a:r>
              <a:rPr lang="en-US" b="1" dirty="0"/>
              <a:t>DOE Targets:</a:t>
            </a:r>
            <a:endParaRPr lang="en-US" dirty="0"/>
          </a:p>
          <a:p>
            <a:pPr lvl="1"/>
            <a:r>
              <a:rPr lang="en-US" b="1" dirty="0"/>
              <a:t>$2/kg by 2026</a:t>
            </a:r>
            <a:endParaRPr lang="en-US" dirty="0"/>
          </a:p>
          <a:p>
            <a:pPr lvl="1"/>
            <a:r>
              <a:rPr lang="en-US" b="1" dirty="0"/>
              <a:t>$1/kg by 2031</a:t>
            </a:r>
            <a:endParaRPr lang="en-US" dirty="0"/>
          </a:p>
          <a:p>
            <a:r>
              <a:rPr lang="en-US" b="1" dirty="0"/>
              <a:t>⚙️ Electrolysis Challenges</a:t>
            </a:r>
          </a:p>
          <a:p>
            <a:r>
              <a:rPr lang="en-US" b="1" dirty="0"/>
              <a:t>1. Cost of Materials</a:t>
            </a:r>
            <a:endParaRPr lang="en-US" dirty="0"/>
          </a:p>
          <a:p>
            <a:r>
              <a:rPr lang="en-US" dirty="0"/>
              <a:t>Requires expensive noble metals like </a:t>
            </a:r>
            <a:r>
              <a:rPr lang="en-US" b="1" dirty="0"/>
              <a:t>Platinum (Pt), Ruthenium (Ru), and Iridium (</a:t>
            </a:r>
            <a:r>
              <a:rPr lang="en-US" b="1" dirty="0" err="1"/>
              <a:t>Ir</a:t>
            </a:r>
            <a:r>
              <a:rPr lang="en-US" b="1" dirty="0"/>
              <a:t>)</a:t>
            </a:r>
            <a:r>
              <a:rPr lang="en-US" dirty="0"/>
              <a:t> as catalysts.</a:t>
            </a:r>
          </a:p>
          <a:p>
            <a:r>
              <a:rPr lang="en-US" b="1" dirty="0"/>
              <a:t>2. High Energy Consumption</a:t>
            </a:r>
            <a:endParaRPr lang="en-US" dirty="0"/>
          </a:p>
          <a:p>
            <a:r>
              <a:rPr lang="en-US" dirty="0"/>
              <a:t>A </a:t>
            </a:r>
            <a:r>
              <a:rPr lang="en-US" b="1" dirty="0"/>
              <a:t>1 MW </a:t>
            </a:r>
            <a:r>
              <a:rPr lang="en-US" b="1" dirty="0" err="1"/>
              <a:t>electrolyzer</a:t>
            </a:r>
            <a:r>
              <a:rPr lang="en-US" dirty="0"/>
              <a:t> consumes </a:t>
            </a:r>
            <a:r>
              <a:rPr lang="en-US" b="1" dirty="0"/>
              <a:t>~50–55 kWh</a:t>
            </a:r>
            <a:r>
              <a:rPr lang="en-US" dirty="0"/>
              <a:t> of electricity to produce </a:t>
            </a:r>
            <a:r>
              <a:rPr lang="en-US" b="1" dirty="0"/>
              <a:t>1 kg of hydrogen</a:t>
            </a:r>
            <a:r>
              <a:rPr lang="en-US" dirty="0"/>
              <a:t>.</a:t>
            </a:r>
          </a:p>
          <a:p>
            <a:r>
              <a:rPr lang="en-US" b="1" dirty="0"/>
              <a:t>3. Water Demand</a:t>
            </a:r>
            <a:endParaRPr lang="en-US" dirty="0"/>
          </a:p>
          <a:p>
            <a:r>
              <a:rPr lang="en-US" dirty="0"/>
              <a:t>Approximately </a:t>
            </a:r>
            <a:r>
              <a:rPr lang="en-US" b="1" dirty="0"/>
              <a:t>10–15 liters of water</a:t>
            </a:r>
            <a:r>
              <a:rPr lang="en-US" dirty="0"/>
              <a:t> are needed per </a:t>
            </a:r>
            <a:r>
              <a:rPr lang="en-US" b="1" dirty="0"/>
              <a:t>1 kg of hydrogen</a:t>
            </a:r>
            <a:r>
              <a:rPr lang="en-US" dirty="0"/>
              <a:t>, including:</a:t>
            </a:r>
          </a:p>
          <a:p>
            <a:pPr lvl="1"/>
            <a:r>
              <a:rPr lang="en-US" b="1" dirty="0"/>
              <a:t>~9 liters of ultra-pure water</a:t>
            </a:r>
            <a:r>
              <a:rPr lang="en-US" dirty="0"/>
              <a:t> for the electrolysis reaction.</a:t>
            </a:r>
          </a:p>
          <a:p>
            <a:pPr lvl="1"/>
            <a:r>
              <a:rPr lang="en-US" dirty="0"/>
              <a:t>Additional water for </a:t>
            </a:r>
            <a:r>
              <a:rPr lang="en-US" b="1" dirty="0"/>
              <a:t>cooling, purification, and system losses</a:t>
            </a:r>
            <a:r>
              <a:rPr lang="en-US" dirty="0"/>
              <a:t>.</a:t>
            </a:r>
          </a:p>
          <a:p>
            <a:r>
              <a:rPr lang="en-US" dirty="0"/>
              <a:t>A 1 MW </a:t>
            </a:r>
            <a:r>
              <a:rPr lang="en-US" dirty="0" err="1"/>
              <a:t>electrolyzer</a:t>
            </a:r>
            <a:r>
              <a:rPr lang="en-US" dirty="0"/>
              <a:t> plant requires </a:t>
            </a:r>
            <a:r>
              <a:rPr lang="en-US" b="1" dirty="0"/>
              <a:t>1,900–2,800 gallons of water per day</a:t>
            </a:r>
            <a:r>
              <a:rPr lang="en-US" dirty="0"/>
              <a:t>.</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85F85C6-EF1A-92E0-97DE-807DDB47EB87}"/>
              </a:ext>
            </a:extLst>
          </p:cNvPr>
          <p:cNvSpPr>
            <a:spLocks noGrp="1"/>
          </p:cNvSpPr>
          <p:nvPr>
            <p:ph type="sldNum" sz="quarter" idx="5"/>
          </p:nvPr>
        </p:nvSpPr>
        <p:spPr/>
        <p:txBody>
          <a:bodyPr/>
          <a:lstStyle/>
          <a:p>
            <a:fld id="{07101B79-4C19-485C-920B-7E7377C978F5}" type="slidenum">
              <a:rPr lang="en-US" smtClean="0"/>
              <a:t>5</a:t>
            </a:fld>
            <a:endParaRPr lang="en-US"/>
          </a:p>
        </p:txBody>
      </p:sp>
    </p:spTree>
    <p:extLst>
      <p:ext uri="{BB962C8B-B14F-4D97-AF65-F5344CB8AC3E}">
        <p14:creationId xmlns:p14="http://schemas.microsoft.com/office/powerpoint/2010/main" val="428409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A4F9-6BD9-5BE7-6484-518A93111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5DD6C5-560B-CAAE-CA52-CAE667F9B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5087B4-FD85-DD27-8980-B57D2A018B7D}"/>
              </a:ext>
            </a:extLst>
          </p:cNvPr>
          <p:cNvSpPr>
            <a:spLocks noGrp="1"/>
          </p:cNvSpPr>
          <p:nvPr>
            <p:ph type="body" idx="1"/>
          </p:nvPr>
        </p:nvSpPr>
        <p:spPr/>
        <p:txBody>
          <a:bodyPr/>
          <a:lstStyle/>
          <a:p>
            <a:r>
              <a:rPr lang="en-US" b="1" dirty="0"/>
              <a:t>Technical Summary: Photocatalytic Water Splitting for Hydrogen Production</a:t>
            </a:r>
          </a:p>
          <a:p>
            <a:r>
              <a:rPr lang="en-US" dirty="0"/>
              <a:t>Utilizes </a:t>
            </a:r>
            <a:r>
              <a:rPr lang="en-US" b="1" dirty="0"/>
              <a:t>photocatalysts that are simple and cost-effective to synthesize</a:t>
            </a:r>
            <a:r>
              <a:rPr lang="en-US" dirty="0"/>
              <a:t>.</a:t>
            </a:r>
          </a:p>
          <a:p>
            <a:r>
              <a:rPr lang="en-US" dirty="0"/>
              <a:t>Enables </a:t>
            </a:r>
            <a:r>
              <a:rPr lang="en-US" b="1" dirty="0"/>
              <a:t>hydrogen generation from alternative water sources</a:t>
            </a:r>
            <a:r>
              <a:rPr lang="en-US" dirty="0"/>
              <a:t>, including wastewater.</a:t>
            </a:r>
          </a:p>
          <a:p>
            <a:r>
              <a:rPr lang="en-US" dirty="0"/>
              <a:t>Supports </a:t>
            </a:r>
            <a:r>
              <a:rPr lang="en-US" b="1" dirty="0"/>
              <a:t>simultaneous water and wastewater treatment</a:t>
            </a:r>
            <a:r>
              <a:rPr lang="en-US" dirty="0"/>
              <a:t>, contributing to environmental remediation.</a:t>
            </a:r>
          </a:p>
          <a:p>
            <a:r>
              <a:rPr lang="en-US" b="1" dirty="0"/>
              <a:t>Technical Merits</a:t>
            </a:r>
          </a:p>
          <a:p>
            <a:r>
              <a:rPr lang="en-US" b="1" dirty="0"/>
              <a:t>Operates under natural sunlight</a:t>
            </a:r>
            <a:r>
              <a:rPr lang="en-US" dirty="0"/>
              <a:t> and </a:t>
            </a:r>
            <a:r>
              <a:rPr lang="en-US" b="1" dirty="0"/>
              <a:t>ambient environmental conditions</a:t>
            </a:r>
            <a:r>
              <a:rPr lang="en-US" dirty="0"/>
              <a:t>, minimizing energy input.</a:t>
            </a:r>
          </a:p>
          <a:p>
            <a:r>
              <a:rPr lang="en-US" b="1" dirty="0"/>
              <a:t>Effective in complex water matrices</a:t>
            </a:r>
            <a:r>
              <a:rPr lang="en-US" dirty="0"/>
              <a:t>, demonstrating robustness in real-world applications.</a:t>
            </a:r>
          </a:p>
          <a:p>
            <a:r>
              <a:rPr lang="en-US" b="1" dirty="0"/>
              <a:t>No extensive pretreatment required</a:t>
            </a:r>
            <a:r>
              <a:rPr lang="en-US" dirty="0"/>
              <a:t> for non-traditional water sources, reducing operational complexity and cost.</a:t>
            </a:r>
          </a:p>
        </p:txBody>
      </p:sp>
      <p:sp>
        <p:nvSpPr>
          <p:cNvPr id="4" name="Slide Number Placeholder 3">
            <a:extLst>
              <a:ext uri="{FF2B5EF4-FFF2-40B4-BE49-F238E27FC236}">
                <a16:creationId xmlns:a16="http://schemas.microsoft.com/office/drawing/2014/main" id="{180182AB-11D0-601F-1B22-0909534679AA}"/>
              </a:ext>
            </a:extLst>
          </p:cNvPr>
          <p:cNvSpPr>
            <a:spLocks noGrp="1"/>
          </p:cNvSpPr>
          <p:nvPr>
            <p:ph type="sldNum" sz="quarter" idx="5"/>
          </p:nvPr>
        </p:nvSpPr>
        <p:spPr/>
        <p:txBody>
          <a:bodyPr/>
          <a:lstStyle/>
          <a:p>
            <a:fld id="{07101B79-4C19-485C-920B-7E7377C978F5}" type="slidenum">
              <a:rPr lang="en-US" smtClean="0"/>
              <a:t>6</a:t>
            </a:fld>
            <a:endParaRPr lang="en-US"/>
          </a:p>
        </p:txBody>
      </p:sp>
    </p:spTree>
    <p:extLst>
      <p:ext uri="{BB962C8B-B14F-4D97-AF65-F5344CB8AC3E}">
        <p14:creationId xmlns:p14="http://schemas.microsoft.com/office/powerpoint/2010/main" val="312046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99905-8235-182C-335C-5E4DCC425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06431-E002-CAC3-F136-7301147D0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817C97-CC7A-08B7-F7EB-9ED8B84F7E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The core of the photocatalysis process is photocatalyst. </a:t>
            </a:r>
            <a:r>
              <a:rPr lang="en-US" sz="1200" dirty="0">
                <a:effectLst/>
                <a:latin typeface="Calibri" panose="020F0502020204030204" pitchFamily="34" charset="0"/>
                <a:ea typeface="DengXian" panose="02010600030101010101" pitchFamily="2" charset="-122"/>
                <a:cs typeface="Times New Roman" panose="02020603050405020304" pitchFamily="18" charset="0"/>
              </a:rPr>
              <a:t>When the photocatalysts inside water are irradiated by sun light, if the energy of photon is larger than the band gap of the catalysts, excited electron and hole pairs are produced, and cause a series of chemical reactions to split water and produce H2. </a:t>
            </a:r>
            <a:r>
              <a:rPr lang="en-US" sz="12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Now, we talk about the advantages of metal-semiconductor nanocomposite photocatalyst. Plasmonic metal nanostructures have greatly strong ability to harvest photon energy, doping metal can also decrease the band gap of the semiconductor particle and increase the absorption of the visible light. </a:t>
            </a:r>
          </a:p>
          <a:p>
            <a:endParaRPr lang="en-US" sz="1200" dirty="0">
              <a:solidFill>
                <a:srgbClr val="222222"/>
              </a:solidFill>
              <a:effectLst/>
              <a:latin typeface="Calibri" panose="020F0502020204030204" pitchFamily="34" charset="0"/>
              <a:cs typeface="Times New Roman" panose="02020603050405020304" pitchFamily="18" charset="0"/>
            </a:endParaRPr>
          </a:p>
          <a:p>
            <a:r>
              <a:rPr lang="en-US" sz="1200" kern="100" dirty="0">
                <a:effectLst/>
                <a:latin typeface="MinionPro"/>
                <a:ea typeface="Calibri" panose="020F0502020204030204" pitchFamily="34" charset="0"/>
                <a:cs typeface="Times New Roman" panose="02020603050405020304" pitchFamily="18" charset="0"/>
              </a:rPr>
              <a:t>When metal is in contact with semiconductor, their different work functions induce bending semiconductor bands, and cause Schottky barrier.</a:t>
            </a:r>
          </a:p>
          <a:p>
            <a:endParaRPr lang="en-US" sz="1200" kern="100" dirty="0">
              <a:effectLst/>
              <a:latin typeface="MinionPro"/>
              <a:cs typeface="Times New Roman" panose="02020603050405020304" pitchFamily="18" charset="0"/>
            </a:endParaRPr>
          </a:p>
          <a:p>
            <a:r>
              <a:rPr lang="en-US" sz="1200" dirty="0">
                <a:effectLst/>
                <a:latin typeface="MinionPro"/>
                <a:ea typeface="Calibri" panose="020F0502020204030204" pitchFamily="34" charset="0"/>
                <a:cs typeface="Times New Roman" panose="02020603050405020304" pitchFamily="18" charset="0"/>
              </a:rPr>
              <a:t>The Schottky barrier significantly hinders the recombination of excited electron and hole by photon</a:t>
            </a:r>
            <a:r>
              <a:rPr lang="en-US" sz="1200" kern="100" dirty="0">
                <a:effectLst/>
                <a:latin typeface="MinionPro"/>
                <a:ea typeface="Calibri" panose="020F0502020204030204" pitchFamily="34" charset="0"/>
                <a:cs typeface="Times New Roman" panose="02020603050405020304" pitchFamily="18" charset="0"/>
              </a:rPr>
              <a:t>.</a:t>
            </a:r>
          </a:p>
          <a:p>
            <a:endParaRPr lang="en-US" sz="1200" kern="100" dirty="0">
              <a:effectLst/>
              <a:latin typeface="MinionPro"/>
              <a:cs typeface="Times New Roman" panose="02020603050405020304" pitchFamily="18" charset="0"/>
            </a:endParaRPr>
          </a:p>
          <a:p>
            <a:r>
              <a:rPr lang="en-US" sz="1200" kern="100" dirty="0">
                <a:effectLst/>
                <a:latin typeface="MinionPro"/>
                <a:cs typeface="Times New Roman" panose="02020603050405020304" pitchFamily="18" charset="0"/>
              </a:rPr>
              <a:t>We prepared single atom Pt on TiO2 semiconductor particles, this single atom nanocomposite photocatalyst can enhance the efficiency of the novel photocatalyst. </a:t>
            </a:r>
            <a:endParaRPr lang="en-US" dirty="0"/>
          </a:p>
          <a:p>
            <a:endParaRPr lang="en-US" dirty="0"/>
          </a:p>
        </p:txBody>
      </p:sp>
      <p:sp>
        <p:nvSpPr>
          <p:cNvPr id="4" name="Slide Number Placeholder 3">
            <a:extLst>
              <a:ext uri="{FF2B5EF4-FFF2-40B4-BE49-F238E27FC236}">
                <a16:creationId xmlns:a16="http://schemas.microsoft.com/office/drawing/2014/main" id="{6F9DCA79-4919-1D03-376A-517EA0C0CEBF}"/>
              </a:ext>
            </a:extLst>
          </p:cNvPr>
          <p:cNvSpPr>
            <a:spLocks noGrp="1"/>
          </p:cNvSpPr>
          <p:nvPr>
            <p:ph type="sldNum" sz="quarter" idx="5"/>
          </p:nvPr>
        </p:nvSpPr>
        <p:spPr/>
        <p:txBody>
          <a:bodyPr/>
          <a:lstStyle/>
          <a:p>
            <a:fld id="{07101B79-4C19-485C-920B-7E7377C978F5}" type="slidenum">
              <a:rPr lang="en-US" smtClean="0"/>
              <a:t>7</a:t>
            </a:fld>
            <a:endParaRPr lang="en-US"/>
          </a:p>
        </p:txBody>
      </p:sp>
    </p:spTree>
    <p:extLst>
      <p:ext uri="{BB962C8B-B14F-4D97-AF65-F5344CB8AC3E}">
        <p14:creationId xmlns:p14="http://schemas.microsoft.com/office/powerpoint/2010/main" val="139560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4E98D-D609-6711-D7D6-C463DCBF3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9D28B-4C45-1C11-556F-CDCCE8E0A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8F056-05DF-D4DD-D532-F88DAAB543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SimSun" panose="02010600030101010101" pitchFamily="2" charset="-122"/>
              </a:rPr>
              <a:t>The bandgap energy is an essential parameter for determining the suitable wavelength range of the light source to power the photo-reforming process. </a:t>
            </a:r>
            <a:r>
              <a:rPr lang="en-US" sz="1800" dirty="0"/>
              <a:t>nanoTiO2 particles are very popular photocatalysts, have a 3.2 eV bandgap. </a:t>
            </a:r>
            <a:r>
              <a:rPr lang="en-US" sz="1800" dirty="0">
                <a:effectLst/>
                <a:latin typeface="Times New Roman" panose="02020603050405020304" pitchFamily="18" charset="0"/>
                <a:ea typeface="SimSun" panose="02010600030101010101" pitchFamily="2" charset="-122"/>
              </a:rPr>
              <a:t>The bandgap is big, is related to UV, only </a:t>
            </a:r>
            <a:r>
              <a:rPr lang="en-US" sz="1800" dirty="0"/>
              <a:t>6% of the total solar radiation falling on the earth is ultraviolet. 42% is visible light.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r>
              <a:rPr lang="en-US" sz="1800" dirty="0">
                <a:effectLst/>
                <a:latin typeface="Times New Roman" panose="02020603050405020304" pitchFamily="18" charset="0"/>
                <a:ea typeface="SimSun" panose="02010600030101010101" pitchFamily="2" charset="-122"/>
              </a:rPr>
              <a:t>Using the normalized UV-Vis spectrum of the catalysts dispersed in DI water, the bandgap energy was calculated following the </a:t>
            </a:r>
            <a:r>
              <a:rPr lang="en-US" sz="1800" dirty="0" err="1">
                <a:effectLst/>
                <a:latin typeface="Times New Roman" panose="02020603050405020304" pitchFamily="18" charset="0"/>
                <a:ea typeface="SimSun" panose="02010600030101010101" pitchFamily="2" charset="-122"/>
              </a:rPr>
              <a:t>Tauc</a:t>
            </a:r>
            <a:r>
              <a:rPr lang="en-US" sz="1800" dirty="0">
                <a:effectLst/>
                <a:latin typeface="Times New Roman" panose="02020603050405020304" pitchFamily="18" charset="0"/>
                <a:ea typeface="SimSun" panose="02010600030101010101" pitchFamily="2" charset="-122"/>
              </a:rPr>
              <a:t> plot method.</a:t>
            </a:r>
            <a:r>
              <a:rPr lang="en-US" dirty="0">
                <a:effectLst/>
              </a:rPr>
              <a:t> </a:t>
            </a:r>
          </a:p>
          <a:p>
            <a:r>
              <a:rPr lang="en-US" sz="1800" dirty="0">
                <a:effectLst/>
                <a:latin typeface="Times New Roman" panose="02020603050405020304" pitchFamily="18" charset="0"/>
                <a:ea typeface="SimSun" panose="02010600030101010101" pitchFamily="2" charset="-122"/>
              </a:rPr>
              <a:t>Doping Pt  and Au to the TiO</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 resulted in a significant shrink in the bandgap. but Zn doped TiO</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 shows a bandgap increase of 0.15 eV compared to pure TiO</a:t>
            </a:r>
            <a:r>
              <a:rPr lang="en-US" sz="1800" baseline="-25000" dirty="0">
                <a:effectLst/>
                <a:latin typeface="Times New Roman" panose="02020603050405020304" pitchFamily="18" charset="0"/>
                <a:ea typeface="SimSun" panose="02010600030101010101" pitchFamily="2" charset="-122"/>
              </a:rPr>
              <a:t>2, </a:t>
            </a:r>
            <a:r>
              <a:rPr lang="en-US" sz="1800" dirty="0">
                <a:effectLst/>
                <a:latin typeface="Times New Roman" panose="02020603050405020304" pitchFamily="18" charset="0"/>
                <a:ea typeface="SimSun" panose="02010600030101010101" pitchFamily="2" charset="-122"/>
              </a:rPr>
              <a:t>The wide bandgap is not good for </a:t>
            </a:r>
            <a:r>
              <a:rPr lang="en-US" sz="1800" dirty="0" err="1">
                <a:effectLst/>
                <a:latin typeface="Times New Roman" panose="02020603050405020304" pitchFamily="18" charset="0"/>
                <a:ea typeface="SimSun" panose="02010600030101010101" pitchFamily="2" charset="-122"/>
              </a:rPr>
              <a:t>photoreforming</a:t>
            </a:r>
            <a:r>
              <a:rPr lang="en-US" sz="1800" dirty="0">
                <a:effectLst/>
                <a:latin typeface="Times New Roman" panose="02020603050405020304" pitchFamily="18" charset="0"/>
                <a:ea typeface="SimSun" panose="02010600030101010101" pitchFamily="2" charset="-122"/>
              </a:rPr>
              <a:t>. </a:t>
            </a:r>
            <a:endParaRPr lang="en-US" dirty="0"/>
          </a:p>
        </p:txBody>
      </p:sp>
      <p:sp>
        <p:nvSpPr>
          <p:cNvPr id="4" name="Slide Number Placeholder 3">
            <a:extLst>
              <a:ext uri="{FF2B5EF4-FFF2-40B4-BE49-F238E27FC236}">
                <a16:creationId xmlns:a16="http://schemas.microsoft.com/office/drawing/2014/main" id="{845508D5-8FF1-4221-8FF2-B7C1C1578759}"/>
              </a:ext>
            </a:extLst>
          </p:cNvPr>
          <p:cNvSpPr>
            <a:spLocks noGrp="1"/>
          </p:cNvSpPr>
          <p:nvPr>
            <p:ph type="sldNum" sz="quarter" idx="5"/>
          </p:nvPr>
        </p:nvSpPr>
        <p:spPr/>
        <p:txBody>
          <a:bodyPr/>
          <a:lstStyle/>
          <a:p>
            <a:fld id="{95EA4965-8A7D-483A-9ECB-F98A5328A018}" type="slidenum">
              <a:rPr lang="en-US" smtClean="0"/>
              <a:t>8</a:t>
            </a:fld>
            <a:endParaRPr lang="en-US"/>
          </a:p>
        </p:txBody>
      </p:sp>
    </p:spTree>
    <p:extLst>
      <p:ext uri="{BB962C8B-B14F-4D97-AF65-F5344CB8AC3E}">
        <p14:creationId xmlns:p14="http://schemas.microsoft.com/office/powerpoint/2010/main" val="104765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E7EF4-5A31-066C-63C2-DA356175F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E1159-434D-A2C3-C5C9-46C11F211D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29DED-D8C0-4D5F-5C3B-CEF20B8DC1E3}"/>
              </a:ext>
            </a:extLst>
          </p:cNvPr>
          <p:cNvSpPr>
            <a:spLocks noGrp="1"/>
          </p:cNvSpPr>
          <p:nvPr>
            <p:ph type="body" idx="1"/>
          </p:nvPr>
        </p:nvSpPr>
        <p:spPr/>
        <p:txBody>
          <a:bodyPr/>
          <a:lstStyle/>
          <a:p>
            <a:r>
              <a:rPr lang="en-US" dirty="0"/>
              <a:t>nanoTiO2 particles is very popular photocatalysts, have a 3.2 eV bandgap. Two kinds of novel Photocatalysts were characterized by TEM. Single Pt atoms deposited on the surface of nanoTiO2 particles formed high efficiency atom-nanocomposite catalyst, and catalytic cost can decrease by about ten times. Nano-Au particles deposited on the surface of nano-TiO2 formed nanocomposite catalyst.  </a:t>
            </a:r>
          </a:p>
          <a:p>
            <a:endParaRPr lang="en-US" dirty="0"/>
          </a:p>
          <a:p>
            <a:r>
              <a:rPr lang="en-US" sz="1800" dirty="0">
                <a:effectLst/>
                <a:latin typeface="Times New Roman" panose="02020603050405020304" pitchFamily="18" charset="0"/>
                <a:ea typeface="SimSun" panose="02010600030101010101" pitchFamily="2" charset="-122"/>
              </a:rPr>
              <a:t>Scanning transmission electron microscopy (STEM) was used to image and compare the particle size distribution and morphology of the pristine TiO</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 with the metal-doped TiO</a:t>
            </a:r>
            <a:r>
              <a:rPr lang="en-US" sz="1800" baseline="-25000" dirty="0">
                <a:effectLst/>
                <a:latin typeface="Times New Roman" panose="02020603050405020304" pitchFamily="18" charset="0"/>
                <a:ea typeface="SimSun" panose="02010600030101010101" pitchFamily="2" charset="-122"/>
              </a:rPr>
              <a:t>2</a:t>
            </a:r>
            <a:r>
              <a:rPr lang="en-US" sz="1800" dirty="0">
                <a:effectLst/>
                <a:latin typeface="Times New Roman" panose="02020603050405020304" pitchFamily="18" charset="0"/>
                <a:ea typeface="SimSun" panose="02010600030101010101" pitchFamily="2" charset="-122"/>
              </a:rPr>
              <a:t>. </a:t>
            </a:r>
          </a:p>
          <a:p>
            <a:endParaRPr lang="en-US" sz="1800" dirty="0">
              <a:effectLst/>
              <a:latin typeface="Times New Roman" panose="02020603050405020304" pitchFamily="18" charset="0"/>
              <a:ea typeface="SimSun" panose="02010600030101010101" pitchFamily="2" charset="-122"/>
            </a:endParaRPr>
          </a:p>
        </p:txBody>
      </p:sp>
      <p:sp>
        <p:nvSpPr>
          <p:cNvPr id="4" name="Slide Number Placeholder 3">
            <a:extLst>
              <a:ext uri="{FF2B5EF4-FFF2-40B4-BE49-F238E27FC236}">
                <a16:creationId xmlns:a16="http://schemas.microsoft.com/office/drawing/2014/main" id="{F9E856E1-3D38-D26C-15AE-207F9DDEA119}"/>
              </a:ext>
            </a:extLst>
          </p:cNvPr>
          <p:cNvSpPr>
            <a:spLocks noGrp="1"/>
          </p:cNvSpPr>
          <p:nvPr>
            <p:ph type="sldNum" sz="quarter" idx="5"/>
          </p:nvPr>
        </p:nvSpPr>
        <p:spPr/>
        <p:txBody>
          <a:bodyPr/>
          <a:lstStyle/>
          <a:p>
            <a:fld id="{95EA4965-8A7D-483A-9ECB-F98A5328A018}" type="slidenum">
              <a:rPr lang="en-US" smtClean="0"/>
              <a:t>9</a:t>
            </a:fld>
            <a:endParaRPr lang="en-US"/>
          </a:p>
        </p:txBody>
      </p:sp>
    </p:spTree>
    <p:extLst>
      <p:ext uri="{BB962C8B-B14F-4D97-AF65-F5344CB8AC3E}">
        <p14:creationId xmlns:p14="http://schemas.microsoft.com/office/powerpoint/2010/main" val="1760701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B22D4-1F2E-5AFC-AC13-CB9C3657E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8AF47-F2B8-1B2B-F3FD-CEFA31E2E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775B93-94AF-F034-465D-01304F13BDC1}"/>
              </a:ext>
            </a:extLst>
          </p:cNvPr>
          <p:cNvSpPr>
            <a:spLocks noGrp="1"/>
          </p:cNvSpPr>
          <p:nvPr>
            <p:ph type="body" idx="1"/>
          </p:nvPr>
        </p:nvSpPr>
        <p:spPr/>
        <p:txBody>
          <a:bodyPr/>
          <a:lstStyle/>
          <a:p>
            <a:r>
              <a:rPr lang="en-US" b="1" dirty="0"/>
              <a:t>Development of Atom-Nanocomposite Photocatalysts for Hydrogen Production</a:t>
            </a:r>
          </a:p>
          <a:p>
            <a:r>
              <a:rPr lang="en-US" dirty="0"/>
              <a:t>Design and synthesize </a:t>
            </a:r>
            <a:r>
              <a:rPr lang="en-US" b="1" dirty="0"/>
              <a:t>atom-nanocomposite photocatalysts</a:t>
            </a:r>
            <a:r>
              <a:rPr lang="en-US" dirty="0"/>
              <a:t> composed of </a:t>
            </a:r>
            <a:r>
              <a:rPr lang="en-US" b="1" dirty="0"/>
              <a:t>metal atoms or clusters</a:t>
            </a:r>
            <a:r>
              <a:rPr lang="en-US" dirty="0"/>
              <a:t>, </a:t>
            </a:r>
            <a:r>
              <a:rPr lang="en-US" b="1" dirty="0"/>
              <a:t>graphene oxide (GO) nanosheets</a:t>
            </a:r>
            <a:r>
              <a:rPr lang="en-US" dirty="0"/>
              <a:t>, and </a:t>
            </a:r>
            <a:r>
              <a:rPr lang="en-US" b="1" dirty="0"/>
              <a:t>semiconductor nanoparticles</a:t>
            </a:r>
            <a:r>
              <a:rPr lang="en-US" dirty="0"/>
              <a:t>.</a:t>
            </a:r>
          </a:p>
          <a:p>
            <a:r>
              <a:rPr lang="en-US" b="1" dirty="0"/>
              <a:t>Example system:</a:t>
            </a:r>
            <a:r>
              <a:rPr lang="en-US" dirty="0"/>
              <a:t> Ag/GO/</a:t>
            </a:r>
            <a:r>
              <a:rPr lang="en-US" dirty="0" err="1"/>
              <a:t>TiO</a:t>
            </a:r>
            <a:r>
              <a:rPr lang="en-US" dirty="0"/>
              <a:t>₂ nanocomposite.</a:t>
            </a:r>
          </a:p>
          <a:p>
            <a:r>
              <a:rPr lang="en-US" dirty="0"/>
              <a:t>Synthesized using </a:t>
            </a:r>
            <a:r>
              <a:rPr lang="en-US" b="1" dirty="0"/>
              <a:t>hydrothermal and microwave-assisted methods</a:t>
            </a:r>
            <a:r>
              <a:rPr lang="en-US" dirty="0"/>
              <a:t>, which are straightforward and scalable.</a:t>
            </a:r>
          </a:p>
          <a:p>
            <a:r>
              <a:rPr lang="en-US" b="1" dirty="0"/>
              <a:t>Photocatalytic activity under both UV and visible light</a:t>
            </a:r>
            <a:r>
              <a:rPr lang="en-US" dirty="0"/>
              <a:t>, including natural sunlight.</a:t>
            </a:r>
          </a:p>
          <a:p>
            <a:r>
              <a:rPr lang="en-US" b="1" dirty="0"/>
              <a:t>High surface area</a:t>
            </a:r>
            <a:r>
              <a:rPr lang="en-US" dirty="0"/>
              <a:t> provided by graphene oxide enhances active site availability and reaction efficiency.</a:t>
            </a:r>
          </a:p>
          <a:p>
            <a:r>
              <a:rPr lang="en-US" dirty="0"/>
              <a:t>Capable of producing </a:t>
            </a:r>
            <a:r>
              <a:rPr lang="en-US" b="1" dirty="0"/>
              <a:t>hydrogen from alternative water sources</a:t>
            </a:r>
            <a:r>
              <a:rPr lang="en-US" dirty="0"/>
              <a:t>, supporting sustainable energy and water treatment.</a:t>
            </a:r>
          </a:p>
          <a:p>
            <a:r>
              <a:rPr lang="en-US" dirty="0"/>
              <a:t>Utilizes a </a:t>
            </a:r>
            <a:r>
              <a:rPr lang="en-US" b="1" dirty="0"/>
              <a:t>slurry-based system</a:t>
            </a:r>
            <a:r>
              <a:rPr lang="en-US" dirty="0"/>
              <a:t>, enabling </a:t>
            </a:r>
            <a:r>
              <a:rPr lang="en-US" b="1" dirty="0"/>
              <a:t>effective catalyst-water interaction</a:t>
            </a:r>
            <a:r>
              <a:rPr lang="en-US" dirty="0"/>
              <a:t> and offering </a:t>
            </a:r>
            <a:r>
              <a:rPr lang="en-US" b="1" dirty="0"/>
              <a:t>scalability</a:t>
            </a:r>
            <a:r>
              <a:rPr lang="en-US" dirty="0"/>
              <a:t> for practical applications.</a:t>
            </a:r>
          </a:p>
        </p:txBody>
      </p:sp>
      <p:sp>
        <p:nvSpPr>
          <p:cNvPr id="4" name="Slide Number Placeholder 3">
            <a:extLst>
              <a:ext uri="{FF2B5EF4-FFF2-40B4-BE49-F238E27FC236}">
                <a16:creationId xmlns:a16="http://schemas.microsoft.com/office/drawing/2014/main" id="{DD1F0BE3-A13E-E289-D388-D93980574968}"/>
              </a:ext>
            </a:extLst>
          </p:cNvPr>
          <p:cNvSpPr>
            <a:spLocks noGrp="1"/>
          </p:cNvSpPr>
          <p:nvPr>
            <p:ph type="sldNum" sz="quarter" idx="5"/>
          </p:nvPr>
        </p:nvSpPr>
        <p:spPr/>
        <p:txBody>
          <a:bodyPr/>
          <a:lstStyle/>
          <a:p>
            <a:fld id="{07101B79-4C19-485C-920B-7E7377C978F5}" type="slidenum">
              <a:rPr lang="en-US" smtClean="0"/>
              <a:t>10</a:t>
            </a:fld>
            <a:endParaRPr lang="en-US"/>
          </a:p>
        </p:txBody>
      </p:sp>
    </p:spTree>
    <p:extLst>
      <p:ext uri="{BB962C8B-B14F-4D97-AF65-F5344CB8AC3E}">
        <p14:creationId xmlns:p14="http://schemas.microsoft.com/office/powerpoint/2010/main" val="78926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resenta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64973"/>
            <a:ext cx="7772400" cy="1466291"/>
          </a:xfrm>
        </p:spPr>
        <p:txBody>
          <a:bodyPr anchor="t" anchorCtr="0"/>
          <a:lstStyle>
            <a:lvl1pPr algn="ctr">
              <a:defRPr sz="4500" b="1" i="0" cap="none" baseline="0">
                <a:solidFill>
                  <a:srgbClr val="8C0B42"/>
                </a:solidFill>
                <a:latin typeface="Arial Narrow" panose="020B060602020203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152971"/>
            <a:ext cx="6858000" cy="828294"/>
          </a:xfrm>
        </p:spPr>
        <p:txBody>
          <a:bodyPr/>
          <a:lstStyle>
            <a:lvl1pPr marL="0" indent="0" algn="ctr">
              <a:buNone/>
              <a:defRPr sz="2400" cap="all" baseline="0">
                <a:solidFill>
                  <a:srgbClr val="8C0B42"/>
                </a:solidFill>
                <a:latin typeface="Arial Narrow" panose="020B060602020203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5" name="Text Placeholder 4">
            <a:extLst>
              <a:ext uri="{FF2B5EF4-FFF2-40B4-BE49-F238E27FC236}">
                <a16:creationId xmlns:a16="http://schemas.microsoft.com/office/drawing/2014/main" id="{EAB5B5FA-38C5-9149-9DA4-F4028C9667AB}"/>
              </a:ext>
            </a:extLst>
          </p:cNvPr>
          <p:cNvSpPr>
            <a:spLocks noGrp="1"/>
          </p:cNvSpPr>
          <p:nvPr>
            <p:ph type="body" sz="quarter" idx="10" hasCustomPrompt="1"/>
          </p:nvPr>
        </p:nvSpPr>
        <p:spPr>
          <a:xfrm>
            <a:off x="2227484" y="3009504"/>
            <a:ext cx="4675187" cy="334963"/>
          </a:xfrm>
        </p:spPr>
        <p:txBody>
          <a:bodyPr>
            <a:noAutofit/>
          </a:bodyPr>
          <a:lstStyle>
            <a:lvl1pPr marL="0" indent="0" algn="ctr">
              <a:buNone/>
              <a:defRPr sz="150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3" name="Text Placeholder 4">
            <a:extLst>
              <a:ext uri="{FF2B5EF4-FFF2-40B4-BE49-F238E27FC236}">
                <a16:creationId xmlns:a16="http://schemas.microsoft.com/office/drawing/2014/main" id="{932339FA-DA32-A74D-BF3D-0857B2EA0233}"/>
              </a:ext>
            </a:extLst>
          </p:cNvPr>
          <p:cNvSpPr>
            <a:spLocks noGrp="1"/>
          </p:cNvSpPr>
          <p:nvPr>
            <p:ph type="body" sz="quarter" idx="11" hasCustomPrompt="1"/>
          </p:nvPr>
        </p:nvSpPr>
        <p:spPr>
          <a:xfrm>
            <a:off x="685802" y="3470505"/>
            <a:ext cx="3713203" cy="652749"/>
          </a:xfrm>
        </p:spPr>
        <p:txBody>
          <a:bodyPr anchor="ctr">
            <a:normAutofit/>
          </a:bodyPr>
          <a:lstStyle>
            <a:lvl1pPr marL="0" indent="0" algn="r">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4C4E1DC7-B849-7A47-B34C-CA67D6F4605F}"/>
              </a:ext>
            </a:extLst>
          </p:cNvPr>
          <p:cNvSpPr>
            <a:spLocks noGrp="1"/>
          </p:cNvSpPr>
          <p:nvPr>
            <p:ph type="body" sz="quarter" idx="12" hasCustomPrompt="1"/>
          </p:nvPr>
        </p:nvSpPr>
        <p:spPr>
          <a:xfrm>
            <a:off x="4731147" y="3470505"/>
            <a:ext cx="3713203" cy="652749"/>
          </a:xfrm>
        </p:spPr>
        <p:txBody>
          <a:bodyPr anchor="ctr">
            <a:normAutofit/>
          </a:bodyPr>
          <a:lstStyle>
            <a:lvl1pPr marL="0" indent="0" algn="l">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6" name="Straight Connector 5">
            <a:extLst>
              <a:ext uri="{FF2B5EF4-FFF2-40B4-BE49-F238E27FC236}">
                <a16:creationId xmlns:a16="http://schemas.microsoft.com/office/drawing/2014/main" id="{59802CCE-96AA-443F-B652-83467FC75CBB}"/>
              </a:ext>
            </a:extLst>
          </p:cNvPr>
          <p:cNvCxnSpPr/>
          <p:nvPr userDrawn="1"/>
        </p:nvCxnSpPr>
        <p:spPr>
          <a:xfrm>
            <a:off x="7572375" y="6407945"/>
            <a:ext cx="0" cy="250031"/>
          </a:xfrm>
          <a:prstGeom prst="line">
            <a:avLst/>
          </a:prstGeom>
          <a:ln>
            <a:solidFill>
              <a:srgbClr val="8C0B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26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photo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5E47562-0B4E-E143-B002-83649551E0B5}"/>
              </a:ext>
            </a:extLst>
          </p:cNvPr>
          <p:cNvSpPr>
            <a:spLocks noGrp="1"/>
          </p:cNvSpPr>
          <p:nvPr>
            <p:ph type="pic" sz="quarter" idx="10"/>
          </p:nvPr>
        </p:nvSpPr>
        <p:spPr>
          <a:xfrm>
            <a:off x="674105" y="690563"/>
            <a:ext cx="3560763" cy="4267200"/>
          </a:xfrm>
        </p:spPr>
        <p:txBody>
          <a:bodyPr/>
          <a:lstStyle/>
          <a:p>
            <a:r>
              <a:rPr lang="en-US"/>
              <a:t>Click icon to add picture</a:t>
            </a:r>
          </a:p>
        </p:txBody>
      </p:sp>
      <p:sp>
        <p:nvSpPr>
          <p:cNvPr id="7" name="Picture Placeholder 5">
            <a:extLst>
              <a:ext uri="{FF2B5EF4-FFF2-40B4-BE49-F238E27FC236}">
                <a16:creationId xmlns:a16="http://schemas.microsoft.com/office/drawing/2014/main" id="{307360FE-8B74-B742-AC27-153E1A1C9CDD}"/>
              </a:ext>
            </a:extLst>
          </p:cNvPr>
          <p:cNvSpPr>
            <a:spLocks noGrp="1"/>
          </p:cNvSpPr>
          <p:nvPr>
            <p:ph type="pic" sz="quarter" idx="11"/>
          </p:nvPr>
        </p:nvSpPr>
        <p:spPr>
          <a:xfrm>
            <a:off x="4957346" y="690563"/>
            <a:ext cx="3560763" cy="4267200"/>
          </a:xfrm>
        </p:spPr>
        <p:txBody>
          <a:bodyPr/>
          <a:lstStyle/>
          <a:p>
            <a:r>
              <a:rPr lang="en-US"/>
              <a:t>Click icon to add picture</a:t>
            </a:r>
          </a:p>
        </p:txBody>
      </p:sp>
    </p:spTree>
    <p:extLst>
      <p:ext uri="{BB962C8B-B14F-4D97-AF65-F5344CB8AC3E}">
        <p14:creationId xmlns:p14="http://schemas.microsoft.com/office/powerpoint/2010/main" val="758810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125"/>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68355"/>
            <a:ext cx="4629150" cy="459522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838329"/>
            <a:ext cx="2949178" cy="352525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2293056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627311"/>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1"/>
            <a:ext cx="2949178" cy="3557337"/>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3062609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BB596-5451-4E43-A774-80A751BE58B1}"/>
              </a:ext>
            </a:extLst>
          </p:cNvPr>
          <p:cNvSpPr>
            <a:spLocks noGrp="1"/>
          </p:cNvSpPr>
          <p:nvPr>
            <p:ph idx="1"/>
          </p:nvPr>
        </p:nvSpPr>
        <p:spPr>
          <a:xfrm>
            <a:off x="628650" y="873125"/>
            <a:ext cx="7886700" cy="3670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DB06050-AE7F-E242-97DC-DE3BC4D88F8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70333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2DA42E-E29E-8442-94C1-AC54D70DD518}"/>
              </a:ext>
            </a:extLst>
          </p:cNvPr>
          <p:cNvSpPr>
            <a:spLocks noGrp="1"/>
          </p:cNvSpPr>
          <p:nvPr>
            <p:ph type="body" sz="quarter" idx="10" hasCustomPrompt="1"/>
          </p:nvPr>
        </p:nvSpPr>
        <p:spPr>
          <a:xfrm>
            <a:off x="615414" y="2107021"/>
            <a:ext cx="7887058" cy="383182"/>
          </a:xfrm>
        </p:spPr>
        <p:txBody>
          <a:bodyPr>
            <a:spAutoFit/>
          </a:bodyPr>
          <a:lstStyle>
            <a:lvl1pPr marL="0" indent="0">
              <a:buNone/>
              <a:defRPr/>
            </a:lvl1pPr>
          </a:lstStyle>
          <a:p>
            <a:pPr lvl="0"/>
            <a:r>
              <a:rPr lang="en-US" dirty="0"/>
              <a:t>Name</a:t>
            </a:r>
          </a:p>
        </p:txBody>
      </p:sp>
      <p:sp>
        <p:nvSpPr>
          <p:cNvPr id="13" name="Text Placeholder 9">
            <a:extLst>
              <a:ext uri="{FF2B5EF4-FFF2-40B4-BE49-F238E27FC236}">
                <a16:creationId xmlns:a16="http://schemas.microsoft.com/office/drawing/2014/main" id="{62B999D7-A76D-B741-B745-30280A6B16D7}"/>
              </a:ext>
            </a:extLst>
          </p:cNvPr>
          <p:cNvSpPr>
            <a:spLocks noGrp="1"/>
          </p:cNvSpPr>
          <p:nvPr>
            <p:ph type="body" sz="quarter" idx="11" hasCustomPrompt="1"/>
          </p:nvPr>
        </p:nvSpPr>
        <p:spPr>
          <a:xfrm>
            <a:off x="615414" y="2604240"/>
            <a:ext cx="7887058" cy="383182"/>
          </a:xfrm>
        </p:spPr>
        <p:txBody>
          <a:bodyPr>
            <a:spAutoFit/>
          </a:bodyPr>
          <a:lstStyle>
            <a:lvl1pPr marL="0" indent="0">
              <a:buNone/>
              <a:defRPr/>
            </a:lvl1pPr>
          </a:lstStyle>
          <a:p>
            <a:pPr lvl="0"/>
            <a:r>
              <a:rPr lang="en-US" dirty="0"/>
              <a:t>College</a:t>
            </a:r>
          </a:p>
        </p:txBody>
      </p:sp>
      <p:sp>
        <p:nvSpPr>
          <p:cNvPr id="14" name="Text Placeholder 9">
            <a:extLst>
              <a:ext uri="{FF2B5EF4-FFF2-40B4-BE49-F238E27FC236}">
                <a16:creationId xmlns:a16="http://schemas.microsoft.com/office/drawing/2014/main" id="{5CA1FD1C-6FE7-DD48-9178-AFF6A8C55535}"/>
              </a:ext>
            </a:extLst>
          </p:cNvPr>
          <p:cNvSpPr>
            <a:spLocks noGrp="1"/>
          </p:cNvSpPr>
          <p:nvPr>
            <p:ph type="body" sz="quarter" idx="12" hasCustomPrompt="1"/>
          </p:nvPr>
        </p:nvSpPr>
        <p:spPr>
          <a:xfrm>
            <a:off x="615414" y="3101459"/>
            <a:ext cx="7887058" cy="383182"/>
          </a:xfrm>
        </p:spPr>
        <p:txBody>
          <a:bodyPr>
            <a:spAutoFit/>
          </a:bodyPr>
          <a:lstStyle>
            <a:lvl1pPr marL="0" indent="0">
              <a:buNone/>
              <a:defRPr/>
            </a:lvl1pPr>
          </a:lstStyle>
          <a:p>
            <a:pPr lvl="0"/>
            <a:r>
              <a:rPr lang="en-US" dirty="0"/>
              <a:t>Department or Program Name</a:t>
            </a:r>
          </a:p>
        </p:txBody>
      </p:sp>
      <p:sp>
        <p:nvSpPr>
          <p:cNvPr id="15" name="Text Placeholder 9">
            <a:extLst>
              <a:ext uri="{FF2B5EF4-FFF2-40B4-BE49-F238E27FC236}">
                <a16:creationId xmlns:a16="http://schemas.microsoft.com/office/drawing/2014/main" id="{56EF9B5F-920F-8E4F-872D-C4D4C2C60FF5}"/>
              </a:ext>
            </a:extLst>
          </p:cNvPr>
          <p:cNvSpPr>
            <a:spLocks noGrp="1"/>
          </p:cNvSpPr>
          <p:nvPr>
            <p:ph type="body" sz="quarter" idx="13" hasCustomPrompt="1"/>
          </p:nvPr>
        </p:nvSpPr>
        <p:spPr>
          <a:xfrm>
            <a:off x="615414" y="3598678"/>
            <a:ext cx="7887058" cy="383182"/>
          </a:xfrm>
        </p:spPr>
        <p:txBody>
          <a:bodyPr>
            <a:spAutoFit/>
          </a:bodyPr>
          <a:lstStyle>
            <a:lvl1pPr marL="0" indent="0">
              <a:buNone/>
              <a:defRPr/>
            </a:lvl1pPr>
          </a:lstStyle>
          <a:p>
            <a:pPr lvl="0"/>
            <a:r>
              <a:rPr lang="en-US" dirty="0"/>
              <a:t>Website</a:t>
            </a:r>
          </a:p>
        </p:txBody>
      </p:sp>
      <p:sp>
        <p:nvSpPr>
          <p:cNvPr id="16" name="Text Placeholder 9">
            <a:extLst>
              <a:ext uri="{FF2B5EF4-FFF2-40B4-BE49-F238E27FC236}">
                <a16:creationId xmlns:a16="http://schemas.microsoft.com/office/drawing/2014/main" id="{B0EB2389-F780-2D4A-B2A3-2E10B3549B02}"/>
              </a:ext>
            </a:extLst>
          </p:cNvPr>
          <p:cNvSpPr>
            <a:spLocks noGrp="1"/>
          </p:cNvSpPr>
          <p:nvPr>
            <p:ph type="body" sz="quarter" idx="14" hasCustomPrompt="1"/>
          </p:nvPr>
        </p:nvSpPr>
        <p:spPr>
          <a:xfrm>
            <a:off x="615414" y="4095897"/>
            <a:ext cx="7887058" cy="383182"/>
          </a:xfrm>
        </p:spPr>
        <p:txBody>
          <a:bodyPr>
            <a:spAutoFit/>
          </a:bodyPr>
          <a:lstStyle>
            <a:lvl1pPr marL="0" indent="0">
              <a:buNone/>
              <a:defRPr/>
            </a:lvl1pPr>
          </a:lstStyle>
          <a:p>
            <a:pPr lvl="0"/>
            <a:r>
              <a:rPr lang="en-US" dirty="0"/>
              <a:t>Phone Number</a:t>
            </a:r>
          </a:p>
        </p:txBody>
      </p:sp>
      <p:sp>
        <p:nvSpPr>
          <p:cNvPr id="18" name="Text Placeholder 9">
            <a:extLst>
              <a:ext uri="{FF2B5EF4-FFF2-40B4-BE49-F238E27FC236}">
                <a16:creationId xmlns:a16="http://schemas.microsoft.com/office/drawing/2014/main" id="{85444114-988B-6D44-B79C-537507DF2B60}"/>
              </a:ext>
            </a:extLst>
          </p:cNvPr>
          <p:cNvSpPr>
            <a:spLocks noGrp="1"/>
          </p:cNvSpPr>
          <p:nvPr>
            <p:ph type="body" sz="quarter" idx="15" hasCustomPrompt="1"/>
          </p:nvPr>
        </p:nvSpPr>
        <p:spPr>
          <a:xfrm>
            <a:off x="615414" y="4593118"/>
            <a:ext cx="7887058" cy="383182"/>
          </a:xfrm>
        </p:spPr>
        <p:txBody>
          <a:bodyPr>
            <a:spAutoFit/>
          </a:bodyPr>
          <a:lstStyle>
            <a:lvl1pPr marL="0" indent="0">
              <a:buNone/>
              <a:defRPr/>
            </a:lvl1pPr>
          </a:lstStyle>
          <a:p>
            <a:pPr lvl="0"/>
            <a:r>
              <a:rPr lang="en-US" dirty="0"/>
              <a:t>Email</a:t>
            </a:r>
          </a:p>
        </p:txBody>
      </p:sp>
      <p:sp>
        <p:nvSpPr>
          <p:cNvPr id="19" name="TextBox 18">
            <a:extLst>
              <a:ext uri="{FF2B5EF4-FFF2-40B4-BE49-F238E27FC236}">
                <a16:creationId xmlns:a16="http://schemas.microsoft.com/office/drawing/2014/main" id="{F1ED535D-CF14-414F-994D-2D6881DC565E}"/>
              </a:ext>
            </a:extLst>
          </p:cNvPr>
          <p:cNvSpPr txBox="1"/>
          <p:nvPr/>
        </p:nvSpPr>
        <p:spPr>
          <a:xfrm>
            <a:off x="615415" y="978794"/>
            <a:ext cx="6081601" cy="461665"/>
          </a:xfrm>
          <a:prstGeom prst="rect">
            <a:avLst/>
          </a:prstGeom>
          <a:noFill/>
        </p:spPr>
        <p:txBody>
          <a:bodyPr wrap="square" rtlCol="0">
            <a:spAutoFit/>
          </a:bodyPr>
          <a:lstStyle/>
          <a:p>
            <a:r>
              <a:rPr lang="en-US" sz="2400" b="1" dirty="0">
                <a:solidFill>
                  <a:srgbClr val="8C0B42"/>
                </a:solidFill>
                <a:latin typeface="Arial Narrow" panose="020B0606020202030204" pitchFamily="34" charset="0"/>
                <a:ea typeface="Tahoma" panose="020B0604030504040204" pitchFamily="34" charset="0"/>
                <a:cs typeface="Tahoma" panose="020B0604030504040204" pitchFamily="34" charset="0"/>
              </a:rPr>
              <a:t>Contact Information</a:t>
            </a:r>
          </a:p>
        </p:txBody>
      </p:sp>
    </p:spTree>
    <p:extLst>
      <p:ext uri="{BB962C8B-B14F-4D97-AF65-F5344CB8AC3E}">
        <p14:creationId xmlns:p14="http://schemas.microsoft.com/office/powerpoint/2010/main" val="1622798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E037-6F3C-4545-B4FF-7218A3CE52E1}"/>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5BB3C9-E91D-4192-921E-60A5821E7F57}"/>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085A6-8DFE-4049-99F6-24B12E51945D}"/>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5" name="Footer Placeholder 4">
            <a:extLst>
              <a:ext uri="{FF2B5EF4-FFF2-40B4-BE49-F238E27FC236}">
                <a16:creationId xmlns:a16="http://schemas.microsoft.com/office/drawing/2014/main" id="{0CAE7CF2-19A7-45E7-AAA8-C06B97E0115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3CB228-7FD4-4625-861D-F3FB1762CD0A}"/>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120868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FCC1-605B-4D7F-B66A-B24EE250AD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40434A3-AE79-4505-B438-7F6481C8227D}"/>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33744-0823-42A9-B9C3-8127A60AA8D3}"/>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5" name="Footer Placeholder 4">
            <a:extLst>
              <a:ext uri="{FF2B5EF4-FFF2-40B4-BE49-F238E27FC236}">
                <a16:creationId xmlns:a16="http://schemas.microsoft.com/office/drawing/2014/main" id="{554DF3FE-45C3-4051-95CE-C2CFC3FCDA3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13B356-DF1B-40AB-B71A-F49FF88C2EEA}"/>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87193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4E85-549C-4A6B-8F64-214741F29298}"/>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2BB16A-54E7-4A40-AD2B-6A799436A6FD}"/>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7611F-346B-458D-AF26-927DC5FD09B0}"/>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5" name="Footer Placeholder 4">
            <a:extLst>
              <a:ext uri="{FF2B5EF4-FFF2-40B4-BE49-F238E27FC236}">
                <a16:creationId xmlns:a16="http://schemas.microsoft.com/office/drawing/2014/main" id="{3D8ECF2B-0048-4E46-A489-3E89536889D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E76787-42D8-43C4-92BF-2DD987C6E16F}"/>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666727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A923-7723-43E6-B177-9BA4C0038CC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2E87D0-E425-449A-B632-69BF8FA98055}"/>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43C71E-CE58-4361-8D5F-6697CB163FF4}"/>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9B378-1B6B-4975-9937-F83D3E6642A3}"/>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6" name="Footer Placeholder 5">
            <a:extLst>
              <a:ext uri="{FF2B5EF4-FFF2-40B4-BE49-F238E27FC236}">
                <a16:creationId xmlns:a16="http://schemas.microsoft.com/office/drawing/2014/main" id="{590D46EF-3AF0-4C73-A722-DE211E78467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167E03-DA10-4CFE-97B6-8C864A9758F5}"/>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4179952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5A5C-02AE-41AC-BA3B-EAD0158EB1A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195205-FACF-4318-A546-13DDB4765D15}"/>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2BA39-3E73-4D2A-97E1-BD6D358592C3}"/>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46EE72-0AD2-4169-9BB9-A960ABE460B0}"/>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A78124-08FE-4F63-8A53-92BDEC279A26}"/>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B6D1C-4F1F-41E4-A7AF-77373A2EB74B}"/>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8" name="Footer Placeholder 7">
            <a:extLst>
              <a:ext uri="{FF2B5EF4-FFF2-40B4-BE49-F238E27FC236}">
                <a16:creationId xmlns:a16="http://schemas.microsoft.com/office/drawing/2014/main" id="{FF95F42E-9A4D-457F-B5D5-281C711D506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8C5DFD-B4B1-43AA-B3BB-EBAB00D48F40}"/>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1278386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Blan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64973"/>
            <a:ext cx="77724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Tree>
    <p:extLst>
      <p:ext uri="{BB962C8B-B14F-4D97-AF65-F5344CB8AC3E}">
        <p14:creationId xmlns:p14="http://schemas.microsoft.com/office/powerpoint/2010/main" val="423404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F8BD-575A-4FA6-9040-0526C95E3D8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73F571E-4A71-49BF-B4B2-2132CE0BEF4E}"/>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4" name="Footer Placeholder 3">
            <a:extLst>
              <a:ext uri="{FF2B5EF4-FFF2-40B4-BE49-F238E27FC236}">
                <a16:creationId xmlns:a16="http://schemas.microsoft.com/office/drawing/2014/main" id="{9224FA37-49C3-4757-97A1-6E91103EDBDD}"/>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D27F5E6-ED91-40F1-AF35-B6A8D3A08A5D}"/>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2326768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A7B9EC-4BF2-4A55-BA0B-7AEDDECC98A8}"/>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3" name="Footer Placeholder 2">
            <a:extLst>
              <a:ext uri="{FF2B5EF4-FFF2-40B4-BE49-F238E27FC236}">
                <a16:creationId xmlns:a16="http://schemas.microsoft.com/office/drawing/2014/main" id="{E5E649DF-2705-4521-B122-2132F2C031E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38DCC5-6C6C-4A98-8451-D3C35375ED7D}"/>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2597216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CB0E5-30DE-4426-B8A4-6E0CFB165E2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F52DF-DEFF-4672-8F1C-02F0D73A087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DB316D-4FA9-4342-B11A-B236C358FF86}"/>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90FF4-6C22-4C08-BFCD-EF8FD5A4239E}"/>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6" name="Footer Placeholder 5">
            <a:extLst>
              <a:ext uri="{FF2B5EF4-FFF2-40B4-BE49-F238E27FC236}">
                <a16:creationId xmlns:a16="http://schemas.microsoft.com/office/drawing/2014/main" id="{2BC064A5-FFBE-4FF9-916C-6F8324A68205}"/>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4F03D0-7760-4693-B4B2-393E43BB3AEB}"/>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066243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1B77-B020-465F-9333-77229582535C}"/>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3B16E9-E37A-41DF-8B73-8EA9D8213DD1}"/>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774AD-2CC1-4B61-8C4F-149D27761E2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E6478-56C2-41FB-9483-22CE2FAE7B8B}"/>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6" name="Footer Placeholder 5">
            <a:extLst>
              <a:ext uri="{FF2B5EF4-FFF2-40B4-BE49-F238E27FC236}">
                <a16:creationId xmlns:a16="http://schemas.microsoft.com/office/drawing/2014/main" id="{E2CD7D3F-34B5-459B-A14F-D6CA2F784D4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56FFF5-6A95-420F-9FF7-A5B510033AA8}"/>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1217835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527D-10CF-42CE-ACDF-DDA9EDB7367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7A9341-DAE8-4D4A-8E27-7F241FC0CDF4}"/>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A0EED-3462-4F62-8A37-61202D763F90}"/>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5" name="Footer Placeholder 4">
            <a:extLst>
              <a:ext uri="{FF2B5EF4-FFF2-40B4-BE49-F238E27FC236}">
                <a16:creationId xmlns:a16="http://schemas.microsoft.com/office/drawing/2014/main" id="{B796AE67-8F82-4540-AB9C-76CC0A2AC53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325BB-2652-4FA5-AF9D-0B69A015C336}"/>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182173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612F4D-B9C8-459B-8E06-51074A9992DE}"/>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7FD54-1F0D-4366-BED2-2C245DC5841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C2EA2-B51D-40BC-A2EE-4BC5BE25AC93}"/>
              </a:ext>
            </a:extLst>
          </p:cNvPr>
          <p:cNvSpPr>
            <a:spLocks noGrp="1"/>
          </p:cNvSpPr>
          <p:nvPr>
            <p:ph type="dt" sz="half" idx="10"/>
          </p:nvPr>
        </p:nvSpPr>
        <p:spPr>
          <a:xfrm>
            <a:off x="628650" y="6356350"/>
            <a:ext cx="2057400" cy="365125"/>
          </a:xfrm>
          <a:prstGeom prst="rect">
            <a:avLst/>
          </a:prstGeom>
        </p:spPr>
        <p:txBody>
          <a:bodyPr/>
          <a:lstStyle/>
          <a:p>
            <a:fld id="{3F02EA56-F691-46E3-9451-8587B0B49D40}" type="datetimeFigureOut">
              <a:rPr lang="en-US" smtClean="0"/>
              <a:t>8/25/25</a:t>
            </a:fld>
            <a:endParaRPr lang="en-US"/>
          </a:p>
        </p:txBody>
      </p:sp>
      <p:sp>
        <p:nvSpPr>
          <p:cNvPr id="5" name="Footer Placeholder 4">
            <a:extLst>
              <a:ext uri="{FF2B5EF4-FFF2-40B4-BE49-F238E27FC236}">
                <a16:creationId xmlns:a16="http://schemas.microsoft.com/office/drawing/2014/main" id="{D3707AA4-4C58-478A-A42C-71CE7E3F1C5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5955AC-44CD-432C-A43F-9E98B12DADB3}"/>
              </a:ext>
            </a:extLst>
          </p:cNvPr>
          <p:cNvSpPr>
            <a:spLocks noGrp="1"/>
          </p:cNvSpPr>
          <p:nvPr>
            <p:ph type="sldNum" sz="quarter" idx="12"/>
          </p:nvPr>
        </p:nvSpPr>
        <p:spPr>
          <a:xfrm>
            <a:off x="6457950" y="6356350"/>
            <a:ext cx="2057400" cy="365125"/>
          </a:xfrm>
          <a:prstGeom prst="rect">
            <a:avLst/>
          </a:prstGeom>
        </p:spPr>
        <p:txBody>
          <a:bodyPr/>
          <a:lstStyle/>
          <a:p>
            <a:fld id="{40998F51-C5B4-4AF7-B7B8-BDC2F4FC9D2A}" type="slidenum">
              <a:rPr lang="en-US" smtClean="0"/>
              <a:t>‹#›</a:t>
            </a:fld>
            <a:endParaRPr lang="en-US"/>
          </a:p>
        </p:txBody>
      </p:sp>
    </p:spTree>
    <p:extLst>
      <p:ext uri="{BB962C8B-B14F-4D97-AF65-F5344CB8AC3E}">
        <p14:creationId xmlns:p14="http://schemas.microsoft.com/office/powerpoint/2010/main" val="398139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23569"/>
            <a:ext cx="77724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Divider Slide</a:t>
            </a:r>
          </a:p>
        </p:txBody>
      </p:sp>
      <p:sp>
        <p:nvSpPr>
          <p:cNvPr id="3" name="Subtitle 2"/>
          <p:cNvSpPr>
            <a:spLocks noGrp="1"/>
          </p:cNvSpPr>
          <p:nvPr>
            <p:ph type="subTitle" idx="1" hasCustomPrompt="1"/>
          </p:nvPr>
        </p:nvSpPr>
        <p:spPr>
          <a:xfrm>
            <a:off x="1143000" y="2311567"/>
            <a:ext cx="6858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Section title</a:t>
            </a:r>
          </a:p>
        </p:txBody>
      </p:sp>
    </p:spTree>
    <p:extLst>
      <p:ext uri="{BB962C8B-B14F-4D97-AF65-F5344CB8AC3E}">
        <p14:creationId xmlns:p14="http://schemas.microsoft.com/office/powerpoint/2010/main" val="237434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BBC21DA-BB37-9447-AE99-A5671996BECD}"/>
              </a:ext>
            </a:extLst>
          </p:cNvPr>
          <p:cNvSpPr>
            <a:spLocks noGrp="1"/>
          </p:cNvSpPr>
          <p:nvPr>
            <p:ph type="pic" sz="quarter" idx="13"/>
          </p:nvPr>
        </p:nvSpPr>
        <p:spPr>
          <a:xfrm>
            <a:off x="1" y="0"/>
            <a:ext cx="3293390" cy="6858000"/>
          </a:xfrm>
        </p:spPr>
        <p:txBody>
          <a:bodyPr/>
          <a:lstStyle/>
          <a:p>
            <a:r>
              <a:rPr lang="en-US"/>
              <a:t>Click icon to add picture</a:t>
            </a:r>
            <a:endParaRPr lang="en-US" dirty="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3909547" y="691420"/>
            <a:ext cx="5025224" cy="1080247"/>
          </a:xfrm>
        </p:spPr>
        <p:txBody>
          <a:bodyPr anchor="t" anchorCtr="0">
            <a:noAutofit/>
          </a:bodyPr>
          <a:lstStyle>
            <a:lvl1pPr algn="ctr">
              <a:defRPr sz="3000" b="1" i="0" cap="none" baseline="0">
                <a:solidFill>
                  <a:srgbClr val="8C0B42"/>
                </a:solidFill>
                <a:latin typeface="Arial Narrow" panose="020B060602020203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4405587" y="1779775"/>
            <a:ext cx="4135996" cy="828294"/>
          </a:xfrm>
        </p:spPr>
        <p:txBody>
          <a:bodyPr/>
          <a:lstStyle>
            <a:lvl1pPr marL="0" indent="0" algn="ctr">
              <a:buNone/>
              <a:defRPr sz="2400" cap="all" baseline="0">
                <a:solidFill>
                  <a:srgbClr val="8C0B42"/>
                </a:solidFill>
                <a:latin typeface="Arial Narrow" panose="020B060602020203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4567133" y="2675674"/>
            <a:ext cx="3812907" cy="334963"/>
          </a:xfrm>
        </p:spPr>
        <p:txBody>
          <a:bodyPr>
            <a:normAutofit/>
          </a:bodyPr>
          <a:lstStyle>
            <a:lvl1pPr marL="0" indent="0" algn="ctr">
              <a:buNone/>
              <a:defRPr sz="150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4565558" y="3113955"/>
            <a:ext cx="3713203" cy="652749"/>
          </a:xfrm>
        </p:spPr>
        <p:txBody>
          <a:bodyPr anchor="ctr">
            <a:normAutofit/>
          </a:bodyPr>
          <a:lstStyle>
            <a:lvl1pPr marL="0" indent="0" algn="ctr">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4565556" y="4046583"/>
            <a:ext cx="3713203" cy="652749"/>
          </a:xfrm>
        </p:spPr>
        <p:txBody>
          <a:bodyPr anchor="ctr">
            <a:normAutofit/>
          </a:bodyPr>
          <a:lstStyle>
            <a:lvl1pPr marL="0" indent="0" algn="ctr">
              <a:buNone/>
              <a:defRPr sz="1350">
                <a:solidFill>
                  <a:srgbClr val="8C0B42"/>
                </a:solidFill>
                <a:latin typeface="Arial Narrow" panose="020B0606020202030204" pitchFamily="34" charset="0"/>
                <a:ea typeface="Tahoma" panose="020B0604030504040204" pitchFamily="34" charset="0"/>
                <a:cs typeface="Tahoma" panose="020B0604030504040204" pitchFamily="34" charset="0"/>
              </a:defRPr>
            </a:lvl1pPr>
          </a:lstStyle>
          <a:p>
            <a:pPr lvl="0"/>
            <a:r>
              <a:rPr lang="en-US" dirty="0"/>
              <a:t>Department or program</a:t>
            </a:r>
          </a:p>
        </p:txBody>
      </p:sp>
      <p:cxnSp>
        <p:nvCxnSpPr>
          <p:cNvPr id="17" name="Straight Connector 16">
            <a:extLst>
              <a:ext uri="{FF2B5EF4-FFF2-40B4-BE49-F238E27FC236}">
                <a16:creationId xmlns:a16="http://schemas.microsoft.com/office/drawing/2014/main" id="{F474E4EE-A9AB-F74A-BA9F-547C75AA6EF1}"/>
              </a:ext>
            </a:extLst>
          </p:cNvPr>
          <p:cNvCxnSpPr>
            <a:cxnSpLocks/>
          </p:cNvCxnSpPr>
          <p:nvPr/>
        </p:nvCxnSpPr>
        <p:spPr>
          <a:xfrm flipH="1">
            <a:off x="5186168" y="3706773"/>
            <a:ext cx="2471979"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504423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resentation Titl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D5B3CF-5810-EF40-8451-52B286E53328}"/>
              </a:ext>
            </a:extLst>
          </p:cNvPr>
          <p:cNvSpPr/>
          <p:nvPr/>
        </p:nvSpPr>
        <p:spPr>
          <a:xfrm>
            <a:off x="0" y="5029201"/>
            <a:ext cx="914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F3EFAC79-FBE2-DF48-8813-6E47C2638C11}"/>
              </a:ext>
            </a:extLst>
          </p:cNvPr>
          <p:cNvSpPr>
            <a:spLocks noGrp="1"/>
          </p:cNvSpPr>
          <p:nvPr>
            <p:ph type="ctrTitle" hasCustomPrompt="1"/>
          </p:nvPr>
        </p:nvSpPr>
        <p:spPr>
          <a:xfrm>
            <a:off x="685800" y="800849"/>
            <a:ext cx="7772400" cy="1466291"/>
          </a:xfrm>
        </p:spPr>
        <p:txBody>
          <a:bodyPr anchor="t" anchorCtr="0"/>
          <a:lstStyle>
            <a:lvl1pPr algn="ctr">
              <a:defRPr sz="4500" b="1" i="0" cap="none" baseline="0">
                <a:solidFill>
                  <a:schemeClr val="bg1"/>
                </a:solidFill>
                <a:latin typeface="Tahoma" panose="020B0604030504040204" pitchFamily="34" charset="0"/>
              </a:defRPr>
            </a:lvl1pPr>
          </a:lstStyle>
          <a:p>
            <a:r>
              <a:rPr lang="en-US" dirty="0"/>
              <a:t>Presentation Title</a:t>
            </a:r>
          </a:p>
        </p:txBody>
      </p:sp>
      <p:sp>
        <p:nvSpPr>
          <p:cNvPr id="12" name="Subtitle 2">
            <a:extLst>
              <a:ext uri="{FF2B5EF4-FFF2-40B4-BE49-F238E27FC236}">
                <a16:creationId xmlns:a16="http://schemas.microsoft.com/office/drawing/2014/main" id="{5183B407-5E80-E943-A014-BDCB3E4C4FAC}"/>
              </a:ext>
            </a:extLst>
          </p:cNvPr>
          <p:cNvSpPr>
            <a:spLocks noGrp="1"/>
          </p:cNvSpPr>
          <p:nvPr>
            <p:ph type="subTitle" idx="1" hasCustomPrompt="1"/>
          </p:nvPr>
        </p:nvSpPr>
        <p:spPr>
          <a:xfrm>
            <a:off x="1143000" y="2288847"/>
            <a:ext cx="6858000" cy="828294"/>
          </a:xfrm>
        </p:spPr>
        <p:txBody>
          <a:bodyPr/>
          <a:lstStyle>
            <a:lvl1pPr marL="0" indent="0" algn="ctr">
              <a:buNone/>
              <a:defRPr sz="2400"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Subtopic</a:t>
            </a:r>
          </a:p>
        </p:txBody>
      </p:sp>
      <p:sp>
        <p:nvSpPr>
          <p:cNvPr id="13" name="Text Placeholder 4">
            <a:extLst>
              <a:ext uri="{FF2B5EF4-FFF2-40B4-BE49-F238E27FC236}">
                <a16:creationId xmlns:a16="http://schemas.microsoft.com/office/drawing/2014/main" id="{0FF14268-F6DF-AE49-B746-8341CDE32594}"/>
              </a:ext>
            </a:extLst>
          </p:cNvPr>
          <p:cNvSpPr>
            <a:spLocks noGrp="1"/>
          </p:cNvSpPr>
          <p:nvPr>
            <p:ph type="body" sz="quarter" idx="10" hasCustomPrompt="1"/>
          </p:nvPr>
        </p:nvSpPr>
        <p:spPr>
          <a:xfrm>
            <a:off x="2227484" y="3140169"/>
            <a:ext cx="4675187" cy="334963"/>
          </a:xfrm>
        </p:spPr>
        <p:txBody>
          <a:bodyPr>
            <a:normAutofit/>
          </a:bodyPr>
          <a:lstStyle>
            <a:lvl1pPr marL="0" indent="0" algn="ctr">
              <a:buNone/>
              <a:defRPr sz="15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Name of Presenter and Title</a:t>
            </a:r>
          </a:p>
        </p:txBody>
      </p:sp>
      <p:sp>
        <p:nvSpPr>
          <p:cNvPr id="14" name="Text Placeholder 4">
            <a:extLst>
              <a:ext uri="{FF2B5EF4-FFF2-40B4-BE49-F238E27FC236}">
                <a16:creationId xmlns:a16="http://schemas.microsoft.com/office/drawing/2014/main" id="{9C5AD891-4FCC-0446-93A5-2DB1541B0499}"/>
              </a:ext>
            </a:extLst>
          </p:cNvPr>
          <p:cNvSpPr>
            <a:spLocks noGrp="1"/>
          </p:cNvSpPr>
          <p:nvPr>
            <p:ph type="body" sz="quarter" idx="11" hasCustomPrompt="1"/>
          </p:nvPr>
        </p:nvSpPr>
        <p:spPr>
          <a:xfrm>
            <a:off x="685802" y="3601168"/>
            <a:ext cx="3713203" cy="652749"/>
          </a:xfrm>
        </p:spPr>
        <p:txBody>
          <a:bodyPr anchor="ctr">
            <a:normAutofit/>
          </a:bodyPr>
          <a:lstStyle>
            <a:lvl1pPr marL="0" indent="0" algn="r">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College Name</a:t>
            </a:r>
          </a:p>
        </p:txBody>
      </p:sp>
      <p:sp>
        <p:nvSpPr>
          <p:cNvPr id="15" name="Text Placeholder 4">
            <a:extLst>
              <a:ext uri="{FF2B5EF4-FFF2-40B4-BE49-F238E27FC236}">
                <a16:creationId xmlns:a16="http://schemas.microsoft.com/office/drawing/2014/main" id="{09EBC9F5-88EB-8443-B256-F5EF5358DF4D}"/>
              </a:ext>
            </a:extLst>
          </p:cNvPr>
          <p:cNvSpPr>
            <a:spLocks noGrp="1"/>
          </p:cNvSpPr>
          <p:nvPr>
            <p:ph type="body" sz="quarter" idx="12" hasCustomPrompt="1"/>
          </p:nvPr>
        </p:nvSpPr>
        <p:spPr>
          <a:xfrm>
            <a:off x="4731147" y="3601168"/>
            <a:ext cx="3713203" cy="652749"/>
          </a:xfrm>
        </p:spPr>
        <p:txBody>
          <a:bodyPr anchor="ctr">
            <a:normAutofit/>
          </a:bodyPr>
          <a:lstStyle>
            <a:lvl1pPr marL="0" indent="0" algn="l">
              <a:buNone/>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Department or program</a:t>
            </a:r>
          </a:p>
        </p:txBody>
      </p:sp>
      <p:pic>
        <p:nvPicPr>
          <p:cNvPr id="3" name="Picture 2">
            <a:extLst>
              <a:ext uri="{FF2B5EF4-FFF2-40B4-BE49-F238E27FC236}">
                <a16:creationId xmlns:a16="http://schemas.microsoft.com/office/drawing/2014/main" id="{9755EB63-086E-4B48-A343-948EB133707A}"/>
              </a:ext>
            </a:extLst>
          </p:cNvPr>
          <p:cNvPicPr>
            <a:picLocks noChangeAspect="1"/>
          </p:cNvPicPr>
          <p:nvPr userDrawn="1"/>
        </p:nvPicPr>
        <p:blipFill rotWithShape="1">
          <a:blip r:embed="rId2"/>
          <a:srcRect l="10625" t="2406" r="37396" b="3518"/>
          <a:stretch/>
        </p:blipFill>
        <p:spPr>
          <a:xfrm>
            <a:off x="3800476" y="4508987"/>
            <a:ext cx="1685924" cy="1716332"/>
          </a:xfrm>
          <a:prstGeom prst="rect">
            <a:avLst/>
          </a:prstGeom>
        </p:spPr>
      </p:pic>
    </p:spTree>
    <p:extLst>
      <p:ext uri="{BB962C8B-B14F-4D97-AF65-F5344CB8AC3E}">
        <p14:creationId xmlns:p14="http://schemas.microsoft.com/office/powerpoint/2010/main" val="978757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43"/>
            <a:ext cx="7886700" cy="2852737"/>
          </a:xfrm>
        </p:spPr>
        <p:txBody>
          <a:bodyPr anchor="b"/>
          <a:lstStyle>
            <a:lvl1pPr>
              <a:defRPr sz="4500"/>
            </a:lvl1pPr>
          </a:lstStyle>
          <a:p>
            <a:r>
              <a:rPr lang="en-US" dirty="0"/>
              <a:t>Divider Slide 2</a:t>
            </a:r>
          </a:p>
        </p:txBody>
      </p:sp>
      <p:sp>
        <p:nvSpPr>
          <p:cNvPr id="3" name="Text Placeholder 2"/>
          <p:cNvSpPr>
            <a:spLocks noGrp="1"/>
          </p:cNvSpPr>
          <p:nvPr>
            <p:ph type="body" idx="1" hasCustomPrompt="1"/>
          </p:nvPr>
        </p:nvSpPr>
        <p:spPr>
          <a:xfrm>
            <a:off x="623888" y="4589468"/>
            <a:ext cx="7886700" cy="736515"/>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Section Topic</a:t>
            </a:r>
          </a:p>
        </p:txBody>
      </p:sp>
    </p:spTree>
    <p:extLst>
      <p:ext uri="{BB962C8B-B14F-4D97-AF65-F5344CB8AC3E}">
        <p14:creationId xmlns:p14="http://schemas.microsoft.com/office/powerpoint/2010/main" val="1371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777875"/>
            <a:ext cx="7886700" cy="35163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142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806452"/>
            <a:ext cx="38862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806452"/>
            <a:ext cx="3886200" cy="36928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414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2" y="2505075"/>
            <a:ext cx="3887391" cy="30936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1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38390"/>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3670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BF3E33E5-DED5-463E-BBD2-297420113E3E}"/>
              </a:ext>
            </a:extLst>
          </p:cNvPr>
          <p:cNvCxnSpPr>
            <a:cxnSpLocks/>
          </p:cNvCxnSpPr>
          <p:nvPr userDrawn="1"/>
        </p:nvCxnSpPr>
        <p:spPr>
          <a:xfrm>
            <a:off x="628650" y="632019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855D1A-D52B-4B55-9662-2ACE94B58594}"/>
              </a:ext>
            </a:extLst>
          </p:cNvPr>
          <p:cNvCxnSpPr/>
          <p:nvPr userDrawn="1"/>
        </p:nvCxnSpPr>
        <p:spPr>
          <a:xfrm>
            <a:off x="607404" y="60067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D6819D5-6FC0-4D44-8192-B2BEA6D6042E}"/>
              </a:ext>
            </a:extLst>
          </p:cNvPr>
          <p:cNvPicPr>
            <a:picLocks noChangeAspect="1"/>
          </p:cNvPicPr>
          <p:nvPr userDrawn="1"/>
        </p:nvPicPr>
        <p:blipFill>
          <a:blip r:embed="rId16"/>
          <a:stretch>
            <a:fillRect/>
          </a:stretch>
        </p:blipFill>
        <p:spPr>
          <a:xfrm>
            <a:off x="6952104" y="6408582"/>
            <a:ext cx="298110" cy="298110"/>
          </a:xfrm>
          <a:prstGeom prst="rect">
            <a:avLst/>
          </a:prstGeom>
          <a:ln>
            <a:noFill/>
          </a:ln>
          <a:effectLst/>
        </p:spPr>
      </p:pic>
      <p:pic>
        <p:nvPicPr>
          <p:cNvPr id="17" name="Picture 16">
            <a:extLst>
              <a:ext uri="{FF2B5EF4-FFF2-40B4-BE49-F238E27FC236}">
                <a16:creationId xmlns:a16="http://schemas.microsoft.com/office/drawing/2014/main" id="{1200A04E-2A1D-4023-BC7B-F059A4DE8EE5}"/>
              </a:ext>
            </a:extLst>
          </p:cNvPr>
          <p:cNvPicPr>
            <a:picLocks noChangeAspect="1"/>
          </p:cNvPicPr>
          <p:nvPr userDrawn="1"/>
        </p:nvPicPr>
        <p:blipFill>
          <a:blip r:embed="rId17"/>
          <a:stretch>
            <a:fillRect/>
          </a:stretch>
        </p:blipFill>
        <p:spPr>
          <a:xfrm>
            <a:off x="7250214" y="6360421"/>
            <a:ext cx="1428750" cy="394432"/>
          </a:xfrm>
          <a:prstGeom prst="rect">
            <a:avLst/>
          </a:prstGeom>
        </p:spPr>
      </p:pic>
      <p:cxnSp>
        <p:nvCxnSpPr>
          <p:cNvPr id="8" name="Straight Connector 7">
            <a:extLst>
              <a:ext uri="{FF2B5EF4-FFF2-40B4-BE49-F238E27FC236}">
                <a16:creationId xmlns:a16="http://schemas.microsoft.com/office/drawing/2014/main" id="{B6E12A35-58CC-4CA6-8F2A-DE14D71A9926}"/>
              </a:ext>
            </a:extLst>
          </p:cNvPr>
          <p:cNvCxnSpPr/>
          <p:nvPr userDrawn="1"/>
        </p:nvCxnSpPr>
        <p:spPr>
          <a:xfrm>
            <a:off x="7572375" y="6407945"/>
            <a:ext cx="0" cy="250031"/>
          </a:xfrm>
          <a:prstGeom prst="line">
            <a:avLst/>
          </a:prstGeom>
          <a:ln>
            <a:solidFill>
              <a:srgbClr val="8C0B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463920"/>
      </p:ext>
    </p:extLst>
  </p:cSld>
  <p:clrMap bg1="lt1" tx1="dk1" bg2="lt2" tx2="dk2" accent1="accent1" accent2="accent2" accent3="accent3" accent4="accent4" accent5="accent5" accent6="accent6" hlink="hlink" folHlink="folHlink"/>
  <p:sldLayoutIdLst>
    <p:sldLayoutId id="214748367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l" defTabSz="685783" rtl="0" eaLnBrk="1" latinLnBrk="0" hangingPunct="1">
        <a:lnSpc>
          <a:spcPct val="90000"/>
        </a:lnSpc>
        <a:spcBef>
          <a:spcPct val="0"/>
        </a:spcBef>
        <a:buNone/>
        <a:defRPr sz="2400" b="1" kern="1200">
          <a:solidFill>
            <a:srgbClr val="8C0B42"/>
          </a:solidFill>
          <a:latin typeface="Arial Narrow" panose="020B0606020202030204" pitchFamily="34" charset="0"/>
          <a:ea typeface="Tahoma" panose="020B0604030504040204" pitchFamily="34" charset="0"/>
          <a:cs typeface="Tahoma" panose="020B0604030504040204" pitchFamily="34" charset="0"/>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Arial Narrow" panose="020B0606020202030204" pitchFamily="34"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Arial Narrow" panose="020B0606020202030204" pitchFamily="34"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Narrow" panose="020B0606020202030204" pitchFamily="34"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Arial Narrow" panose="020B060602020203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DDA8FF9-92DC-48F0-8123-30F0F9837102}"/>
              </a:ext>
            </a:extLst>
          </p:cNvPr>
          <p:cNvCxnSpPr>
            <a:cxnSpLocks/>
          </p:cNvCxnSpPr>
          <p:nvPr userDrawn="1"/>
        </p:nvCxnSpPr>
        <p:spPr>
          <a:xfrm>
            <a:off x="628650" y="632019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3067886-5CB8-419C-816B-E4934412AD7C}"/>
              </a:ext>
            </a:extLst>
          </p:cNvPr>
          <p:cNvCxnSpPr/>
          <p:nvPr userDrawn="1"/>
        </p:nvCxnSpPr>
        <p:spPr>
          <a:xfrm>
            <a:off x="607404" y="600672"/>
            <a:ext cx="7929191" cy="0"/>
          </a:xfrm>
          <a:prstGeom prst="line">
            <a:avLst/>
          </a:prstGeom>
          <a:ln w="9525">
            <a:solidFill>
              <a:srgbClr val="8C0B42"/>
            </a:solidFill>
          </a:ln>
        </p:spPr>
        <p:style>
          <a:lnRef idx="1">
            <a:schemeClr val="accent1"/>
          </a:lnRef>
          <a:fillRef idx="0">
            <a:schemeClr val="accent1"/>
          </a:fillRef>
          <a:effectRef idx="0">
            <a:schemeClr val="accent1"/>
          </a:effectRef>
          <a:fontRef idx="minor">
            <a:schemeClr val="tx1"/>
          </a:fontRef>
        </p:style>
      </p:cxnSp>
      <p:pic>
        <p:nvPicPr>
          <p:cNvPr id="15" name="Content Placeholder 6">
            <a:extLst>
              <a:ext uri="{FF2B5EF4-FFF2-40B4-BE49-F238E27FC236}">
                <a16:creationId xmlns:a16="http://schemas.microsoft.com/office/drawing/2014/main" id="{F1279CDE-5BE6-49F2-93B6-EF5939C50103}"/>
              </a:ext>
            </a:extLst>
          </p:cNvPr>
          <p:cNvPicPr>
            <a:picLocks noChangeAspect="1"/>
          </p:cNvPicPr>
          <p:nvPr userDrawn="1"/>
        </p:nvPicPr>
        <p:blipFill rotWithShape="1">
          <a:blip r:embed="rId13"/>
          <a:srcRect l="23635"/>
          <a:stretch/>
        </p:blipFill>
        <p:spPr>
          <a:xfrm>
            <a:off x="848099" y="2981324"/>
            <a:ext cx="8138269" cy="2942024"/>
          </a:xfrm>
          <a:prstGeom prst="rect">
            <a:avLst/>
          </a:prstGeom>
        </p:spPr>
      </p:pic>
      <p:pic>
        <p:nvPicPr>
          <p:cNvPr id="16" name="Content Placeholder 6">
            <a:extLst>
              <a:ext uri="{FF2B5EF4-FFF2-40B4-BE49-F238E27FC236}">
                <a16:creationId xmlns:a16="http://schemas.microsoft.com/office/drawing/2014/main" id="{D51D33A3-64AE-49CD-B327-B9CD1C87CC4B}"/>
              </a:ext>
            </a:extLst>
          </p:cNvPr>
          <p:cNvPicPr>
            <a:picLocks noChangeAspect="1"/>
          </p:cNvPicPr>
          <p:nvPr userDrawn="1"/>
        </p:nvPicPr>
        <p:blipFill rotWithShape="1">
          <a:blip r:embed="rId13"/>
          <a:srcRect l="1529" t="7587" r="78276" b="10311"/>
          <a:stretch/>
        </p:blipFill>
        <p:spPr>
          <a:xfrm>
            <a:off x="3271569" y="679465"/>
            <a:ext cx="1980742" cy="2223068"/>
          </a:xfrm>
          <a:prstGeom prst="rect">
            <a:avLst/>
          </a:prstGeom>
        </p:spPr>
      </p:pic>
    </p:spTree>
    <p:extLst>
      <p:ext uri="{BB962C8B-B14F-4D97-AF65-F5344CB8AC3E}">
        <p14:creationId xmlns:p14="http://schemas.microsoft.com/office/powerpoint/2010/main" val="9764161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mailto:huiyao@nmsu.ed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9662-BEF2-47FE-800D-05439665C02A}"/>
              </a:ext>
            </a:extLst>
          </p:cNvPr>
          <p:cNvSpPr>
            <a:spLocks noGrp="1"/>
          </p:cNvSpPr>
          <p:nvPr>
            <p:ph type="ctrTitle"/>
          </p:nvPr>
        </p:nvSpPr>
        <p:spPr>
          <a:xfrm>
            <a:off x="508211" y="664973"/>
            <a:ext cx="7949989" cy="1466291"/>
          </a:xfrm>
        </p:spPr>
        <p:txBody>
          <a:bodyPr>
            <a:normAutofit fontScale="90000"/>
          </a:bodyPr>
          <a:lstStyle/>
          <a:p>
            <a:r>
              <a:rPr lang="en-US" sz="4800" dirty="0">
                <a:latin typeface="Arial" panose="020B0604020202020204" pitchFamily="34" charset="0"/>
                <a:cs typeface="Arial" panose="020B0604020202020204" pitchFamily="34" charset="0"/>
              </a:rPr>
              <a:t>Green H</a:t>
            </a:r>
            <a:r>
              <a:rPr lang="en-US" sz="4800" baseline="-25000" dirty="0">
                <a:latin typeface="Arial" panose="020B0604020202020204" pitchFamily="34" charset="0"/>
                <a:cs typeface="Arial" panose="020B0604020202020204" pitchFamily="34" charset="0"/>
              </a:rPr>
              <a:t>2</a:t>
            </a:r>
            <a:r>
              <a:rPr lang="en-US" sz="4800" dirty="0">
                <a:latin typeface="Arial" panose="020B0604020202020204" pitchFamily="34" charset="0"/>
                <a:cs typeface="Arial" panose="020B0604020202020204" pitchFamily="34" charset="0"/>
              </a:rPr>
              <a:t> production using alternative water and waste plastics</a:t>
            </a:r>
            <a:endParaRPr lang="en-US" dirty="0"/>
          </a:p>
        </p:txBody>
      </p:sp>
      <p:sp>
        <p:nvSpPr>
          <p:cNvPr id="4" name="Text Placeholder 3">
            <a:extLst>
              <a:ext uri="{FF2B5EF4-FFF2-40B4-BE49-F238E27FC236}">
                <a16:creationId xmlns:a16="http://schemas.microsoft.com/office/drawing/2014/main" id="{29EA4776-8DF2-4A53-BED7-D1A89AC89CF8}"/>
              </a:ext>
            </a:extLst>
          </p:cNvPr>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Huiyao Wang, Pei Xu, E.M.N. </a:t>
            </a:r>
            <a:r>
              <a:rPr lang="en-US" dirty="0" err="1">
                <a:latin typeface="Arial" panose="020B0604020202020204" pitchFamily="34" charset="0"/>
                <a:cs typeface="Arial" panose="020B0604020202020204" pitchFamily="34" charset="0"/>
              </a:rPr>
              <a:t>Thiloka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Edirisooriya</a:t>
            </a:r>
            <a:r>
              <a:rPr lang="en-US" dirty="0">
                <a:latin typeface="Arial" panose="020B0604020202020204" pitchFamily="34" charset="0"/>
                <a:cs typeface="Arial" panose="020B0604020202020204" pitchFamily="34" charset="0"/>
              </a:rPr>
              <a:t>, Tarek</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Ahasan, </a:t>
            </a:r>
            <a:r>
              <a:rPr lang="en-US" dirty="0" err="1">
                <a:latin typeface="Arial" panose="020B0604020202020204" pitchFamily="34" charset="0"/>
                <a:ea typeface="Calibri" panose="020F0502020204030204" pitchFamily="34" charset="0"/>
                <a:cs typeface="Arial" panose="020B0604020202020204" pitchFamily="34" charset="0"/>
              </a:rPr>
              <a:t>Punhasa</a:t>
            </a:r>
            <a:r>
              <a:rPr lang="en-US" dirty="0">
                <a:latin typeface="Arial" panose="020B0604020202020204" pitchFamily="34" charset="0"/>
                <a:ea typeface="Calibri" panose="020F0502020204030204" pitchFamily="34" charset="0"/>
                <a:cs typeface="Arial" panose="020B0604020202020204" pitchFamily="34" charset="0"/>
              </a:rPr>
              <a:t> S. Senanayake</a:t>
            </a:r>
          </a:p>
          <a:p>
            <a:endParaRPr lang="en-US" dirty="0"/>
          </a:p>
        </p:txBody>
      </p:sp>
      <p:sp>
        <p:nvSpPr>
          <p:cNvPr id="5" name="Text Placeholder 4">
            <a:extLst>
              <a:ext uri="{FF2B5EF4-FFF2-40B4-BE49-F238E27FC236}">
                <a16:creationId xmlns:a16="http://schemas.microsoft.com/office/drawing/2014/main" id="{AD44981C-E1B2-4AF8-9CFE-875EABFDD1C9}"/>
              </a:ext>
            </a:extLst>
          </p:cNvPr>
          <p:cNvSpPr>
            <a:spLocks noGrp="1"/>
          </p:cNvSpPr>
          <p:nvPr>
            <p:ph type="body" sz="quarter" idx="11"/>
          </p:nvPr>
        </p:nvSpPr>
        <p:spPr/>
        <p:txBody>
          <a:bodyPr/>
          <a:lstStyle/>
          <a:p>
            <a:r>
              <a:rPr lang="en-US" dirty="0"/>
              <a:t>College of Engineering</a:t>
            </a:r>
          </a:p>
        </p:txBody>
      </p:sp>
      <p:sp>
        <p:nvSpPr>
          <p:cNvPr id="6" name="Text Placeholder 5">
            <a:extLst>
              <a:ext uri="{FF2B5EF4-FFF2-40B4-BE49-F238E27FC236}">
                <a16:creationId xmlns:a16="http://schemas.microsoft.com/office/drawing/2014/main" id="{307AD52B-A703-4950-A81A-3716D614CC6F}"/>
              </a:ext>
            </a:extLst>
          </p:cNvPr>
          <p:cNvSpPr>
            <a:spLocks noGrp="1"/>
          </p:cNvSpPr>
          <p:nvPr>
            <p:ph type="body" sz="quarter" idx="12"/>
          </p:nvPr>
        </p:nvSpPr>
        <p:spPr/>
        <p:txBody>
          <a:bodyPr/>
          <a:lstStyle/>
          <a:p>
            <a:r>
              <a:rPr lang="en-US" dirty="0"/>
              <a:t>Department of Civil Engineering</a:t>
            </a:r>
          </a:p>
        </p:txBody>
      </p:sp>
      <p:sp>
        <p:nvSpPr>
          <p:cNvPr id="8" name="TextBox 7">
            <a:extLst>
              <a:ext uri="{FF2B5EF4-FFF2-40B4-BE49-F238E27FC236}">
                <a16:creationId xmlns:a16="http://schemas.microsoft.com/office/drawing/2014/main" id="{81C571A5-EA97-4E5A-8759-2B078818AA34}"/>
              </a:ext>
            </a:extLst>
          </p:cNvPr>
          <p:cNvSpPr txBox="1"/>
          <p:nvPr/>
        </p:nvSpPr>
        <p:spPr>
          <a:xfrm>
            <a:off x="582707" y="5055490"/>
            <a:ext cx="7949989" cy="1200329"/>
          </a:xfrm>
          <a:prstGeom prst="rect">
            <a:avLst/>
          </a:prstGeom>
          <a:noFill/>
        </p:spPr>
        <p:txBody>
          <a:bodyPr wrap="square">
            <a:spAutoFit/>
          </a:bodyPr>
          <a:lstStyle/>
          <a:p>
            <a:r>
              <a:rPr lang="en-US" sz="900" i="1" dirty="0">
                <a:effectLst/>
                <a:latin typeface="Arial Narrow" panose="020B0606020202030204" pitchFamily="34" charset="0"/>
                <a:ea typeface="Calibri" panose="020F0502020204030204" pitchFamily="34" charset="0"/>
                <a:cs typeface="Calibri" panose="020F0502020204030204" pitchFamily="34" charset="0"/>
              </a:rPr>
              <a:t>Disclaimer:  The New Mexico Produced Water Research Consortium at New Mexico State University is conducting independent, science-based research to evaluate potential environmental and health effects related to the reuse of treated produced water for fit-for-purpose applications. This work is designed to generate objective data under controlled conditions, without promoting or opposing any specific reuse practices. Our goal is to provide clear, reliable information that supports informed decision-making around the safe and responsible use of produced water in New Mexico and beyond.</a:t>
            </a:r>
          </a:p>
          <a:p>
            <a:endParaRPr lang="en-US" sz="900" i="1" dirty="0">
              <a:latin typeface="Arial Narrow" panose="020B0606020202030204" pitchFamily="34" charset="0"/>
              <a:ea typeface="Calibri" panose="020F0502020204030204" pitchFamily="34" charset="0"/>
              <a:cs typeface="Calibri" panose="020F0502020204030204" pitchFamily="34" charset="0"/>
            </a:endParaRPr>
          </a:p>
          <a:p>
            <a:r>
              <a:rPr lang="en-US" sz="900" i="1" dirty="0">
                <a:latin typeface="Arial Narrow" panose="020B0606020202030204" pitchFamily="34" charset="0"/>
              </a:rPr>
              <a:t>This presentation includes preliminary research data from the New Mexico Produced Water Research Consortium at New Mexico State University. The information presented is subject to change and has not yet undergone formal quality assurance or quality control (QA/QC) review. Distribution or sharing of this material without prior authorization from New Mexico State University is not permitted.</a:t>
            </a:r>
          </a:p>
        </p:txBody>
      </p:sp>
    </p:spTree>
    <p:extLst>
      <p:ext uri="{BB962C8B-B14F-4D97-AF65-F5344CB8AC3E}">
        <p14:creationId xmlns:p14="http://schemas.microsoft.com/office/powerpoint/2010/main" val="3330025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359F-A4E9-CE1B-69B7-93B7AFA37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73FA1-2DD6-DF69-21C7-037EA1651034}"/>
              </a:ext>
            </a:extLst>
          </p:cNvPr>
          <p:cNvSpPr>
            <a:spLocks noGrp="1"/>
          </p:cNvSpPr>
          <p:nvPr>
            <p:ph type="title"/>
          </p:nvPr>
        </p:nvSpPr>
        <p:spPr>
          <a:xfrm>
            <a:off x="-295133" y="128246"/>
            <a:ext cx="9734266" cy="537660"/>
          </a:xfrm>
        </p:spPr>
        <p:txBody>
          <a:bodyPr>
            <a:normAutofit/>
          </a:bodyPr>
          <a:lstStyle/>
          <a:p>
            <a:pPr algn="ctr"/>
            <a:r>
              <a:rPr lang="en-US" sz="2800" dirty="0">
                <a:solidFill>
                  <a:srgbClr val="8F410D"/>
                </a:solidFill>
                <a:latin typeface="Arial" panose="020B0604020202020204" pitchFamily="34" charset="0"/>
                <a:cs typeface="Arial" panose="020B0604020202020204" pitchFamily="34" charset="0"/>
              </a:rPr>
              <a:t>Ag/G/TiO</a:t>
            </a:r>
            <a:r>
              <a:rPr lang="en-US" sz="2800" baseline="-25000" dirty="0">
                <a:solidFill>
                  <a:srgbClr val="8F410D"/>
                </a:solidFill>
                <a:latin typeface="Arial" panose="020B0604020202020204" pitchFamily="34" charset="0"/>
                <a:cs typeface="Arial" panose="020B0604020202020204" pitchFamily="34" charset="0"/>
              </a:rPr>
              <a:t>2 </a:t>
            </a:r>
            <a:r>
              <a:rPr lang="en-US" sz="2800" dirty="0">
                <a:solidFill>
                  <a:srgbClr val="8F410D"/>
                </a:solidFill>
                <a:latin typeface="Arial" panose="020B0604020202020204" pitchFamily="34" charset="0"/>
                <a:cs typeface="Arial" panose="020B0604020202020204" pitchFamily="34" charset="0"/>
              </a:rPr>
              <a:t>atom-nanocomposite photocatalyst </a:t>
            </a:r>
            <a:endParaRPr lang="en-US" sz="2800" dirty="0">
              <a:solidFill>
                <a:srgbClr val="8F410D"/>
              </a:solidFill>
              <a:latin typeface="Arial Black" panose="020B0A04020102020204" pitchFamily="34" charset="0"/>
            </a:endParaRPr>
          </a:p>
        </p:txBody>
      </p:sp>
      <p:sp>
        <p:nvSpPr>
          <p:cNvPr id="3" name="Rectangle 2">
            <a:extLst>
              <a:ext uri="{FF2B5EF4-FFF2-40B4-BE49-F238E27FC236}">
                <a16:creationId xmlns:a16="http://schemas.microsoft.com/office/drawing/2014/main" id="{DC5B7C5B-0BCC-2467-0C65-2154CC7B951D}"/>
              </a:ext>
            </a:extLst>
          </p:cNvPr>
          <p:cNvSpPr/>
          <p:nvPr/>
        </p:nvSpPr>
        <p:spPr>
          <a:xfrm>
            <a:off x="36322" y="1023473"/>
            <a:ext cx="4952470" cy="38282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spcBef>
                <a:spcPts val="450"/>
              </a:spcBef>
              <a:spcAft>
                <a:spcPts val="450"/>
              </a:spcAft>
              <a:buFont typeface="Wingdings" panose="05000000000000000000" pitchFamily="2" charset="2"/>
              <a:buChar char="§"/>
            </a:pPr>
            <a:r>
              <a:rPr lang="en-US" sz="1650" dirty="0">
                <a:solidFill>
                  <a:schemeClr val="tx1"/>
                </a:solidFill>
                <a:latin typeface="Arial" panose="020B0604020202020204" pitchFamily="34" charset="0"/>
                <a:cs typeface="Arial" panose="020B0604020202020204" pitchFamily="34" charset="0"/>
              </a:rPr>
              <a:t>Develop atom-nanocomposite photocatalysts (metal atoms or clusters- graphene nanosheets- semiconductor nanoparticles)</a:t>
            </a:r>
          </a:p>
          <a:p>
            <a:pPr marL="214313" indent="-214313">
              <a:spcBef>
                <a:spcPts val="450"/>
              </a:spcBef>
              <a:spcAft>
                <a:spcPts val="450"/>
              </a:spcAft>
              <a:buFont typeface="Wingdings" panose="05000000000000000000" pitchFamily="2" charset="2"/>
              <a:buChar char="§"/>
            </a:pPr>
            <a:r>
              <a:rPr lang="en-US" sz="1650" dirty="0">
                <a:solidFill>
                  <a:schemeClr val="tx1"/>
                </a:solidFill>
                <a:latin typeface="Arial" panose="020B0604020202020204" pitchFamily="34" charset="0"/>
                <a:cs typeface="Arial" panose="020B0604020202020204" pitchFamily="34" charset="0"/>
              </a:rPr>
              <a:t>One example: Ag/G/TiO</a:t>
            </a:r>
            <a:r>
              <a:rPr lang="en-US" sz="1650" baseline="-25000" dirty="0">
                <a:solidFill>
                  <a:schemeClr val="tx1"/>
                </a:solidFill>
                <a:latin typeface="Arial" panose="020B0604020202020204" pitchFamily="34" charset="0"/>
                <a:cs typeface="Arial" panose="020B0604020202020204" pitchFamily="34" charset="0"/>
              </a:rPr>
              <a:t>2</a:t>
            </a:r>
            <a:endParaRPr lang="en-US" sz="1650" dirty="0">
              <a:solidFill>
                <a:schemeClr val="tx1"/>
              </a:solidFill>
              <a:latin typeface="Arial" panose="020B0604020202020204" pitchFamily="34" charset="0"/>
              <a:cs typeface="Arial" panose="020B0604020202020204" pitchFamily="34" charset="0"/>
            </a:endParaRPr>
          </a:p>
          <a:p>
            <a:pPr marL="385763" indent="-214313">
              <a:spcBef>
                <a:spcPts val="450"/>
              </a:spcBef>
              <a:spcAft>
                <a:spcPts val="450"/>
              </a:spcAft>
              <a:buFont typeface="Courier New" panose="02070309020205020404" pitchFamily="49" charset="0"/>
              <a:buChar char="o"/>
            </a:pPr>
            <a:r>
              <a:rPr lang="en-US" sz="1650" dirty="0">
                <a:solidFill>
                  <a:schemeClr val="tx1"/>
                </a:solidFill>
                <a:latin typeface="Arial" panose="020B0604020202020204" pitchFamily="34" charset="0"/>
                <a:cs typeface="Arial" panose="020B0604020202020204" pitchFamily="34" charset="0"/>
              </a:rPr>
              <a:t>Synthesized by the hydrothermal and microwave-assisted method.</a:t>
            </a:r>
          </a:p>
          <a:p>
            <a:pPr marL="385763" indent="-214313">
              <a:spcBef>
                <a:spcPts val="450"/>
              </a:spcBef>
              <a:spcAft>
                <a:spcPts val="450"/>
              </a:spcAft>
              <a:buFont typeface="Courier New" panose="02070309020205020404" pitchFamily="49" charset="0"/>
              <a:buChar char="o"/>
            </a:pPr>
            <a:r>
              <a:rPr lang="en-US" sz="1650" dirty="0">
                <a:solidFill>
                  <a:schemeClr val="tx1"/>
                </a:solidFill>
                <a:latin typeface="Arial" panose="020B0604020202020204" pitchFamily="34" charset="0"/>
                <a:cs typeface="Arial" panose="020B0604020202020204" pitchFamily="34" charset="0"/>
              </a:rPr>
              <a:t>Simple to synthesize.</a:t>
            </a:r>
          </a:p>
          <a:p>
            <a:pPr marL="385763" indent="-214313">
              <a:spcBef>
                <a:spcPts val="450"/>
              </a:spcBef>
              <a:spcAft>
                <a:spcPts val="450"/>
              </a:spcAft>
              <a:buFont typeface="Courier New" panose="02070309020205020404" pitchFamily="49" charset="0"/>
              <a:buChar char="o"/>
            </a:pPr>
            <a:r>
              <a:rPr lang="en-US" sz="1650" dirty="0">
                <a:solidFill>
                  <a:schemeClr val="tx1"/>
                </a:solidFill>
                <a:latin typeface="Arial" panose="020B0604020202020204" pitchFamily="34" charset="0"/>
                <a:cs typeface="Arial" panose="020B0604020202020204" pitchFamily="34" charset="0"/>
              </a:rPr>
              <a:t>Active under both UV and visible light spectrum.</a:t>
            </a:r>
          </a:p>
          <a:p>
            <a:pPr marL="385763" indent="-214313">
              <a:spcBef>
                <a:spcPts val="450"/>
              </a:spcBef>
              <a:spcAft>
                <a:spcPts val="450"/>
              </a:spcAft>
              <a:buFont typeface="Courier New" panose="02070309020205020404" pitchFamily="49" charset="0"/>
              <a:buChar char="o"/>
            </a:pPr>
            <a:r>
              <a:rPr lang="en-US" sz="1650" dirty="0">
                <a:solidFill>
                  <a:schemeClr val="tx1"/>
                </a:solidFill>
                <a:latin typeface="Arial" panose="020B0604020202020204" pitchFamily="34" charset="0"/>
                <a:cs typeface="Arial" panose="020B0604020202020204" pitchFamily="34" charset="0"/>
              </a:rPr>
              <a:t>Have a high surface area due to graphene.</a:t>
            </a:r>
          </a:p>
          <a:p>
            <a:pPr marL="385763" indent="-214313">
              <a:spcBef>
                <a:spcPts val="450"/>
              </a:spcBef>
              <a:spcAft>
                <a:spcPts val="450"/>
              </a:spcAft>
              <a:buFont typeface="Courier New" panose="02070309020205020404" pitchFamily="49" charset="0"/>
              <a:buChar char="o"/>
            </a:pPr>
            <a:r>
              <a:rPr lang="en-US" sz="1650" dirty="0">
                <a:solidFill>
                  <a:schemeClr val="tx1"/>
                </a:solidFill>
                <a:latin typeface="Arial" panose="020B0604020202020204" pitchFamily="34" charset="0"/>
                <a:cs typeface="Arial" panose="020B0604020202020204" pitchFamily="34" charset="0"/>
              </a:rPr>
              <a:t>Produce H</a:t>
            </a:r>
            <a:r>
              <a:rPr lang="en-US" sz="1650" baseline="-25000" dirty="0">
                <a:solidFill>
                  <a:schemeClr val="tx1"/>
                </a:solidFill>
                <a:latin typeface="Arial" panose="020B0604020202020204" pitchFamily="34" charset="0"/>
                <a:cs typeface="Arial" panose="020B0604020202020204" pitchFamily="34" charset="0"/>
              </a:rPr>
              <a:t>2</a:t>
            </a:r>
            <a:r>
              <a:rPr lang="en-US" sz="1650" dirty="0">
                <a:solidFill>
                  <a:schemeClr val="tx1"/>
                </a:solidFill>
                <a:latin typeface="Arial" panose="020B0604020202020204" pitchFamily="34" charset="0"/>
                <a:cs typeface="Arial" panose="020B0604020202020204" pitchFamily="34" charset="0"/>
              </a:rPr>
              <a:t> from alternative water sources.</a:t>
            </a:r>
          </a:p>
          <a:p>
            <a:pPr marL="385763" indent="-214313">
              <a:spcBef>
                <a:spcPts val="450"/>
              </a:spcBef>
              <a:spcAft>
                <a:spcPts val="450"/>
              </a:spcAft>
              <a:buFont typeface="Courier New" panose="02070309020205020404" pitchFamily="49" charset="0"/>
              <a:buChar char="o"/>
            </a:pPr>
            <a:r>
              <a:rPr lang="en-US" sz="1650" dirty="0">
                <a:solidFill>
                  <a:schemeClr val="tx1"/>
                </a:solidFill>
                <a:latin typeface="Arial" panose="020B0604020202020204" pitchFamily="34" charset="0"/>
                <a:cs typeface="Arial" panose="020B0604020202020204" pitchFamily="34" charset="0"/>
              </a:rPr>
              <a:t>Use a slurry-based system for effective </a:t>
            </a:r>
          </a:p>
          <a:p>
            <a:pPr marL="171450">
              <a:spcBef>
                <a:spcPts val="450"/>
              </a:spcBef>
              <a:spcAft>
                <a:spcPts val="450"/>
              </a:spcAft>
            </a:pPr>
            <a:r>
              <a:rPr lang="en-US" sz="1650" dirty="0">
                <a:solidFill>
                  <a:schemeClr val="tx1"/>
                </a:solidFill>
                <a:latin typeface="Arial" panose="020B0604020202020204" pitchFamily="34" charset="0"/>
                <a:cs typeface="Arial" panose="020B0604020202020204" pitchFamily="34" charset="0"/>
              </a:rPr>
              <a:t>    contact and scalability.</a:t>
            </a:r>
          </a:p>
        </p:txBody>
      </p:sp>
      <p:sp>
        <p:nvSpPr>
          <p:cNvPr id="6" name="Slide Number Placeholder 5">
            <a:extLst>
              <a:ext uri="{FF2B5EF4-FFF2-40B4-BE49-F238E27FC236}">
                <a16:creationId xmlns:a16="http://schemas.microsoft.com/office/drawing/2014/main" id="{C661D8D7-92EF-22A1-7B5C-E01F550CD4F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10</a:t>
            </a:fld>
            <a:endParaRPr lang="en-US" sz="1200" b="1">
              <a:solidFill>
                <a:schemeClr val="bg1"/>
              </a:solidFill>
            </a:endParaRPr>
          </a:p>
        </p:txBody>
      </p:sp>
      <p:sp>
        <p:nvSpPr>
          <p:cNvPr id="4" name="TextBox 3">
            <a:extLst>
              <a:ext uri="{FF2B5EF4-FFF2-40B4-BE49-F238E27FC236}">
                <a16:creationId xmlns:a16="http://schemas.microsoft.com/office/drawing/2014/main" id="{290168C8-06CF-7BC1-7181-6AD5B2C39B41}"/>
              </a:ext>
            </a:extLst>
          </p:cNvPr>
          <p:cNvSpPr txBox="1"/>
          <p:nvPr/>
        </p:nvSpPr>
        <p:spPr>
          <a:xfrm>
            <a:off x="4506686" y="4851741"/>
            <a:ext cx="4541644"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Figure 4: On-site green hydrogen production from produced water using solar-powered continuous flow reactors in oilfield</a:t>
            </a:r>
            <a:r>
              <a:rPr lang="en-US" sz="1200" dirty="0">
                <a:latin typeface="Arial" panose="020B0604020202020204" pitchFamily="34" charset="0"/>
                <a:cs typeface="Arial" panose="020B0604020202020204" pitchFamily="34" charset="0"/>
              </a:rPr>
              <a:t>.</a:t>
            </a:r>
          </a:p>
        </p:txBody>
      </p:sp>
      <p:pic>
        <p:nvPicPr>
          <p:cNvPr id="7" name="Picture 6" descr="A satellite dish in the desert">
            <a:extLst>
              <a:ext uri="{FF2B5EF4-FFF2-40B4-BE49-F238E27FC236}">
                <a16:creationId xmlns:a16="http://schemas.microsoft.com/office/drawing/2014/main" id="{5BB5ADAA-2890-96F2-D1EE-B2EA6DEF2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267" y="1857375"/>
            <a:ext cx="4427323" cy="2994366"/>
          </a:xfrm>
          <a:prstGeom prst="rect">
            <a:avLst/>
          </a:prstGeom>
        </p:spPr>
      </p:pic>
      <p:sp>
        <p:nvSpPr>
          <p:cNvPr id="9" name="Rectangle 8">
            <a:extLst>
              <a:ext uri="{FF2B5EF4-FFF2-40B4-BE49-F238E27FC236}">
                <a16:creationId xmlns:a16="http://schemas.microsoft.com/office/drawing/2014/main" id="{BCCCB3B0-88E2-FC0E-1A1F-620E134DB8FB}"/>
              </a:ext>
            </a:extLst>
          </p:cNvPr>
          <p:cNvSpPr/>
          <p:nvPr/>
        </p:nvSpPr>
        <p:spPr>
          <a:xfrm>
            <a:off x="8473064" y="4471385"/>
            <a:ext cx="575266" cy="372546"/>
          </a:xfrm>
          <a:prstGeom prst="rect">
            <a:avLst/>
          </a:prstGeom>
          <a:solidFill>
            <a:srgbClr val="F6C7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050" b="1" dirty="0">
                <a:solidFill>
                  <a:schemeClr val="tx1"/>
                </a:solidFill>
              </a:rPr>
              <a:t>Outlet</a:t>
            </a:r>
          </a:p>
        </p:txBody>
      </p:sp>
      <p:sp>
        <p:nvSpPr>
          <p:cNvPr id="12" name="Rectangle 11">
            <a:extLst>
              <a:ext uri="{FF2B5EF4-FFF2-40B4-BE49-F238E27FC236}">
                <a16:creationId xmlns:a16="http://schemas.microsoft.com/office/drawing/2014/main" id="{68F1F248-D28C-4DE2-B60A-4BCED6397DCA}"/>
              </a:ext>
            </a:extLst>
          </p:cNvPr>
          <p:cNvSpPr/>
          <p:nvPr/>
        </p:nvSpPr>
        <p:spPr>
          <a:xfrm>
            <a:off x="4565511" y="4670596"/>
            <a:ext cx="529004" cy="143460"/>
          </a:xfrm>
          <a:prstGeom prst="rect">
            <a:avLst/>
          </a:prstGeom>
          <a:solidFill>
            <a:srgbClr val="F7D9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Inlet</a:t>
            </a:r>
          </a:p>
        </p:txBody>
      </p:sp>
      <p:sp>
        <p:nvSpPr>
          <p:cNvPr id="16" name="Arrow: Curved Left 15">
            <a:extLst>
              <a:ext uri="{FF2B5EF4-FFF2-40B4-BE49-F238E27FC236}">
                <a16:creationId xmlns:a16="http://schemas.microsoft.com/office/drawing/2014/main" id="{051FB248-35CF-8579-5DE8-E5E9434CBE75}"/>
              </a:ext>
            </a:extLst>
          </p:cNvPr>
          <p:cNvSpPr/>
          <p:nvPr/>
        </p:nvSpPr>
        <p:spPr>
          <a:xfrm>
            <a:off x="5021670" y="4353799"/>
            <a:ext cx="193430" cy="452447"/>
          </a:xfrm>
          <a:prstGeom prst="curved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7" name="Arrow: Curved Left 16">
            <a:extLst>
              <a:ext uri="{FF2B5EF4-FFF2-40B4-BE49-F238E27FC236}">
                <a16:creationId xmlns:a16="http://schemas.microsoft.com/office/drawing/2014/main" id="{C68EDF4F-78C7-01A9-A50C-2F6F78FF6739}"/>
              </a:ext>
            </a:extLst>
          </p:cNvPr>
          <p:cNvSpPr/>
          <p:nvPr/>
        </p:nvSpPr>
        <p:spPr>
          <a:xfrm flipH="1">
            <a:off x="8255764" y="4353798"/>
            <a:ext cx="193430" cy="361741"/>
          </a:xfrm>
          <a:prstGeom prst="curved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8" name="Rectangle 17">
            <a:extLst>
              <a:ext uri="{FF2B5EF4-FFF2-40B4-BE49-F238E27FC236}">
                <a16:creationId xmlns:a16="http://schemas.microsoft.com/office/drawing/2014/main" id="{3C9EC2F0-52DC-F317-51C8-3EF9F8BF40C9}"/>
              </a:ext>
            </a:extLst>
          </p:cNvPr>
          <p:cNvSpPr/>
          <p:nvPr/>
        </p:nvSpPr>
        <p:spPr>
          <a:xfrm>
            <a:off x="5761866" y="1959497"/>
            <a:ext cx="1186570" cy="186454"/>
          </a:xfrm>
          <a:prstGeom prst="rect">
            <a:avLst/>
          </a:prstGeom>
          <a:solidFill>
            <a:srgbClr val="8CAA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Solar Concentrator</a:t>
            </a:r>
          </a:p>
        </p:txBody>
      </p:sp>
      <p:sp>
        <p:nvSpPr>
          <p:cNvPr id="19" name="Rectangle 18">
            <a:extLst>
              <a:ext uri="{FF2B5EF4-FFF2-40B4-BE49-F238E27FC236}">
                <a16:creationId xmlns:a16="http://schemas.microsoft.com/office/drawing/2014/main" id="{5ACC24F9-5C99-D1D8-D292-83EE4E683DE3}"/>
              </a:ext>
            </a:extLst>
          </p:cNvPr>
          <p:cNvSpPr/>
          <p:nvPr/>
        </p:nvSpPr>
        <p:spPr>
          <a:xfrm>
            <a:off x="8033657" y="2884105"/>
            <a:ext cx="1008821" cy="186454"/>
          </a:xfrm>
          <a:prstGeom prst="rect">
            <a:avLst/>
          </a:prstGeom>
          <a:solidFill>
            <a:srgbClr val="8CAA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a:t>
            </a:r>
            <a:r>
              <a:rPr lang="en-US" sz="1050" b="1" baseline="-25000" dirty="0">
                <a:solidFill>
                  <a:schemeClr val="tx1"/>
                </a:solidFill>
              </a:rPr>
              <a:t>2</a:t>
            </a:r>
            <a:r>
              <a:rPr lang="en-US" sz="1050" b="1" dirty="0">
                <a:solidFill>
                  <a:schemeClr val="tx1"/>
                </a:solidFill>
              </a:rPr>
              <a:t> Storage Tank</a:t>
            </a:r>
          </a:p>
        </p:txBody>
      </p:sp>
      <p:cxnSp>
        <p:nvCxnSpPr>
          <p:cNvPr id="21" name="Straight Arrow Connector 20">
            <a:extLst>
              <a:ext uri="{FF2B5EF4-FFF2-40B4-BE49-F238E27FC236}">
                <a16:creationId xmlns:a16="http://schemas.microsoft.com/office/drawing/2014/main" id="{F6D4AE87-F402-9AC6-57E7-0B2B8689E3CD}"/>
              </a:ext>
            </a:extLst>
          </p:cNvPr>
          <p:cNvCxnSpPr>
            <a:cxnSpLocks/>
          </p:cNvCxnSpPr>
          <p:nvPr/>
        </p:nvCxnSpPr>
        <p:spPr>
          <a:xfrm flipV="1">
            <a:off x="7973367" y="3113253"/>
            <a:ext cx="195943" cy="5253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B39AEB5-F6D8-247B-ED6C-B91F03B92B3A}"/>
              </a:ext>
            </a:extLst>
          </p:cNvPr>
          <p:cNvSpPr/>
          <p:nvPr/>
        </p:nvSpPr>
        <p:spPr>
          <a:xfrm>
            <a:off x="7063702" y="3185794"/>
            <a:ext cx="584672" cy="243206"/>
          </a:xfrm>
          <a:prstGeom prst="rect">
            <a:avLst/>
          </a:prstGeom>
          <a:solidFill>
            <a:srgbClr val="8CAA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Reactor</a:t>
            </a:r>
          </a:p>
        </p:txBody>
      </p:sp>
      <p:cxnSp>
        <p:nvCxnSpPr>
          <p:cNvPr id="26" name="Straight Arrow Connector 25">
            <a:extLst>
              <a:ext uri="{FF2B5EF4-FFF2-40B4-BE49-F238E27FC236}">
                <a16:creationId xmlns:a16="http://schemas.microsoft.com/office/drawing/2014/main" id="{EAFF7745-64E5-8AC9-8E57-8ECF33941E15}"/>
              </a:ext>
            </a:extLst>
          </p:cNvPr>
          <p:cNvCxnSpPr>
            <a:cxnSpLocks/>
          </p:cNvCxnSpPr>
          <p:nvPr/>
        </p:nvCxnSpPr>
        <p:spPr>
          <a:xfrm flipV="1">
            <a:off x="7397273" y="3429000"/>
            <a:ext cx="0" cy="2821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532251B-B27E-FB26-FE56-A9C30DD08536}"/>
              </a:ext>
            </a:extLst>
          </p:cNvPr>
          <p:cNvCxnSpPr>
            <a:cxnSpLocks/>
          </p:cNvCxnSpPr>
          <p:nvPr/>
        </p:nvCxnSpPr>
        <p:spPr>
          <a:xfrm flipV="1">
            <a:off x="6159207" y="2178258"/>
            <a:ext cx="195943" cy="5253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E413B1-9C11-4A80-ABB9-3EC38A311641}"/>
              </a:ext>
            </a:extLst>
          </p:cNvPr>
          <p:cNvSpPr txBox="1"/>
          <p:nvPr/>
        </p:nvSpPr>
        <p:spPr>
          <a:xfrm>
            <a:off x="8185488" y="5837207"/>
            <a:ext cx="335406" cy="300082"/>
          </a:xfrm>
          <a:prstGeom prst="rect">
            <a:avLst/>
          </a:prstGeom>
          <a:noFill/>
        </p:spPr>
        <p:txBody>
          <a:bodyPr wrap="square" rtlCol="0">
            <a:spAutoFit/>
          </a:bodyPr>
          <a:lstStyle/>
          <a:p>
            <a:r>
              <a:rPr lang="en-US" sz="1350" dirty="0"/>
              <a:t>9</a:t>
            </a:r>
          </a:p>
        </p:txBody>
      </p:sp>
    </p:spTree>
    <p:extLst>
      <p:ext uri="{BB962C8B-B14F-4D97-AF65-F5344CB8AC3E}">
        <p14:creationId xmlns:p14="http://schemas.microsoft.com/office/powerpoint/2010/main" val="372646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4E6F-FF12-AAC3-5090-1DA03183132F}"/>
              </a:ext>
            </a:extLst>
          </p:cNvPr>
          <p:cNvSpPr>
            <a:spLocks noGrp="1"/>
          </p:cNvSpPr>
          <p:nvPr>
            <p:ph type="title"/>
          </p:nvPr>
        </p:nvSpPr>
        <p:spPr>
          <a:xfrm>
            <a:off x="-103236" y="-45163"/>
            <a:ext cx="8768264" cy="904325"/>
          </a:xfrm>
        </p:spPr>
        <p:txBody>
          <a:bodyPr>
            <a:normAutofit/>
          </a:bodyPr>
          <a:lstStyle/>
          <a:p>
            <a:pPr algn="ctr"/>
            <a:r>
              <a:rPr lang="en-US" b="1" dirty="0">
                <a:solidFill>
                  <a:srgbClr val="8F410D"/>
                </a:solidFill>
              </a:rPr>
              <a:t>        </a:t>
            </a:r>
            <a:r>
              <a:rPr lang="en-US" b="1" dirty="0">
                <a:solidFill>
                  <a:srgbClr val="8F410D"/>
                </a:solidFill>
                <a:latin typeface="Arial" panose="020B0604020202020204" pitchFamily="34" charset="0"/>
                <a:cs typeface="Arial" panose="020B0604020202020204" pitchFamily="34" charset="0"/>
              </a:rPr>
              <a:t>Bandgap and TEM image of photocatalyst Ag/G/TiO</a:t>
            </a:r>
            <a:r>
              <a:rPr lang="en-US" b="1" baseline="-25000" dirty="0">
                <a:solidFill>
                  <a:srgbClr val="8F410D"/>
                </a:solidFill>
                <a:latin typeface="Arial" panose="020B0604020202020204" pitchFamily="34" charset="0"/>
                <a:cs typeface="Arial" panose="020B0604020202020204" pitchFamily="34" charset="0"/>
              </a:rPr>
              <a:t>2</a:t>
            </a:r>
          </a:p>
        </p:txBody>
      </p:sp>
      <p:pic>
        <p:nvPicPr>
          <p:cNvPr id="6" name="Picture 5">
            <a:extLst>
              <a:ext uri="{FF2B5EF4-FFF2-40B4-BE49-F238E27FC236}">
                <a16:creationId xmlns:a16="http://schemas.microsoft.com/office/drawing/2014/main" id="{DEE935DF-1D01-9057-5AB5-78499CD46C4D}"/>
              </a:ext>
            </a:extLst>
          </p:cNvPr>
          <p:cNvPicPr>
            <a:picLocks noChangeAspect="1"/>
          </p:cNvPicPr>
          <p:nvPr/>
        </p:nvPicPr>
        <p:blipFill>
          <a:blip r:embed="rId3"/>
          <a:stretch>
            <a:fillRect/>
          </a:stretch>
        </p:blipFill>
        <p:spPr>
          <a:xfrm>
            <a:off x="0" y="1457224"/>
            <a:ext cx="3130284" cy="2825716"/>
          </a:xfrm>
          <a:prstGeom prst="rect">
            <a:avLst/>
          </a:prstGeom>
        </p:spPr>
      </p:pic>
      <p:pic>
        <p:nvPicPr>
          <p:cNvPr id="7" name="Picture 6">
            <a:extLst>
              <a:ext uri="{FF2B5EF4-FFF2-40B4-BE49-F238E27FC236}">
                <a16:creationId xmlns:a16="http://schemas.microsoft.com/office/drawing/2014/main" id="{0B2A1EF0-5CD6-F624-A03F-E93F1D194B36}"/>
              </a:ext>
            </a:extLst>
          </p:cNvPr>
          <p:cNvPicPr>
            <a:picLocks noChangeAspect="1"/>
          </p:cNvPicPr>
          <p:nvPr/>
        </p:nvPicPr>
        <p:blipFill>
          <a:blip r:embed="rId4"/>
          <a:stretch>
            <a:fillRect/>
          </a:stretch>
        </p:blipFill>
        <p:spPr>
          <a:xfrm>
            <a:off x="2720426" y="1457224"/>
            <a:ext cx="3120940" cy="2825716"/>
          </a:xfrm>
          <a:prstGeom prst="rect">
            <a:avLst/>
          </a:prstGeom>
        </p:spPr>
      </p:pic>
      <p:sp>
        <p:nvSpPr>
          <p:cNvPr id="9" name="TextBox 8">
            <a:extLst>
              <a:ext uri="{FF2B5EF4-FFF2-40B4-BE49-F238E27FC236}">
                <a16:creationId xmlns:a16="http://schemas.microsoft.com/office/drawing/2014/main" id="{20F16724-90E2-220C-2455-16EC618A24B1}"/>
              </a:ext>
            </a:extLst>
          </p:cNvPr>
          <p:cNvSpPr txBox="1"/>
          <p:nvPr/>
        </p:nvSpPr>
        <p:spPr>
          <a:xfrm>
            <a:off x="964407" y="4406073"/>
            <a:ext cx="6753564" cy="698717"/>
          </a:xfrm>
          <a:prstGeom prst="rect">
            <a:avLst/>
          </a:prstGeom>
          <a:noFill/>
        </p:spPr>
        <p:txBody>
          <a:bodyPr wrap="square">
            <a:spAutoFit/>
          </a:bodyPr>
          <a:lstStyle/>
          <a:p>
            <a:pPr algn="just">
              <a:lnSpc>
                <a:spcPct val="150000"/>
              </a:lnSpc>
              <a:spcBef>
                <a:spcPts val="450"/>
              </a:spcBef>
              <a:spcAft>
                <a:spcPts val="450"/>
              </a:spcAft>
            </a:pPr>
            <a:r>
              <a:rPr lang="en-US" sz="1400" kern="100" dirty="0">
                <a:latin typeface="Arial" panose="020B0604020202020204" pitchFamily="34" charset="0"/>
                <a:ea typeface="Aptos" panose="020B0004020202020204" pitchFamily="34" charset="0"/>
                <a:cs typeface="Arial" panose="020B0604020202020204" pitchFamily="34" charset="0"/>
              </a:rPr>
              <a:t>Figure 5: Bandgap characteristics and optical absorption behavior of pure TiO</a:t>
            </a:r>
            <a:r>
              <a:rPr lang="en-US" sz="1400" kern="100" baseline="-25000" dirty="0">
                <a:latin typeface="Arial" panose="020B0604020202020204" pitchFamily="34" charset="0"/>
                <a:ea typeface="Aptos" panose="020B0004020202020204" pitchFamily="34" charset="0"/>
                <a:cs typeface="Arial" panose="020B0604020202020204" pitchFamily="34" charset="0"/>
              </a:rPr>
              <a:t>2</a:t>
            </a:r>
            <a:r>
              <a:rPr lang="en-US" sz="1400" kern="100" dirty="0">
                <a:latin typeface="Arial" panose="020B0604020202020204" pitchFamily="34" charset="0"/>
                <a:ea typeface="Aptos" panose="020B0004020202020204" pitchFamily="34" charset="0"/>
                <a:cs typeface="Arial" panose="020B0604020202020204" pitchFamily="34" charset="0"/>
              </a:rPr>
              <a:t> and Ag/G/TiO</a:t>
            </a:r>
            <a:r>
              <a:rPr lang="en-US" sz="1400" kern="100" baseline="-25000" dirty="0">
                <a:latin typeface="Arial" panose="020B0604020202020204" pitchFamily="34" charset="0"/>
                <a:ea typeface="Aptos" panose="020B0004020202020204" pitchFamily="34" charset="0"/>
                <a:cs typeface="Arial" panose="020B0604020202020204" pitchFamily="34" charset="0"/>
              </a:rPr>
              <a:t>2</a:t>
            </a:r>
            <a:r>
              <a:rPr lang="en-US" sz="1400" kern="100" dirty="0">
                <a:latin typeface="Arial" panose="020B0604020202020204" pitchFamily="34" charset="0"/>
                <a:ea typeface="Aptos" panose="020B0004020202020204" pitchFamily="34" charset="0"/>
                <a:cs typeface="Arial" panose="020B0604020202020204" pitchFamily="34" charset="0"/>
              </a:rPr>
              <a:t>. TEM image of the catalysts and Ag particles: Ag/G/TiO</a:t>
            </a:r>
            <a:r>
              <a:rPr lang="en-US" sz="1400" kern="100" baseline="-25000" dirty="0">
                <a:latin typeface="Arial" panose="020B0604020202020204" pitchFamily="34" charset="0"/>
                <a:ea typeface="Aptos" panose="020B0004020202020204" pitchFamily="34" charset="0"/>
                <a:cs typeface="Arial" panose="020B0604020202020204" pitchFamily="34" charset="0"/>
              </a:rPr>
              <a:t>2</a:t>
            </a:r>
            <a:r>
              <a:rPr lang="en-US" sz="1400" kern="100" dirty="0">
                <a:latin typeface="Arial" panose="020B0604020202020204" pitchFamily="34" charset="0"/>
                <a:ea typeface="Aptos" panose="020B00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FF2AC177-C146-CDE3-C66C-2F8B67488E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7108" y="1743294"/>
            <a:ext cx="3120939" cy="2044117"/>
          </a:xfrm>
          <a:prstGeom prst="rect">
            <a:avLst/>
          </a:prstGeom>
          <a:noFill/>
          <a:ln>
            <a:noFill/>
          </a:ln>
        </p:spPr>
      </p:pic>
      <p:sp>
        <p:nvSpPr>
          <p:cNvPr id="3" name="TextBox 2">
            <a:extLst>
              <a:ext uri="{FF2B5EF4-FFF2-40B4-BE49-F238E27FC236}">
                <a16:creationId xmlns:a16="http://schemas.microsoft.com/office/drawing/2014/main" id="{7C4AC9F1-0D11-D7F4-008C-39FDB93E1159}"/>
              </a:ext>
            </a:extLst>
          </p:cNvPr>
          <p:cNvSpPr txBox="1"/>
          <p:nvPr/>
        </p:nvSpPr>
        <p:spPr>
          <a:xfrm>
            <a:off x="8185487" y="5837207"/>
            <a:ext cx="479541" cy="300082"/>
          </a:xfrm>
          <a:prstGeom prst="rect">
            <a:avLst/>
          </a:prstGeom>
          <a:noFill/>
        </p:spPr>
        <p:txBody>
          <a:bodyPr wrap="square" rtlCol="0">
            <a:spAutoFit/>
          </a:bodyPr>
          <a:lstStyle/>
          <a:p>
            <a:r>
              <a:rPr lang="en-US" sz="1350" dirty="0"/>
              <a:t>10</a:t>
            </a:r>
          </a:p>
        </p:txBody>
      </p:sp>
    </p:spTree>
    <p:extLst>
      <p:ext uri="{BB962C8B-B14F-4D97-AF65-F5344CB8AC3E}">
        <p14:creationId xmlns:p14="http://schemas.microsoft.com/office/powerpoint/2010/main" val="2072038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027E-8FF0-AB2B-4148-4BD061688B1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7450AC9-1148-72C4-CEAC-ABC47D3F253D}"/>
              </a:ext>
            </a:extLst>
          </p:cNvPr>
          <p:cNvPicPr>
            <a:picLocks noChangeAspect="1"/>
          </p:cNvPicPr>
          <p:nvPr/>
        </p:nvPicPr>
        <p:blipFill>
          <a:blip r:embed="rId3"/>
          <a:stretch>
            <a:fillRect/>
          </a:stretch>
        </p:blipFill>
        <p:spPr>
          <a:xfrm>
            <a:off x="4288965" y="801366"/>
            <a:ext cx="2686051" cy="2086619"/>
          </a:xfrm>
          <a:prstGeom prst="rect">
            <a:avLst/>
          </a:prstGeom>
        </p:spPr>
      </p:pic>
      <p:pic>
        <p:nvPicPr>
          <p:cNvPr id="12" name="Picture 11">
            <a:extLst>
              <a:ext uri="{FF2B5EF4-FFF2-40B4-BE49-F238E27FC236}">
                <a16:creationId xmlns:a16="http://schemas.microsoft.com/office/drawing/2014/main" id="{A3455488-57DA-6890-0F22-1A8908445661}"/>
              </a:ext>
            </a:extLst>
          </p:cNvPr>
          <p:cNvPicPr>
            <a:picLocks noChangeAspect="1"/>
          </p:cNvPicPr>
          <p:nvPr/>
        </p:nvPicPr>
        <p:blipFill>
          <a:blip r:embed="rId4"/>
          <a:stretch>
            <a:fillRect/>
          </a:stretch>
        </p:blipFill>
        <p:spPr>
          <a:xfrm>
            <a:off x="6577782" y="801366"/>
            <a:ext cx="2743200" cy="2131015"/>
          </a:xfrm>
          <a:prstGeom prst="rect">
            <a:avLst/>
          </a:prstGeom>
        </p:spPr>
      </p:pic>
      <p:sp>
        <p:nvSpPr>
          <p:cNvPr id="2" name="Title 1">
            <a:extLst>
              <a:ext uri="{FF2B5EF4-FFF2-40B4-BE49-F238E27FC236}">
                <a16:creationId xmlns:a16="http://schemas.microsoft.com/office/drawing/2014/main" id="{5C164DAE-2F8B-32C4-94D9-50B88404E102}"/>
              </a:ext>
            </a:extLst>
          </p:cNvPr>
          <p:cNvSpPr>
            <a:spLocks noGrp="1"/>
          </p:cNvSpPr>
          <p:nvPr>
            <p:ph type="title"/>
          </p:nvPr>
        </p:nvSpPr>
        <p:spPr>
          <a:xfrm>
            <a:off x="-751115" y="120574"/>
            <a:ext cx="9791875" cy="600137"/>
          </a:xfrm>
        </p:spPr>
        <p:txBody>
          <a:bodyPr>
            <a:noAutofit/>
          </a:bodyPr>
          <a:lstStyle/>
          <a:p>
            <a:pPr algn="ctr"/>
            <a:r>
              <a:rPr lang="en-US" sz="2600" b="1" dirty="0">
                <a:solidFill>
                  <a:srgbClr val="8C0B42"/>
                </a:solidFill>
                <a:latin typeface="Arial Black" panose="020B0A04020102020204" pitchFamily="34" charset="0"/>
              </a:rPr>
              <a:t>       </a:t>
            </a:r>
            <a:r>
              <a:rPr lang="en-US" sz="2600" b="1" dirty="0">
                <a:solidFill>
                  <a:srgbClr val="8F410D"/>
                </a:solidFill>
                <a:latin typeface="Arial" panose="020B0604020202020204" pitchFamily="34" charset="0"/>
                <a:cs typeface="Arial" panose="020B0604020202020204" pitchFamily="34" charset="0"/>
              </a:rPr>
              <a:t>Hydrogen generation achieved using real water sources</a:t>
            </a:r>
            <a:endParaRPr lang="en-US" sz="2600" b="1" dirty="0">
              <a:solidFill>
                <a:srgbClr val="8F410D"/>
              </a:solidFill>
              <a:latin typeface="Arial Black" panose="020B0A04020102020204" pitchFamily="34" charset="0"/>
            </a:endParaRPr>
          </a:p>
        </p:txBody>
      </p:sp>
      <p:sp>
        <p:nvSpPr>
          <p:cNvPr id="3" name="Rectangle 2">
            <a:extLst>
              <a:ext uri="{FF2B5EF4-FFF2-40B4-BE49-F238E27FC236}">
                <a16:creationId xmlns:a16="http://schemas.microsoft.com/office/drawing/2014/main" id="{736DB4D4-53D4-FDAA-281F-AA081F82FB2E}"/>
              </a:ext>
            </a:extLst>
          </p:cNvPr>
          <p:cNvSpPr/>
          <p:nvPr/>
        </p:nvSpPr>
        <p:spPr>
          <a:xfrm>
            <a:off x="-200075" y="1760926"/>
            <a:ext cx="6170060" cy="31774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endParaRPr lang="en-US" sz="1500" dirty="0">
              <a:solidFill>
                <a:schemeClr val="tx1"/>
              </a:solidFill>
              <a:latin typeface="Arial" panose="020B0604020202020204" pitchFamily="34" charset="0"/>
              <a:cs typeface="Arial" panose="020B0604020202020204" pitchFamily="34" charset="0"/>
            </a:endParaRPr>
          </a:p>
          <a:p>
            <a:pPr marL="385763" indent="-214313">
              <a:spcBef>
                <a:spcPts val="300"/>
              </a:spcBef>
              <a:spcAft>
                <a:spcPts val="300"/>
              </a:spcAft>
              <a:buFont typeface="Courier New" panose="02070309020205020404" pitchFamily="49" charset="0"/>
              <a:buChar char="o"/>
            </a:pPr>
            <a:r>
              <a:rPr lang="en-US" sz="1600" b="1" dirty="0">
                <a:solidFill>
                  <a:schemeClr val="tx1"/>
                </a:solidFill>
                <a:latin typeface="Arial" panose="020B0604020202020204" pitchFamily="34" charset="0"/>
                <a:cs typeface="Arial" panose="020B0604020202020204" pitchFamily="34" charset="0"/>
              </a:rPr>
              <a:t>Tap Water:</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Consistent hydrogen production.</a:t>
            </a:r>
          </a:p>
          <a:p>
            <a:pPr marL="385763" indent="-214313">
              <a:spcBef>
                <a:spcPts val="300"/>
              </a:spcBef>
              <a:spcAft>
                <a:spcPts val="300"/>
              </a:spcAft>
              <a:buFont typeface="Courier New" panose="02070309020205020404" pitchFamily="49" charset="0"/>
              <a:buChar char="o"/>
            </a:pPr>
            <a:r>
              <a:rPr lang="en-US" sz="1600" b="1" dirty="0">
                <a:solidFill>
                  <a:schemeClr val="tx1"/>
                </a:solidFill>
                <a:latin typeface="Arial" panose="020B0604020202020204" pitchFamily="34" charset="0"/>
                <a:cs typeface="Arial" panose="020B0604020202020204" pitchFamily="34" charset="0"/>
              </a:rPr>
              <a:t>Brackish water and seawater:</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H</a:t>
            </a:r>
            <a:r>
              <a:rPr lang="en-US" sz="1600" baseline="-25000" dirty="0">
                <a:solidFill>
                  <a:schemeClr val="tx1"/>
                </a:solidFill>
                <a:latin typeface="Arial" panose="020B0604020202020204" pitchFamily="34" charset="0"/>
                <a:cs typeface="Arial" panose="020B0604020202020204" pitchFamily="34" charset="0"/>
              </a:rPr>
              <a:t>2</a:t>
            </a:r>
            <a:r>
              <a:rPr lang="en-US" sz="1600" dirty="0">
                <a:solidFill>
                  <a:schemeClr val="tx1"/>
                </a:solidFill>
                <a:latin typeface="Arial" panose="020B0604020202020204" pitchFamily="34" charset="0"/>
                <a:cs typeface="Arial" panose="020B0604020202020204" pitchFamily="34" charset="0"/>
              </a:rPr>
              <a:t> is generated without pretreatment.</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No additional cost for water pretreatment.</a:t>
            </a:r>
          </a:p>
          <a:p>
            <a:pPr marL="385763" indent="-214313">
              <a:spcBef>
                <a:spcPts val="300"/>
              </a:spcBef>
              <a:spcAft>
                <a:spcPts val="300"/>
              </a:spcAft>
              <a:buFont typeface="Courier New" panose="02070309020205020404" pitchFamily="49" charset="0"/>
              <a:buChar char="o"/>
            </a:pPr>
            <a:r>
              <a:rPr lang="en-US" sz="1600" b="1" dirty="0">
                <a:solidFill>
                  <a:schemeClr val="tx1"/>
                </a:solidFill>
                <a:latin typeface="Arial" panose="020B0604020202020204" pitchFamily="34" charset="0"/>
                <a:cs typeface="Arial" panose="020B0604020202020204" pitchFamily="34" charset="0"/>
              </a:rPr>
              <a:t>Produced water from the Permian Basin:</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Used directly without any treatment.</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Efficient hydrogen production achieved.</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Simultaneous hydrogen production and ammonia reduction.</a:t>
            </a:r>
          </a:p>
          <a:p>
            <a:pPr marL="385763" indent="-214313">
              <a:spcBef>
                <a:spcPts val="300"/>
              </a:spcBef>
              <a:spcAft>
                <a:spcPts val="300"/>
              </a:spcAft>
              <a:buFont typeface="Courier New" panose="02070309020205020404" pitchFamily="49" charset="0"/>
              <a:buChar char="o"/>
            </a:pPr>
            <a:r>
              <a:rPr lang="en-US" sz="1600" b="1" dirty="0">
                <a:solidFill>
                  <a:schemeClr val="tx1"/>
                </a:solidFill>
                <a:latin typeface="Arial" panose="020B0604020202020204" pitchFamily="34" charset="0"/>
                <a:cs typeface="Arial" panose="020B0604020202020204" pitchFamily="34" charset="0"/>
              </a:rPr>
              <a:t>Wastewater:</a:t>
            </a:r>
          </a:p>
          <a:p>
            <a:pPr marL="557213" indent="-214313">
              <a:spcBef>
                <a:spcPts val="300"/>
              </a:spcBef>
              <a:spcAft>
                <a:spcPts val="300"/>
              </a:spcAft>
              <a:buFont typeface="Wingdings" panose="05000000000000000000" pitchFamily="2" charset="2"/>
              <a:buChar char="v"/>
            </a:pPr>
            <a:r>
              <a:rPr lang="en-US" sz="1600" dirty="0">
                <a:solidFill>
                  <a:schemeClr val="tx1"/>
                </a:solidFill>
                <a:latin typeface="Arial" panose="020B0604020202020204" pitchFamily="34" charset="0"/>
                <a:cs typeface="Arial" panose="020B0604020202020204" pitchFamily="34" charset="0"/>
              </a:rPr>
              <a:t>Achieved concurrent hydrogen generation and organic removal.</a:t>
            </a:r>
          </a:p>
          <a:p>
            <a:pPr marL="214313" indent="-214313">
              <a:spcBef>
                <a:spcPts val="300"/>
              </a:spcBef>
              <a:spcAft>
                <a:spcPts val="300"/>
              </a:spcAft>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Validated system performance across diverse, real water sources.</a:t>
            </a:r>
          </a:p>
          <a:p>
            <a:pPr marL="214313" indent="-214313">
              <a:spcBef>
                <a:spcPts val="300"/>
              </a:spcBef>
              <a:spcAft>
                <a:spcPts val="300"/>
              </a:spcAft>
              <a:buFont typeface="Wingdings" panose="05000000000000000000" pitchFamily="2" charset="2"/>
              <a:buChar char="§"/>
            </a:pPr>
            <a:r>
              <a:rPr lang="en-US" sz="1600" dirty="0">
                <a:solidFill>
                  <a:schemeClr val="tx1"/>
                </a:solidFill>
                <a:latin typeface="Arial" panose="020B0604020202020204" pitchFamily="34" charset="0"/>
                <a:cs typeface="Arial" panose="020B0604020202020204" pitchFamily="34" charset="0"/>
              </a:rPr>
              <a:t>Operates under ambient conditions without external heating or pressure.</a:t>
            </a:r>
          </a:p>
          <a:p>
            <a:pPr marL="557213" indent="-214313">
              <a:spcBef>
                <a:spcPts val="300"/>
              </a:spcBef>
              <a:spcAft>
                <a:spcPts val="300"/>
              </a:spcAft>
              <a:buFont typeface="Wingdings" panose="05000000000000000000" pitchFamily="2" charset="2"/>
              <a:buChar char="v"/>
            </a:pPr>
            <a:endParaRPr lang="en-US" sz="1050" dirty="0">
              <a:solidFill>
                <a:schemeClr val="tx1"/>
              </a:solidFill>
              <a:latin typeface="Arial" panose="020B0604020202020204" pitchFamily="34" charset="0"/>
              <a:cs typeface="Arial" panose="020B0604020202020204" pitchFamily="34" charset="0"/>
            </a:endParaRPr>
          </a:p>
          <a:p>
            <a:pPr marL="342900">
              <a:spcBef>
                <a:spcPts val="300"/>
              </a:spcBef>
              <a:spcAft>
                <a:spcPts val="300"/>
              </a:spcAft>
            </a:pPr>
            <a:endParaRPr lang="en-US" sz="1050" dirty="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1F84E61-6EAE-429D-2CF4-FDD3B581477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12</a:t>
            </a:fld>
            <a:endParaRPr lang="en-US" sz="1200" b="1">
              <a:solidFill>
                <a:schemeClr val="bg1"/>
              </a:solidFill>
            </a:endParaRPr>
          </a:p>
        </p:txBody>
      </p:sp>
      <p:sp>
        <p:nvSpPr>
          <p:cNvPr id="5" name="TextBox 4">
            <a:extLst>
              <a:ext uri="{FF2B5EF4-FFF2-40B4-BE49-F238E27FC236}">
                <a16:creationId xmlns:a16="http://schemas.microsoft.com/office/drawing/2014/main" id="{BD9F8150-CFA4-8E61-7364-F9188D31EF5E}"/>
              </a:ext>
            </a:extLst>
          </p:cNvPr>
          <p:cNvSpPr txBox="1"/>
          <p:nvPr/>
        </p:nvSpPr>
        <p:spPr>
          <a:xfrm>
            <a:off x="4288965" y="2887985"/>
            <a:ext cx="5089166" cy="52322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Figure 6: Hydrogen production rate from different alternative water sources under UV and visible light spectrum. </a:t>
            </a:r>
          </a:p>
        </p:txBody>
      </p:sp>
      <p:sp>
        <p:nvSpPr>
          <p:cNvPr id="6" name="TextBox 5">
            <a:extLst>
              <a:ext uri="{FF2B5EF4-FFF2-40B4-BE49-F238E27FC236}">
                <a16:creationId xmlns:a16="http://schemas.microsoft.com/office/drawing/2014/main" id="{6FAE55CE-0482-CD53-ADFF-2B34193950AB}"/>
              </a:ext>
            </a:extLst>
          </p:cNvPr>
          <p:cNvSpPr txBox="1"/>
          <p:nvPr/>
        </p:nvSpPr>
        <p:spPr>
          <a:xfrm>
            <a:off x="8185487" y="5837207"/>
            <a:ext cx="479541" cy="300082"/>
          </a:xfrm>
          <a:prstGeom prst="rect">
            <a:avLst/>
          </a:prstGeom>
          <a:noFill/>
        </p:spPr>
        <p:txBody>
          <a:bodyPr wrap="square" rtlCol="0">
            <a:spAutoFit/>
          </a:bodyPr>
          <a:lstStyle/>
          <a:p>
            <a:r>
              <a:rPr lang="en-US" sz="1350" dirty="0"/>
              <a:t>11</a:t>
            </a:r>
          </a:p>
        </p:txBody>
      </p:sp>
    </p:spTree>
    <p:extLst>
      <p:ext uri="{BB962C8B-B14F-4D97-AF65-F5344CB8AC3E}">
        <p14:creationId xmlns:p14="http://schemas.microsoft.com/office/powerpoint/2010/main" val="471318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D3B20-35BA-0F42-467C-28610647A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488716-35A7-B324-B4F9-CEC63940C1BB}"/>
              </a:ext>
            </a:extLst>
          </p:cNvPr>
          <p:cNvSpPr>
            <a:spLocks noGrp="1"/>
          </p:cNvSpPr>
          <p:nvPr>
            <p:ph type="title"/>
          </p:nvPr>
        </p:nvSpPr>
        <p:spPr>
          <a:xfrm>
            <a:off x="476250" y="-40362"/>
            <a:ext cx="8191500" cy="821531"/>
          </a:xfrm>
        </p:spPr>
        <p:txBody>
          <a:bodyPr>
            <a:normAutofit/>
          </a:bodyPr>
          <a:lstStyle/>
          <a:p>
            <a:r>
              <a:rPr lang="en-US" dirty="0">
                <a:solidFill>
                  <a:srgbClr val="8C0B42"/>
                </a:solidFill>
                <a:latin typeface="Arial Black" panose="020B0A04020102020204" pitchFamily="34" charset="0"/>
              </a:rPr>
              <a:t>     </a:t>
            </a:r>
            <a:r>
              <a:rPr lang="en-US" sz="2800" dirty="0">
                <a:solidFill>
                  <a:srgbClr val="8C0B42"/>
                </a:solidFill>
                <a:latin typeface="Arial Black" panose="020B0A04020102020204" pitchFamily="34" charset="0"/>
              </a:rPr>
              <a:t>Cost analysis</a:t>
            </a:r>
          </a:p>
        </p:txBody>
      </p:sp>
      <p:sp>
        <p:nvSpPr>
          <p:cNvPr id="4" name="Slide Number Placeholder 3">
            <a:extLst>
              <a:ext uri="{FF2B5EF4-FFF2-40B4-BE49-F238E27FC236}">
                <a16:creationId xmlns:a16="http://schemas.microsoft.com/office/drawing/2014/main" id="{404B2AC6-E593-8BCC-0B47-E9E4E1A64D5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13</a:t>
            </a:fld>
            <a:endParaRPr lang="en-US" sz="1200" b="1">
              <a:solidFill>
                <a:schemeClr val="bg1"/>
              </a:solidFill>
            </a:endParaRPr>
          </a:p>
        </p:txBody>
      </p:sp>
      <p:graphicFrame>
        <p:nvGraphicFramePr>
          <p:cNvPr id="8" name="Table 7">
            <a:extLst>
              <a:ext uri="{FF2B5EF4-FFF2-40B4-BE49-F238E27FC236}">
                <a16:creationId xmlns:a16="http://schemas.microsoft.com/office/drawing/2014/main" id="{33E3BFD8-2BB2-745C-BA81-0E5AA764F71A}"/>
              </a:ext>
            </a:extLst>
          </p:cNvPr>
          <p:cNvGraphicFramePr>
            <a:graphicFrameLocks noGrp="1"/>
          </p:cNvGraphicFramePr>
          <p:nvPr>
            <p:extLst>
              <p:ext uri="{D42A27DB-BD31-4B8C-83A1-F6EECF244321}">
                <p14:modId xmlns:p14="http://schemas.microsoft.com/office/powerpoint/2010/main" val="794037908"/>
              </p:ext>
            </p:extLst>
          </p:nvPr>
        </p:nvGraphicFramePr>
        <p:xfrm>
          <a:off x="419100" y="919873"/>
          <a:ext cx="8191500" cy="2648886"/>
        </p:xfrm>
        <a:graphic>
          <a:graphicData uri="http://schemas.openxmlformats.org/drawingml/2006/table">
            <a:tbl>
              <a:tblPr firstRow="1" bandRow="1">
                <a:tableStyleId>{5C22544A-7EE6-4342-B048-85BDC9FD1C3A}</a:tableStyleId>
              </a:tblPr>
              <a:tblGrid>
                <a:gridCol w="2394966">
                  <a:extLst>
                    <a:ext uri="{9D8B030D-6E8A-4147-A177-3AD203B41FA5}">
                      <a16:colId xmlns:a16="http://schemas.microsoft.com/office/drawing/2014/main" val="3410044878"/>
                    </a:ext>
                  </a:extLst>
                </a:gridCol>
                <a:gridCol w="5796534">
                  <a:extLst>
                    <a:ext uri="{9D8B030D-6E8A-4147-A177-3AD203B41FA5}">
                      <a16:colId xmlns:a16="http://schemas.microsoft.com/office/drawing/2014/main" val="1226479859"/>
                    </a:ext>
                  </a:extLst>
                </a:gridCol>
              </a:tblGrid>
              <a:tr h="384331">
                <a:tc>
                  <a:txBody>
                    <a:bodyPr/>
                    <a:lstStyle/>
                    <a:p>
                      <a:r>
                        <a:rPr lang="en-US" sz="1800" dirty="0"/>
                        <a:t>Aspect</a:t>
                      </a:r>
                    </a:p>
                  </a:txBody>
                  <a:tcPr marL="68580" marR="68580" marT="34290" marB="34290"/>
                </a:tc>
                <a:tc>
                  <a:txBody>
                    <a:bodyPr/>
                    <a:lstStyle/>
                    <a:p>
                      <a:r>
                        <a:rPr lang="en-US" sz="1800" dirty="0"/>
                        <a:t>Key Information</a:t>
                      </a:r>
                    </a:p>
                  </a:txBody>
                  <a:tcPr marL="68580" marR="68580" marT="34290" marB="34290"/>
                </a:tc>
                <a:extLst>
                  <a:ext uri="{0D108BD9-81ED-4DB2-BD59-A6C34878D82A}">
                    <a16:rowId xmlns:a16="http://schemas.microsoft.com/office/drawing/2014/main" val="2820520299"/>
                  </a:ext>
                </a:extLst>
              </a:tr>
              <a:tr h="384331">
                <a:tc>
                  <a:txBody>
                    <a:bodyPr/>
                    <a:lstStyle/>
                    <a:p>
                      <a:r>
                        <a:rPr lang="en-US" sz="1800" dirty="0"/>
                        <a:t>Production cost</a:t>
                      </a:r>
                    </a:p>
                  </a:txBody>
                  <a:tcPr marL="68580" marR="68580" marT="34290" marB="34290"/>
                </a:tc>
                <a:tc>
                  <a:txBody>
                    <a:bodyPr/>
                    <a:lstStyle/>
                    <a:p>
                      <a:r>
                        <a:rPr lang="en-US" sz="1800" dirty="0"/>
                        <a:t>$1.1-1.5/kg H</a:t>
                      </a:r>
                      <a:r>
                        <a:rPr lang="en-US" sz="1800" baseline="-25000" dirty="0"/>
                        <a:t>2</a:t>
                      </a:r>
                      <a:r>
                        <a:rPr lang="en-US" sz="1800" dirty="0"/>
                        <a:t> – close to DOE cost target</a:t>
                      </a:r>
                    </a:p>
                  </a:txBody>
                  <a:tcPr marL="68580" marR="68580" marT="34290" marB="34290"/>
                </a:tc>
                <a:extLst>
                  <a:ext uri="{0D108BD9-81ED-4DB2-BD59-A6C34878D82A}">
                    <a16:rowId xmlns:a16="http://schemas.microsoft.com/office/drawing/2014/main" val="2940938465"/>
                  </a:ext>
                </a:extLst>
              </a:tr>
              <a:tr h="384331">
                <a:tc>
                  <a:txBody>
                    <a:bodyPr/>
                    <a:lstStyle/>
                    <a:p>
                      <a:r>
                        <a:rPr lang="en-US" sz="1800" dirty="0"/>
                        <a:t>Energy source </a:t>
                      </a:r>
                    </a:p>
                  </a:txBody>
                  <a:tcPr marL="68580" marR="68580" marT="34290" marB="34290"/>
                </a:tc>
                <a:tc>
                  <a:txBody>
                    <a:bodyPr/>
                    <a:lstStyle/>
                    <a:p>
                      <a:r>
                        <a:rPr lang="en-US" sz="1800" dirty="0"/>
                        <a:t>Powered by free sunlight – no electricity cost</a:t>
                      </a:r>
                    </a:p>
                  </a:txBody>
                  <a:tcPr marL="68580" marR="68580" marT="34290" marB="34290"/>
                </a:tc>
                <a:extLst>
                  <a:ext uri="{0D108BD9-81ED-4DB2-BD59-A6C34878D82A}">
                    <a16:rowId xmlns:a16="http://schemas.microsoft.com/office/drawing/2014/main" val="2556235230"/>
                  </a:ext>
                </a:extLst>
              </a:tr>
              <a:tr h="384331">
                <a:tc>
                  <a:txBody>
                    <a:bodyPr/>
                    <a:lstStyle/>
                    <a:p>
                      <a:r>
                        <a:rPr lang="en-US" sz="1800" dirty="0"/>
                        <a:t>System design</a:t>
                      </a:r>
                    </a:p>
                  </a:txBody>
                  <a:tcPr marL="68580" marR="68580" marT="34290" marB="34290"/>
                </a:tc>
                <a:tc>
                  <a:txBody>
                    <a:bodyPr/>
                    <a:lstStyle/>
                    <a:p>
                      <a:r>
                        <a:rPr lang="en-US" sz="1800" dirty="0"/>
                        <a:t>Modular, scalable, and cost-effective setup</a:t>
                      </a:r>
                    </a:p>
                  </a:txBody>
                  <a:tcPr marL="68580" marR="68580" marT="34290" marB="34290"/>
                </a:tc>
                <a:extLst>
                  <a:ext uri="{0D108BD9-81ED-4DB2-BD59-A6C34878D82A}">
                    <a16:rowId xmlns:a16="http://schemas.microsoft.com/office/drawing/2014/main" val="729876365"/>
                  </a:ext>
                </a:extLst>
              </a:tr>
              <a:tr h="384331">
                <a:tc>
                  <a:txBody>
                    <a:bodyPr/>
                    <a:lstStyle/>
                    <a:p>
                      <a:r>
                        <a:rPr lang="en-US" sz="1800" dirty="0"/>
                        <a:t>Deployment</a:t>
                      </a:r>
                    </a:p>
                  </a:txBody>
                  <a:tcPr marL="68580" marR="68580" marT="34290" marB="34290"/>
                </a:tc>
                <a:tc>
                  <a:txBody>
                    <a:bodyPr/>
                    <a:lstStyle/>
                    <a:p>
                      <a:r>
                        <a:rPr lang="en-US" sz="1800" dirty="0"/>
                        <a:t>Ideal for remote/off-grid</a:t>
                      </a:r>
                    </a:p>
                  </a:txBody>
                  <a:tcPr marL="68580" marR="68580" marT="34290" marB="34290"/>
                </a:tc>
                <a:extLst>
                  <a:ext uri="{0D108BD9-81ED-4DB2-BD59-A6C34878D82A}">
                    <a16:rowId xmlns:a16="http://schemas.microsoft.com/office/drawing/2014/main" val="4183484211"/>
                  </a:ext>
                </a:extLst>
              </a:tr>
              <a:tr h="342900">
                <a:tc>
                  <a:txBody>
                    <a:bodyPr/>
                    <a:lstStyle/>
                    <a:p>
                      <a:r>
                        <a:rPr lang="en-US" sz="1800" dirty="0"/>
                        <a:t>Feedstock</a:t>
                      </a:r>
                    </a:p>
                  </a:txBody>
                  <a:tcPr marL="68580" marR="68580" marT="34290" marB="34290"/>
                </a:tc>
                <a:tc>
                  <a:txBody>
                    <a:bodyPr/>
                    <a:lstStyle/>
                    <a:p>
                      <a:r>
                        <a:rPr lang="en-US" sz="1800" dirty="0"/>
                        <a:t>Utilize untreated alternative water – no pretreatment cost</a:t>
                      </a:r>
                    </a:p>
                  </a:txBody>
                  <a:tcPr marL="68580" marR="68580" marT="34290" marB="34290"/>
                </a:tc>
                <a:extLst>
                  <a:ext uri="{0D108BD9-81ED-4DB2-BD59-A6C34878D82A}">
                    <a16:rowId xmlns:a16="http://schemas.microsoft.com/office/drawing/2014/main" val="4208087301"/>
                  </a:ext>
                </a:extLst>
              </a:tr>
              <a:tr h="384331">
                <a:tc>
                  <a:txBody>
                    <a:bodyPr/>
                    <a:lstStyle/>
                    <a:p>
                      <a:r>
                        <a:rPr lang="en-US" sz="1800" dirty="0"/>
                        <a:t>Benefit</a:t>
                      </a:r>
                    </a:p>
                  </a:txBody>
                  <a:tcPr marL="68580" marR="68580" marT="34290" marB="34290"/>
                </a:tc>
                <a:tc>
                  <a:txBody>
                    <a:bodyPr/>
                    <a:lstStyle/>
                    <a:p>
                      <a:r>
                        <a:rPr lang="en-US" sz="1800" dirty="0"/>
                        <a:t>Offsets disposal cost and reduce waste</a:t>
                      </a:r>
                    </a:p>
                  </a:txBody>
                  <a:tcPr marL="68580" marR="68580" marT="34290" marB="34290"/>
                </a:tc>
                <a:extLst>
                  <a:ext uri="{0D108BD9-81ED-4DB2-BD59-A6C34878D82A}">
                    <a16:rowId xmlns:a16="http://schemas.microsoft.com/office/drawing/2014/main" val="3405824790"/>
                  </a:ext>
                </a:extLst>
              </a:tr>
            </a:tbl>
          </a:graphicData>
        </a:graphic>
      </p:graphicFrame>
      <p:sp>
        <p:nvSpPr>
          <p:cNvPr id="5" name="TextBox 4">
            <a:extLst>
              <a:ext uri="{FF2B5EF4-FFF2-40B4-BE49-F238E27FC236}">
                <a16:creationId xmlns:a16="http://schemas.microsoft.com/office/drawing/2014/main" id="{6B677688-F753-1668-E87C-4415F04C9322}"/>
              </a:ext>
            </a:extLst>
          </p:cNvPr>
          <p:cNvSpPr txBox="1"/>
          <p:nvPr/>
        </p:nvSpPr>
        <p:spPr>
          <a:xfrm>
            <a:off x="8185487" y="5837207"/>
            <a:ext cx="479541" cy="300082"/>
          </a:xfrm>
          <a:prstGeom prst="rect">
            <a:avLst/>
          </a:prstGeom>
          <a:noFill/>
        </p:spPr>
        <p:txBody>
          <a:bodyPr wrap="square" rtlCol="0">
            <a:spAutoFit/>
          </a:bodyPr>
          <a:lstStyle/>
          <a:p>
            <a:r>
              <a:rPr lang="en-US" sz="1350" dirty="0"/>
              <a:t>12</a:t>
            </a:r>
          </a:p>
        </p:txBody>
      </p:sp>
    </p:spTree>
    <p:extLst>
      <p:ext uri="{BB962C8B-B14F-4D97-AF65-F5344CB8AC3E}">
        <p14:creationId xmlns:p14="http://schemas.microsoft.com/office/powerpoint/2010/main" val="373397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ED4BC-5DD2-7846-2B76-BA089AC44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74D91-F699-CFA8-0BAA-65B4FEDA6B49}"/>
              </a:ext>
            </a:extLst>
          </p:cNvPr>
          <p:cNvSpPr>
            <a:spLocks noGrp="1"/>
          </p:cNvSpPr>
          <p:nvPr>
            <p:ph type="title"/>
          </p:nvPr>
        </p:nvSpPr>
        <p:spPr>
          <a:xfrm>
            <a:off x="419100" y="0"/>
            <a:ext cx="8191500" cy="821531"/>
          </a:xfrm>
        </p:spPr>
        <p:txBody>
          <a:bodyPr>
            <a:normAutofit/>
          </a:bodyPr>
          <a:lstStyle/>
          <a:p>
            <a:r>
              <a:rPr lang="en-US" dirty="0">
                <a:solidFill>
                  <a:srgbClr val="8C0B42"/>
                </a:solidFill>
                <a:latin typeface="Arial Black" panose="020B0A04020102020204" pitchFamily="34" charset="0"/>
              </a:rPr>
              <a:t>     </a:t>
            </a:r>
            <a:r>
              <a:rPr lang="en-US" sz="2800" dirty="0">
                <a:solidFill>
                  <a:srgbClr val="8C0B42"/>
                </a:solidFill>
                <a:latin typeface="Arial Black" panose="020B0A04020102020204" pitchFamily="34" charset="0"/>
              </a:rPr>
              <a:t>Market</a:t>
            </a:r>
          </a:p>
        </p:txBody>
      </p:sp>
      <p:sp>
        <p:nvSpPr>
          <p:cNvPr id="6" name="Rectangle 5">
            <a:extLst>
              <a:ext uri="{FF2B5EF4-FFF2-40B4-BE49-F238E27FC236}">
                <a16:creationId xmlns:a16="http://schemas.microsoft.com/office/drawing/2014/main" id="{236C8BC6-AA4A-7B05-5DBD-6C6148457D40}"/>
              </a:ext>
            </a:extLst>
          </p:cNvPr>
          <p:cNvSpPr/>
          <p:nvPr/>
        </p:nvSpPr>
        <p:spPr>
          <a:xfrm>
            <a:off x="552451" y="1289617"/>
            <a:ext cx="6185806" cy="37196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spcBef>
                <a:spcPts val="300"/>
              </a:spcBef>
              <a:spcAft>
                <a:spcPts val="300"/>
              </a:spcAft>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Green Hydrogen Production</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$4B market size | 55% Growth Rate</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Driven by clean fuel policies and net-zero goals.               </a:t>
            </a: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214313" indent="-214313">
              <a:spcBef>
                <a:spcPts val="300"/>
              </a:spcBef>
              <a:spcAft>
                <a:spcPts val="300"/>
              </a:spcAft>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Produced Water Reuse and Treatment</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~25 billion barrels/year by the U.S. oil and gas industry</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Reduce environmental impacts.                        </a:t>
            </a: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214313" indent="-214313">
              <a:spcBef>
                <a:spcPts val="300"/>
              </a:spcBef>
              <a:spcAft>
                <a:spcPts val="300"/>
              </a:spcAft>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Use Cases:</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Hydrogen production directly from produced water in oilfields.</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Renewable energy + wastewater treatment hybrid systems.</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Industrial water reuse with energy recovery potential.</a:t>
            </a:r>
          </a:p>
          <a:p>
            <a:pPr marL="385763" indent="-214313">
              <a:spcBef>
                <a:spcPts val="300"/>
              </a:spcBef>
              <a:spcAft>
                <a:spcPts val="300"/>
              </a:spcAft>
              <a:buFont typeface="Courier New" panose="02070309020205020404" pitchFamily="49" charset="0"/>
              <a:buChar char="o"/>
            </a:pPr>
            <a:r>
              <a:rPr lang="en-US" dirty="0">
                <a:solidFill>
                  <a:schemeClr val="tx1"/>
                </a:solidFill>
                <a:latin typeface="Arial" panose="020B0604020202020204" pitchFamily="34" charset="0"/>
                <a:cs typeface="Arial" panose="020B0604020202020204" pitchFamily="34" charset="0"/>
              </a:rPr>
              <a:t>Clean hydrogen for local and off-grid applications.</a:t>
            </a:r>
          </a:p>
          <a:p>
            <a:pPr marL="171450">
              <a:spcBef>
                <a:spcPts val="300"/>
              </a:spcBef>
              <a:spcAft>
                <a:spcPts val="300"/>
              </a:spcAft>
            </a:pPr>
            <a:endParaRPr lang="en-US" sz="1500"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6528A14-EDD9-8D5F-4AFC-46EAF394494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14</a:t>
            </a:fld>
            <a:endParaRPr lang="en-US" sz="1200" b="1">
              <a:solidFill>
                <a:schemeClr val="bg1"/>
              </a:solidFill>
            </a:endParaRPr>
          </a:p>
        </p:txBody>
      </p:sp>
      <p:sp>
        <p:nvSpPr>
          <p:cNvPr id="5" name="TextBox 4">
            <a:extLst>
              <a:ext uri="{FF2B5EF4-FFF2-40B4-BE49-F238E27FC236}">
                <a16:creationId xmlns:a16="http://schemas.microsoft.com/office/drawing/2014/main" id="{E37043BE-56A4-0634-EE5F-54C0A0CEA868}"/>
              </a:ext>
            </a:extLst>
          </p:cNvPr>
          <p:cNvSpPr txBox="1"/>
          <p:nvPr/>
        </p:nvSpPr>
        <p:spPr>
          <a:xfrm>
            <a:off x="8185487" y="5837207"/>
            <a:ext cx="479541" cy="300082"/>
          </a:xfrm>
          <a:prstGeom prst="rect">
            <a:avLst/>
          </a:prstGeom>
          <a:noFill/>
        </p:spPr>
        <p:txBody>
          <a:bodyPr wrap="square" rtlCol="0">
            <a:spAutoFit/>
          </a:bodyPr>
          <a:lstStyle/>
          <a:p>
            <a:r>
              <a:rPr lang="en-US" sz="1350" dirty="0"/>
              <a:t>13</a:t>
            </a:r>
          </a:p>
        </p:txBody>
      </p:sp>
    </p:spTree>
    <p:extLst>
      <p:ext uri="{BB962C8B-B14F-4D97-AF65-F5344CB8AC3E}">
        <p14:creationId xmlns:p14="http://schemas.microsoft.com/office/powerpoint/2010/main" val="221709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23B781C-5641-2B41-A67A-B7C2FF64D152}"/>
              </a:ext>
            </a:extLst>
          </p:cNvPr>
          <p:cNvSpPr>
            <a:spLocks noGrp="1"/>
          </p:cNvSpPr>
          <p:nvPr>
            <p:ph type="title"/>
          </p:nvPr>
        </p:nvSpPr>
        <p:spPr>
          <a:xfrm>
            <a:off x="612426" y="13480"/>
            <a:ext cx="7923596" cy="707231"/>
          </a:xfrm>
        </p:spPr>
        <p:txBody>
          <a:bodyPr>
            <a:noAutofit/>
          </a:bodyPr>
          <a:lstStyle/>
          <a:p>
            <a:pPr algn="ctr">
              <a:lnSpc>
                <a:spcPct val="100000"/>
              </a:lnSpc>
              <a:defRPr/>
            </a:pPr>
            <a:r>
              <a:rPr lang="en-US" sz="2800" dirty="0">
                <a:solidFill>
                  <a:srgbClr val="98450D"/>
                </a:solidFill>
                <a:latin typeface="Arial" panose="020B0604020202020204" pitchFamily="34" charset="0"/>
                <a:cs typeface="Arial" panose="020B0604020202020204" pitchFamily="34" charset="0"/>
              </a:rPr>
              <a:t>Another big challenge - plastic wastes</a:t>
            </a:r>
          </a:p>
        </p:txBody>
      </p:sp>
      <p:pic>
        <p:nvPicPr>
          <p:cNvPr id="7" name="Picture 2">
            <a:extLst>
              <a:ext uri="{FF2B5EF4-FFF2-40B4-BE49-F238E27FC236}">
                <a16:creationId xmlns:a16="http://schemas.microsoft.com/office/drawing/2014/main" id="{A2FCF5A9-5601-3349-B227-4BFF09FCD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78" y="1197274"/>
            <a:ext cx="2565250" cy="16706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A82604-F600-5846-B337-1E2A3985354C}"/>
              </a:ext>
            </a:extLst>
          </p:cNvPr>
          <p:cNvSpPr txBox="1"/>
          <p:nvPr/>
        </p:nvSpPr>
        <p:spPr>
          <a:xfrm>
            <a:off x="866553" y="1079940"/>
            <a:ext cx="3855338" cy="4442242"/>
          </a:xfrm>
          <a:prstGeom prst="rect">
            <a:avLst/>
          </a:prstGeom>
          <a:noFill/>
        </p:spPr>
        <p:txBody>
          <a:bodyPr wrap="square">
            <a:spAutoFit/>
          </a:bodyPr>
          <a:lstStyle/>
          <a:p>
            <a:pPr marL="189110" indent="-189110" algn="just">
              <a:spcAft>
                <a:spcPts val="794"/>
              </a:spcAft>
              <a:buFont typeface="Arial" panose="020B0604020202020204" pitchFamily="34" charset="0"/>
              <a:buChar char="•"/>
            </a:pPr>
            <a:r>
              <a:rPr lang="en-US" sz="1700" dirty="0">
                <a:latin typeface="Arial" panose="020B0604020202020204" pitchFamily="34" charset="0"/>
                <a:cs typeface="Arial" panose="020B0604020202020204" pitchFamily="34" charset="0"/>
              </a:rPr>
              <a:t>Globally, </a:t>
            </a:r>
            <a:r>
              <a:rPr lang="en-US" sz="1700" b="1" dirty="0">
                <a:latin typeface="Arial" panose="020B0604020202020204" pitchFamily="34" charset="0"/>
                <a:cs typeface="Arial" panose="020B0604020202020204" pitchFamily="34" charset="0"/>
              </a:rPr>
              <a:t>448</a:t>
            </a:r>
            <a:r>
              <a:rPr lang="en-US" sz="1700" dirty="0">
                <a:latin typeface="Arial" panose="020B0604020202020204" pitchFamily="34" charset="0"/>
                <a:cs typeface="Arial" panose="020B0604020202020204" pitchFamily="34" charset="0"/>
              </a:rPr>
              <a:t> million metric tons of plastics are generated annually</a:t>
            </a:r>
          </a:p>
          <a:p>
            <a:pPr marL="491684" lvl="1" indent="-189110" algn="just">
              <a:spcAft>
                <a:spcPts val="794"/>
              </a:spcAft>
              <a:buFont typeface="Arial" panose="020B0604020202020204" pitchFamily="34" charset="0"/>
              <a:buChar char="•"/>
            </a:pPr>
            <a:r>
              <a:rPr lang="en-US" sz="1700" b="1" dirty="0">
                <a:latin typeface="Arial" panose="020B0604020202020204" pitchFamily="34" charset="0"/>
                <a:cs typeface="Arial" panose="020B0604020202020204" pitchFamily="34" charset="0"/>
              </a:rPr>
              <a:t>60% (275</a:t>
            </a:r>
            <a:r>
              <a:rPr lang="en-US" sz="1700" dirty="0">
                <a:latin typeface="Arial" panose="020B0604020202020204" pitchFamily="34" charset="0"/>
                <a:cs typeface="Arial" panose="020B0604020202020204" pitchFamily="34" charset="0"/>
              </a:rPr>
              <a:t> million metric tons) of plastics pollutes the </a:t>
            </a:r>
            <a:r>
              <a:rPr lang="en-US" dirty="0">
                <a:latin typeface="Arial" panose="020B0604020202020204" pitchFamily="34" charset="0"/>
                <a:cs typeface="Arial" panose="020B0604020202020204" pitchFamily="34" charset="0"/>
              </a:rPr>
              <a:t>environment</a:t>
            </a:r>
            <a:r>
              <a:rPr lang="en-US" sz="1700" dirty="0">
                <a:latin typeface="Arial" panose="020B0604020202020204" pitchFamily="34" charset="0"/>
                <a:cs typeface="Arial" panose="020B0604020202020204" pitchFamily="34" charset="0"/>
              </a:rPr>
              <a:t> </a:t>
            </a:r>
          </a:p>
          <a:p>
            <a:pPr marL="794259" lvl="2" indent="-189110" algn="just">
              <a:spcAft>
                <a:spcPts val="794"/>
              </a:spcAft>
              <a:buFont typeface="Arial" panose="020B0604020202020204" pitchFamily="34" charset="0"/>
              <a:buChar char="•"/>
            </a:pPr>
            <a:r>
              <a:rPr lang="en-US" sz="1700" b="1" dirty="0">
                <a:latin typeface="Arial" panose="020B0604020202020204" pitchFamily="34" charset="0"/>
                <a:cs typeface="Arial" panose="020B0604020202020204" pitchFamily="34" charset="0"/>
              </a:rPr>
              <a:t>18% (8</a:t>
            </a:r>
            <a:r>
              <a:rPr lang="en-US" sz="1700" dirty="0">
                <a:latin typeface="Arial" panose="020B0604020202020204" pitchFamily="34" charset="0"/>
                <a:cs typeface="Arial" panose="020B0604020202020204" pitchFamily="34" charset="0"/>
              </a:rPr>
              <a:t> million metric tons) of plastics enters the ocean</a:t>
            </a:r>
          </a:p>
          <a:p>
            <a:pPr marL="189110" indent="-189110" algn="just">
              <a:spcAft>
                <a:spcPts val="794"/>
              </a:spcAft>
              <a:buFont typeface="Arial" panose="020B0604020202020204" pitchFamily="34" charset="0"/>
              <a:buChar char="•"/>
            </a:pPr>
            <a:r>
              <a:rPr lang="en-US" sz="1700" dirty="0">
                <a:latin typeface="Arial" panose="020B0604020202020204" pitchFamily="34" charset="0"/>
                <a:cs typeface="Arial" panose="020B0604020202020204" pitchFamily="34" charset="0"/>
              </a:rPr>
              <a:t>The accumulation of plastic wastes in the environment has caused significant concerns about their health risks and ecological impacts.</a:t>
            </a:r>
          </a:p>
          <a:p>
            <a:pPr marL="189110" indent="-189110" algn="just">
              <a:spcAft>
                <a:spcPts val="794"/>
              </a:spcAft>
              <a:buFont typeface="Arial" panose="020B0604020202020204" pitchFamily="34" charset="0"/>
              <a:buChar char="•"/>
            </a:pPr>
            <a:r>
              <a:rPr lang="en-US" sz="1700" dirty="0">
                <a:latin typeface="Arial" panose="020B0604020202020204" pitchFamily="34" charset="0"/>
                <a:cs typeface="Arial" panose="020B0604020202020204" pitchFamily="34" charset="0"/>
              </a:rPr>
              <a:t>This large-volume environmental contaminant, waste plastics, can be degraded and converted to hydrogen gas.</a:t>
            </a:r>
          </a:p>
        </p:txBody>
      </p:sp>
      <p:pic>
        <p:nvPicPr>
          <p:cNvPr id="2050" name="Picture 2" descr="What is ocean plastic doing to marine animals?">
            <a:extLst>
              <a:ext uri="{FF2B5EF4-FFF2-40B4-BE49-F238E27FC236}">
                <a16:creationId xmlns:a16="http://schemas.microsoft.com/office/drawing/2014/main" id="{F6068A1C-36BA-E74E-B4AB-0E6D5852A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478" y="3484395"/>
            <a:ext cx="2565250" cy="15864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5AE96B-AC10-C24B-AC37-20E9DBF1D1E9}"/>
              </a:ext>
            </a:extLst>
          </p:cNvPr>
          <p:cNvSpPr txBox="1"/>
          <p:nvPr/>
        </p:nvSpPr>
        <p:spPr>
          <a:xfrm>
            <a:off x="5474578" y="2985251"/>
            <a:ext cx="3337224" cy="275588"/>
          </a:xfrm>
          <a:prstGeom prst="rect">
            <a:avLst/>
          </a:prstGeom>
          <a:noFill/>
        </p:spPr>
        <p:txBody>
          <a:bodyPr wrap="square">
            <a:spAutoFit/>
          </a:bodyPr>
          <a:lstStyle/>
          <a:p>
            <a:r>
              <a:rPr lang="en-US" sz="1191" i="1" dirty="0">
                <a:solidFill>
                  <a:schemeClr val="bg1">
                    <a:lumMod val="50000"/>
                  </a:schemeClr>
                </a:solidFill>
              </a:rPr>
              <a:t>Source: Science News, 2021</a:t>
            </a:r>
          </a:p>
        </p:txBody>
      </p:sp>
      <p:sp>
        <p:nvSpPr>
          <p:cNvPr id="10" name="TextBox 9">
            <a:extLst>
              <a:ext uri="{FF2B5EF4-FFF2-40B4-BE49-F238E27FC236}">
                <a16:creationId xmlns:a16="http://schemas.microsoft.com/office/drawing/2014/main" id="{56C4E411-5188-3741-95E7-36C585E9FB5A}"/>
              </a:ext>
            </a:extLst>
          </p:cNvPr>
          <p:cNvSpPr txBox="1"/>
          <p:nvPr/>
        </p:nvSpPr>
        <p:spPr>
          <a:xfrm>
            <a:off x="5474578" y="5137083"/>
            <a:ext cx="3337224" cy="275588"/>
          </a:xfrm>
          <a:prstGeom prst="rect">
            <a:avLst/>
          </a:prstGeom>
          <a:noFill/>
        </p:spPr>
        <p:txBody>
          <a:bodyPr wrap="square">
            <a:spAutoFit/>
          </a:bodyPr>
          <a:lstStyle/>
          <a:p>
            <a:r>
              <a:rPr lang="en-US" sz="1191" i="1" dirty="0">
                <a:solidFill>
                  <a:schemeClr val="bg1">
                    <a:lumMod val="50000"/>
                  </a:schemeClr>
                </a:solidFill>
              </a:rPr>
              <a:t>Source: CNN, 2019</a:t>
            </a:r>
          </a:p>
        </p:txBody>
      </p:sp>
      <p:sp>
        <p:nvSpPr>
          <p:cNvPr id="13" name="TextBox 12">
            <a:extLst>
              <a:ext uri="{FF2B5EF4-FFF2-40B4-BE49-F238E27FC236}">
                <a16:creationId xmlns:a16="http://schemas.microsoft.com/office/drawing/2014/main" id="{73D553ED-257A-B14C-A497-371EA2059786}"/>
              </a:ext>
            </a:extLst>
          </p:cNvPr>
          <p:cNvSpPr txBox="1"/>
          <p:nvPr/>
        </p:nvSpPr>
        <p:spPr>
          <a:xfrm>
            <a:off x="8277447" y="5554183"/>
            <a:ext cx="258575" cy="507831"/>
          </a:xfrm>
          <a:prstGeom prst="rect">
            <a:avLst/>
          </a:prstGeom>
          <a:noFill/>
        </p:spPr>
        <p:txBody>
          <a:bodyPr wrap="square" rtlCol="0">
            <a:spAutoFit/>
          </a:bodyPr>
          <a:lstStyle/>
          <a:p>
            <a:endParaRPr lang="en-US" sz="1350" dirty="0"/>
          </a:p>
          <a:p>
            <a:endParaRPr lang="en-US" sz="1350" dirty="0"/>
          </a:p>
        </p:txBody>
      </p:sp>
      <p:sp>
        <p:nvSpPr>
          <p:cNvPr id="3" name="TextBox 2">
            <a:extLst>
              <a:ext uri="{FF2B5EF4-FFF2-40B4-BE49-F238E27FC236}">
                <a16:creationId xmlns:a16="http://schemas.microsoft.com/office/drawing/2014/main" id="{22B8744E-C52A-D915-A4B8-4C4F67709AE8}"/>
              </a:ext>
            </a:extLst>
          </p:cNvPr>
          <p:cNvSpPr txBox="1"/>
          <p:nvPr/>
        </p:nvSpPr>
        <p:spPr>
          <a:xfrm>
            <a:off x="5268852" y="5517546"/>
            <a:ext cx="3008596" cy="300082"/>
          </a:xfrm>
          <a:prstGeom prst="rect">
            <a:avLst/>
          </a:prstGeom>
          <a:noFill/>
        </p:spPr>
        <p:txBody>
          <a:bodyPr wrap="square">
            <a:spAutoFit/>
          </a:bodyPr>
          <a:lstStyle/>
          <a:p>
            <a:r>
              <a:rPr lang="en-US" sz="1350" dirty="0">
                <a:solidFill>
                  <a:srgbClr val="44546A"/>
                </a:solidFill>
                <a:latin typeface="Arial" panose="020B0604020202020204" pitchFamily="34" charset="0"/>
                <a:ea typeface="SimSun" panose="02010600030101010101" pitchFamily="2" charset="-122"/>
                <a:cs typeface="Arial" panose="020B0604020202020204" pitchFamily="34" charset="0"/>
              </a:rPr>
              <a:t>Figure 7: Plastic wastes </a:t>
            </a:r>
            <a:endParaRPr lang="en-US" sz="1350" dirty="0"/>
          </a:p>
        </p:txBody>
      </p:sp>
      <p:sp>
        <p:nvSpPr>
          <p:cNvPr id="2" name="TextBox 1">
            <a:extLst>
              <a:ext uri="{FF2B5EF4-FFF2-40B4-BE49-F238E27FC236}">
                <a16:creationId xmlns:a16="http://schemas.microsoft.com/office/drawing/2014/main" id="{5693AFEA-3A54-9BA5-5728-7E5F30098962}"/>
              </a:ext>
            </a:extLst>
          </p:cNvPr>
          <p:cNvSpPr txBox="1"/>
          <p:nvPr/>
        </p:nvSpPr>
        <p:spPr>
          <a:xfrm>
            <a:off x="8185487" y="5837207"/>
            <a:ext cx="479541" cy="300082"/>
          </a:xfrm>
          <a:prstGeom prst="rect">
            <a:avLst/>
          </a:prstGeom>
          <a:noFill/>
        </p:spPr>
        <p:txBody>
          <a:bodyPr wrap="square" rtlCol="0">
            <a:spAutoFit/>
          </a:bodyPr>
          <a:lstStyle/>
          <a:p>
            <a:r>
              <a:rPr lang="en-US" sz="1350" dirty="0"/>
              <a:t>14</a:t>
            </a:r>
          </a:p>
        </p:txBody>
      </p:sp>
    </p:spTree>
    <p:extLst>
      <p:ext uri="{BB962C8B-B14F-4D97-AF65-F5344CB8AC3E}">
        <p14:creationId xmlns:p14="http://schemas.microsoft.com/office/powerpoint/2010/main" val="349900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07176-CBB4-4BDF-A6B3-58E975AF849A}"/>
              </a:ext>
            </a:extLst>
          </p:cNvPr>
          <p:cNvSpPr>
            <a:spLocks noGrp="1"/>
          </p:cNvSpPr>
          <p:nvPr>
            <p:ph type="title"/>
          </p:nvPr>
        </p:nvSpPr>
        <p:spPr>
          <a:xfrm>
            <a:off x="-228600" y="-126933"/>
            <a:ext cx="9296630" cy="994172"/>
          </a:xfrm>
        </p:spPr>
        <p:txBody>
          <a:bodyPr>
            <a:normAutofit/>
          </a:bodyPr>
          <a:lstStyle/>
          <a:p>
            <a:pPr algn="ctr"/>
            <a:r>
              <a:rPr lang="en-US" sz="2800" dirty="0">
                <a:solidFill>
                  <a:srgbClr val="98450D"/>
                </a:solidFill>
                <a:latin typeface="Arial" panose="020B0604020202020204" pitchFamily="34" charset="0"/>
                <a:cs typeface="Arial" panose="020B0604020202020204" pitchFamily="34" charset="0"/>
              </a:rPr>
              <a:t>     Health impact of microplastics </a:t>
            </a:r>
          </a:p>
        </p:txBody>
      </p:sp>
      <p:pic>
        <p:nvPicPr>
          <p:cNvPr id="1028" name="Picture 4" descr="Water soda and juice or tea bottles Royalty Free Vector">
            <a:extLst>
              <a:ext uri="{FF2B5EF4-FFF2-40B4-BE49-F238E27FC236}">
                <a16:creationId xmlns:a16="http://schemas.microsoft.com/office/drawing/2014/main" id="{A67CF5CE-D572-4586-9EF6-6A81EEF146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41" b="21497"/>
          <a:stretch/>
        </p:blipFill>
        <p:spPr bwMode="auto">
          <a:xfrm>
            <a:off x="509823" y="1477677"/>
            <a:ext cx="2164119" cy="10932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filter and remove microplastics from tap water - TAPP Water">
            <a:extLst>
              <a:ext uri="{FF2B5EF4-FFF2-40B4-BE49-F238E27FC236}">
                <a16:creationId xmlns:a16="http://schemas.microsoft.com/office/drawing/2014/main" id="{2B15B189-341E-4584-BCC3-84BD0463A3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803"/>
          <a:stretch/>
        </p:blipFill>
        <p:spPr bwMode="auto">
          <a:xfrm>
            <a:off x="3763736" y="2536699"/>
            <a:ext cx="1616528" cy="22074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4B1BEBD-3416-4C01-B09E-693A3C9B4B08}"/>
              </a:ext>
            </a:extLst>
          </p:cNvPr>
          <p:cNvSpPr/>
          <p:nvPr/>
        </p:nvSpPr>
        <p:spPr>
          <a:xfrm>
            <a:off x="5241472" y="2528232"/>
            <a:ext cx="461865" cy="49838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C7A688F0-A2D0-4677-92BB-54E046BD12E2}"/>
              </a:ext>
            </a:extLst>
          </p:cNvPr>
          <p:cNvSpPr/>
          <p:nvPr/>
        </p:nvSpPr>
        <p:spPr>
          <a:xfrm>
            <a:off x="5220479" y="3747406"/>
            <a:ext cx="437373" cy="498386"/>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C26FCA63-450F-49D2-91F0-40EC5293673B}"/>
              </a:ext>
            </a:extLst>
          </p:cNvPr>
          <p:cNvSpPr txBox="1"/>
          <p:nvPr/>
        </p:nvSpPr>
        <p:spPr>
          <a:xfrm>
            <a:off x="55538" y="2652191"/>
            <a:ext cx="2850947" cy="300082"/>
          </a:xfrm>
          <a:prstGeom prst="rect">
            <a:avLst/>
          </a:prstGeom>
          <a:noFill/>
        </p:spPr>
        <p:txBody>
          <a:bodyPr wrap="square">
            <a:spAutoFit/>
          </a:bodyPr>
          <a:lstStyle/>
          <a:p>
            <a:r>
              <a:rPr lang="en-US" sz="1350" b="1" dirty="0"/>
              <a:t>Polyethylene Terephthalate (PET)</a:t>
            </a:r>
          </a:p>
        </p:txBody>
      </p:sp>
      <p:sp>
        <p:nvSpPr>
          <p:cNvPr id="13" name="TextBox 12">
            <a:extLst>
              <a:ext uri="{FF2B5EF4-FFF2-40B4-BE49-F238E27FC236}">
                <a16:creationId xmlns:a16="http://schemas.microsoft.com/office/drawing/2014/main" id="{FBD45D1E-600D-442F-8644-4CDC8E7CFC8F}"/>
              </a:ext>
            </a:extLst>
          </p:cNvPr>
          <p:cNvSpPr txBox="1"/>
          <p:nvPr/>
        </p:nvSpPr>
        <p:spPr>
          <a:xfrm>
            <a:off x="55538" y="2948982"/>
            <a:ext cx="3633690" cy="715581"/>
          </a:xfrm>
          <a:prstGeom prst="rect">
            <a:avLst/>
          </a:prstGeom>
          <a:noFill/>
        </p:spPr>
        <p:txBody>
          <a:bodyPr wrap="square">
            <a:spAutoFit/>
          </a:bodyPr>
          <a:lstStyle/>
          <a:p>
            <a:pPr algn="just"/>
            <a:r>
              <a:rPr lang="en-US" sz="1350" dirty="0"/>
              <a:t>Can leach antimony in amounts exceed U.S. safety guidelines when exposed to high temperature.</a:t>
            </a:r>
          </a:p>
        </p:txBody>
      </p:sp>
      <p:cxnSp>
        <p:nvCxnSpPr>
          <p:cNvPr id="14" name="Straight Arrow Connector 13">
            <a:extLst>
              <a:ext uri="{FF2B5EF4-FFF2-40B4-BE49-F238E27FC236}">
                <a16:creationId xmlns:a16="http://schemas.microsoft.com/office/drawing/2014/main" id="{B0AF3376-C911-4111-A464-F87A8E77701B}"/>
              </a:ext>
            </a:extLst>
          </p:cNvPr>
          <p:cNvCxnSpPr>
            <a:cxnSpLocks/>
          </p:cNvCxnSpPr>
          <p:nvPr/>
        </p:nvCxnSpPr>
        <p:spPr>
          <a:xfrm>
            <a:off x="2673942" y="4489808"/>
            <a:ext cx="1015286"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18" name="Straight Arrow Connector 17">
            <a:extLst>
              <a:ext uri="{FF2B5EF4-FFF2-40B4-BE49-F238E27FC236}">
                <a16:creationId xmlns:a16="http://schemas.microsoft.com/office/drawing/2014/main" id="{E32B9FDA-E482-423A-AB7A-86268C4E6C32}"/>
              </a:ext>
            </a:extLst>
          </p:cNvPr>
          <p:cNvCxnSpPr>
            <a:cxnSpLocks/>
          </p:cNvCxnSpPr>
          <p:nvPr/>
        </p:nvCxnSpPr>
        <p:spPr>
          <a:xfrm>
            <a:off x="2602658" y="2777425"/>
            <a:ext cx="1015286"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1032" name="Picture 8" descr="Cleaning household products. Chemical cleaners bottles. Sanitary containers vector set. Chemical sanitary container plastic for disinfectant bathroom vector illustration">
            <a:extLst>
              <a:ext uri="{FF2B5EF4-FFF2-40B4-BE49-F238E27FC236}">
                <a16:creationId xmlns:a16="http://schemas.microsoft.com/office/drawing/2014/main" id="{E8926067-B11F-4239-8B24-781B55EF85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14" t="6394" r="8877" b="66851"/>
          <a:stretch/>
        </p:blipFill>
        <p:spPr bwMode="auto">
          <a:xfrm>
            <a:off x="607362" y="3572922"/>
            <a:ext cx="2416046" cy="7768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BDE075A-EBDD-490B-BC0C-285222149276}"/>
              </a:ext>
            </a:extLst>
          </p:cNvPr>
          <p:cNvSpPr txBox="1"/>
          <p:nvPr/>
        </p:nvSpPr>
        <p:spPr>
          <a:xfrm>
            <a:off x="72639" y="4344904"/>
            <a:ext cx="4632648" cy="300082"/>
          </a:xfrm>
          <a:prstGeom prst="rect">
            <a:avLst/>
          </a:prstGeom>
          <a:noFill/>
        </p:spPr>
        <p:txBody>
          <a:bodyPr wrap="square">
            <a:spAutoFit/>
          </a:bodyPr>
          <a:lstStyle/>
          <a:p>
            <a:r>
              <a:rPr lang="en-US" sz="1350" b="1" dirty="0"/>
              <a:t>High Density Polyethylene (HDPE)</a:t>
            </a:r>
          </a:p>
        </p:txBody>
      </p:sp>
      <p:sp>
        <p:nvSpPr>
          <p:cNvPr id="24" name="TextBox 23">
            <a:extLst>
              <a:ext uri="{FF2B5EF4-FFF2-40B4-BE49-F238E27FC236}">
                <a16:creationId xmlns:a16="http://schemas.microsoft.com/office/drawing/2014/main" id="{42D066FD-C02F-4E2B-A743-657B9BD1CDD4}"/>
              </a:ext>
            </a:extLst>
          </p:cNvPr>
          <p:cNvSpPr txBox="1"/>
          <p:nvPr/>
        </p:nvSpPr>
        <p:spPr>
          <a:xfrm>
            <a:off x="11375" y="4617433"/>
            <a:ext cx="3613860" cy="715581"/>
          </a:xfrm>
          <a:prstGeom prst="rect">
            <a:avLst/>
          </a:prstGeom>
          <a:noFill/>
        </p:spPr>
        <p:txBody>
          <a:bodyPr wrap="square">
            <a:spAutoFit/>
          </a:bodyPr>
          <a:lstStyle/>
          <a:p>
            <a:pPr algn="just"/>
            <a:r>
              <a:rPr lang="en-US" sz="1350" dirty="0"/>
              <a:t>Leach estrogenic chemicals when exposed to heat, poor semen quality, early puberty and malformations of the reproductive tract.</a:t>
            </a:r>
          </a:p>
        </p:txBody>
      </p:sp>
      <p:cxnSp>
        <p:nvCxnSpPr>
          <p:cNvPr id="25" name="Straight Arrow Connector 24">
            <a:extLst>
              <a:ext uri="{FF2B5EF4-FFF2-40B4-BE49-F238E27FC236}">
                <a16:creationId xmlns:a16="http://schemas.microsoft.com/office/drawing/2014/main" id="{BA8F8F6B-035E-4DBB-A42D-245F5BCB39BA}"/>
              </a:ext>
            </a:extLst>
          </p:cNvPr>
          <p:cNvCxnSpPr>
            <a:cxnSpLocks/>
          </p:cNvCxnSpPr>
          <p:nvPr/>
        </p:nvCxnSpPr>
        <p:spPr>
          <a:xfrm flipH="1">
            <a:off x="5484065" y="2750637"/>
            <a:ext cx="984381"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pic>
        <p:nvPicPr>
          <p:cNvPr id="1040" name="Picture 16" descr="Takeaway Coffee Cartoon Vector Images (over 1,400)">
            <a:extLst>
              <a:ext uri="{FF2B5EF4-FFF2-40B4-BE49-F238E27FC236}">
                <a16:creationId xmlns:a16="http://schemas.microsoft.com/office/drawing/2014/main" id="{6E314E0F-2582-4119-B8BF-EC798B05C4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552" y="3470662"/>
            <a:ext cx="984381" cy="10338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VC Shrink Wrap Film | Bravu">
            <a:extLst>
              <a:ext uri="{FF2B5EF4-FFF2-40B4-BE49-F238E27FC236}">
                <a16:creationId xmlns:a16="http://schemas.microsoft.com/office/drawing/2014/main" id="{8705F598-E0E2-4C3C-839F-4BD8E6D1EC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11" t="18859" r="6793" b="15259"/>
          <a:stretch/>
        </p:blipFill>
        <p:spPr bwMode="auto">
          <a:xfrm>
            <a:off x="6767835" y="1518059"/>
            <a:ext cx="1616528" cy="8499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6C64D15-CF76-4780-82EE-666F2D8EE3C3}"/>
              </a:ext>
            </a:extLst>
          </p:cNvPr>
          <p:cNvSpPr txBox="1"/>
          <p:nvPr/>
        </p:nvSpPr>
        <p:spPr>
          <a:xfrm>
            <a:off x="6767835" y="2562049"/>
            <a:ext cx="2104022" cy="300082"/>
          </a:xfrm>
          <a:prstGeom prst="rect">
            <a:avLst/>
          </a:prstGeom>
          <a:noFill/>
        </p:spPr>
        <p:txBody>
          <a:bodyPr wrap="square">
            <a:spAutoFit/>
          </a:bodyPr>
          <a:lstStyle/>
          <a:p>
            <a:r>
              <a:rPr lang="en-US" sz="1350" b="1" dirty="0"/>
              <a:t>Polyvinyl Chloride (PVC)</a:t>
            </a:r>
          </a:p>
        </p:txBody>
      </p:sp>
      <p:sp>
        <p:nvSpPr>
          <p:cNvPr id="32" name="TextBox 31">
            <a:extLst>
              <a:ext uri="{FF2B5EF4-FFF2-40B4-BE49-F238E27FC236}">
                <a16:creationId xmlns:a16="http://schemas.microsoft.com/office/drawing/2014/main" id="{EE082FE5-6D43-47EB-82AC-53317321B46C}"/>
              </a:ext>
            </a:extLst>
          </p:cNvPr>
          <p:cNvSpPr txBox="1"/>
          <p:nvPr/>
        </p:nvSpPr>
        <p:spPr>
          <a:xfrm>
            <a:off x="5684427" y="2868835"/>
            <a:ext cx="3398677" cy="715581"/>
          </a:xfrm>
          <a:prstGeom prst="rect">
            <a:avLst/>
          </a:prstGeom>
          <a:noFill/>
        </p:spPr>
        <p:txBody>
          <a:bodyPr wrap="square">
            <a:spAutoFit/>
          </a:bodyPr>
          <a:lstStyle/>
          <a:p>
            <a:pPr algn="just"/>
            <a:r>
              <a:rPr lang="en-US" sz="1350" dirty="0"/>
              <a:t>Leaches toxic chemicals when in contact with water. The chemicals interfere with the body’s production of hormones.</a:t>
            </a:r>
          </a:p>
        </p:txBody>
      </p:sp>
      <p:cxnSp>
        <p:nvCxnSpPr>
          <p:cNvPr id="33" name="Straight Arrow Connector 32">
            <a:extLst>
              <a:ext uri="{FF2B5EF4-FFF2-40B4-BE49-F238E27FC236}">
                <a16:creationId xmlns:a16="http://schemas.microsoft.com/office/drawing/2014/main" id="{C0A133B5-C201-4ED3-AD04-2CBABD1CBF9C}"/>
              </a:ext>
            </a:extLst>
          </p:cNvPr>
          <p:cNvCxnSpPr>
            <a:cxnSpLocks/>
          </p:cNvCxnSpPr>
          <p:nvPr/>
        </p:nvCxnSpPr>
        <p:spPr>
          <a:xfrm flipH="1">
            <a:off x="5521188" y="4494945"/>
            <a:ext cx="984381"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7" name="TextBox 36">
            <a:extLst>
              <a:ext uri="{FF2B5EF4-FFF2-40B4-BE49-F238E27FC236}">
                <a16:creationId xmlns:a16="http://schemas.microsoft.com/office/drawing/2014/main" id="{4F6AA4D9-8742-46E5-9561-36A9127BF23E}"/>
              </a:ext>
            </a:extLst>
          </p:cNvPr>
          <p:cNvSpPr txBox="1"/>
          <p:nvPr/>
        </p:nvSpPr>
        <p:spPr>
          <a:xfrm>
            <a:off x="6607237" y="4354446"/>
            <a:ext cx="2667392" cy="300082"/>
          </a:xfrm>
          <a:prstGeom prst="rect">
            <a:avLst/>
          </a:prstGeom>
          <a:noFill/>
        </p:spPr>
        <p:txBody>
          <a:bodyPr wrap="square">
            <a:spAutoFit/>
          </a:bodyPr>
          <a:lstStyle/>
          <a:p>
            <a:r>
              <a:rPr lang="en-US" sz="1350" b="1" dirty="0"/>
              <a:t>Low Density Polyethylene (LDPE)</a:t>
            </a:r>
          </a:p>
        </p:txBody>
      </p:sp>
      <p:sp>
        <p:nvSpPr>
          <p:cNvPr id="39" name="TextBox 38">
            <a:extLst>
              <a:ext uri="{FF2B5EF4-FFF2-40B4-BE49-F238E27FC236}">
                <a16:creationId xmlns:a16="http://schemas.microsoft.com/office/drawing/2014/main" id="{B6A48A5E-224D-4BB3-B41A-8279F4BD7447}"/>
              </a:ext>
            </a:extLst>
          </p:cNvPr>
          <p:cNvSpPr txBox="1"/>
          <p:nvPr/>
        </p:nvSpPr>
        <p:spPr>
          <a:xfrm>
            <a:off x="6051481" y="4673381"/>
            <a:ext cx="3093098" cy="300082"/>
          </a:xfrm>
          <a:prstGeom prst="rect">
            <a:avLst/>
          </a:prstGeom>
          <a:noFill/>
        </p:spPr>
        <p:txBody>
          <a:bodyPr wrap="square">
            <a:spAutoFit/>
          </a:bodyPr>
          <a:lstStyle/>
          <a:p>
            <a:pPr algn="just"/>
            <a:r>
              <a:rPr lang="en-US" sz="1350" dirty="0"/>
              <a:t>LDPE is considered a low hazard plastic.</a:t>
            </a:r>
          </a:p>
        </p:txBody>
      </p:sp>
      <p:sp>
        <p:nvSpPr>
          <p:cNvPr id="5" name="TextBox 4">
            <a:extLst>
              <a:ext uri="{FF2B5EF4-FFF2-40B4-BE49-F238E27FC236}">
                <a16:creationId xmlns:a16="http://schemas.microsoft.com/office/drawing/2014/main" id="{6DC4C529-120E-FD85-7FD0-5A9006EFFB97}"/>
              </a:ext>
            </a:extLst>
          </p:cNvPr>
          <p:cNvSpPr txBox="1"/>
          <p:nvPr/>
        </p:nvSpPr>
        <p:spPr>
          <a:xfrm>
            <a:off x="8185487" y="5837207"/>
            <a:ext cx="479541" cy="300082"/>
          </a:xfrm>
          <a:prstGeom prst="rect">
            <a:avLst/>
          </a:prstGeom>
          <a:noFill/>
        </p:spPr>
        <p:txBody>
          <a:bodyPr wrap="square" rtlCol="0">
            <a:spAutoFit/>
          </a:bodyPr>
          <a:lstStyle/>
          <a:p>
            <a:r>
              <a:rPr lang="en-US" sz="1350" dirty="0"/>
              <a:t>15</a:t>
            </a:r>
          </a:p>
        </p:txBody>
      </p:sp>
    </p:spTree>
    <p:extLst>
      <p:ext uri="{BB962C8B-B14F-4D97-AF65-F5344CB8AC3E}">
        <p14:creationId xmlns:p14="http://schemas.microsoft.com/office/powerpoint/2010/main" val="2116138334"/>
      </p:ext>
    </p:extLst>
  </p:cSld>
  <p:clrMapOvr>
    <a:masterClrMapping/>
  </p:clrMapOvr>
  <mc:AlternateContent xmlns:mc="http://schemas.openxmlformats.org/markup-compatibility/2006" xmlns:p14="http://schemas.microsoft.com/office/powerpoint/2010/main">
    <mc:Choice Requires="p14">
      <p:transition spd="slow" p14:dur="2000" advTm="22429"/>
    </mc:Choice>
    <mc:Fallback xmlns="">
      <p:transition spd="slow" advTm="224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4B83-DAA4-4E07-B612-916088693115}"/>
              </a:ext>
            </a:extLst>
          </p:cNvPr>
          <p:cNvSpPr>
            <a:spLocks noGrp="1"/>
          </p:cNvSpPr>
          <p:nvPr>
            <p:ph type="title"/>
          </p:nvPr>
        </p:nvSpPr>
        <p:spPr>
          <a:xfrm>
            <a:off x="427686" y="580479"/>
            <a:ext cx="8288627" cy="760053"/>
          </a:xfrm>
        </p:spPr>
        <p:txBody>
          <a:bodyPr>
            <a:noAutofit/>
          </a:bodyPr>
          <a:lstStyle/>
          <a:p>
            <a:pPr algn="ctr"/>
            <a:r>
              <a:rPr lang="en-US" dirty="0">
                <a:solidFill>
                  <a:srgbClr val="98450D"/>
                </a:solidFill>
                <a:latin typeface="Arial" panose="020B0604020202020204" pitchFamily="34" charset="0"/>
                <a:cs typeface="Arial" panose="020B0604020202020204" pitchFamily="34" charset="0"/>
              </a:rPr>
              <a:t>2. Photo reforming of plastic waste for H</a:t>
            </a:r>
            <a:r>
              <a:rPr lang="en-US" baseline="-25000" dirty="0">
                <a:solidFill>
                  <a:srgbClr val="98450D"/>
                </a:solidFill>
                <a:latin typeface="Arial" panose="020B0604020202020204" pitchFamily="34" charset="0"/>
                <a:cs typeface="Arial" panose="020B0604020202020204" pitchFamily="34" charset="0"/>
              </a:rPr>
              <a:t>2</a:t>
            </a:r>
            <a:r>
              <a:rPr lang="en-US" dirty="0">
                <a:solidFill>
                  <a:srgbClr val="98450D"/>
                </a:solidFill>
                <a:latin typeface="Arial" panose="020B0604020202020204" pitchFamily="34" charset="0"/>
                <a:cs typeface="Arial" panose="020B0604020202020204" pitchFamily="34" charset="0"/>
              </a:rPr>
              <a:t> production using nanocomposite photocatalysts (Waste to Energy)</a:t>
            </a:r>
          </a:p>
        </p:txBody>
      </p:sp>
      <p:pic>
        <p:nvPicPr>
          <p:cNvPr id="12" name="Picture 11">
            <a:extLst>
              <a:ext uri="{FF2B5EF4-FFF2-40B4-BE49-F238E27FC236}">
                <a16:creationId xmlns:a16="http://schemas.microsoft.com/office/drawing/2014/main" id="{A18E678B-76A1-4AA7-ADC8-9DDBECFFB94C}"/>
              </a:ext>
            </a:extLst>
          </p:cNvPr>
          <p:cNvPicPr>
            <a:picLocks noChangeAspect="1"/>
          </p:cNvPicPr>
          <p:nvPr/>
        </p:nvPicPr>
        <p:blipFill>
          <a:blip r:embed="rId3">
            <a:alphaModFix amt="70000"/>
          </a:blip>
          <a:stretch>
            <a:fillRect/>
          </a:stretch>
        </p:blipFill>
        <p:spPr>
          <a:xfrm>
            <a:off x="754532" y="1165512"/>
            <a:ext cx="7634936" cy="4294651"/>
          </a:xfrm>
          <a:prstGeom prst="rect">
            <a:avLst/>
          </a:prstGeom>
          <a:ln>
            <a:noFill/>
          </a:ln>
          <a:effectLst>
            <a:softEdge rad="112500"/>
          </a:effectLst>
        </p:spPr>
      </p:pic>
      <p:sp>
        <p:nvSpPr>
          <p:cNvPr id="17" name="Speech Bubble: Rectangle with Corners Rounded 16">
            <a:extLst>
              <a:ext uri="{FF2B5EF4-FFF2-40B4-BE49-F238E27FC236}">
                <a16:creationId xmlns:a16="http://schemas.microsoft.com/office/drawing/2014/main" id="{0C006A32-837C-4037-9064-C7A0EE1E4763}"/>
              </a:ext>
            </a:extLst>
          </p:cNvPr>
          <p:cNvSpPr/>
          <p:nvPr/>
        </p:nvSpPr>
        <p:spPr>
          <a:xfrm>
            <a:off x="810445" y="1390007"/>
            <a:ext cx="2415636" cy="1733524"/>
          </a:xfrm>
          <a:prstGeom prst="wedgeRoundRectCallout">
            <a:avLst>
              <a:gd name="adj1" fmla="val 38369"/>
              <a:gd name="adj2" fmla="val 61772"/>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Plastic Particles</a:t>
            </a:r>
          </a:p>
          <a:p>
            <a:pPr marL="214313" indent="-214313" algn="ctr">
              <a:buFont typeface="Arial" panose="020B0604020202020204" pitchFamily="34" charset="0"/>
              <a:buChar char="•"/>
            </a:pPr>
            <a:r>
              <a:rPr lang="en-US" sz="1350" dirty="0">
                <a:solidFill>
                  <a:schemeClr val="tx1"/>
                </a:solidFill>
              </a:rPr>
              <a:t>Polyethylene terephthalate (PET)</a:t>
            </a:r>
          </a:p>
          <a:p>
            <a:pPr marL="214313" indent="-214313" algn="ctr">
              <a:buFont typeface="Arial" panose="020B0604020202020204" pitchFamily="34" charset="0"/>
              <a:buChar char="•"/>
            </a:pPr>
            <a:r>
              <a:rPr lang="en-US" sz="1350" dirty="0">
                <a:solidFill>
                  <a:schemeClr val="tx1"/>
                </a:solidFill>
              </a:rPr>
              <a:t>Low-Density Polyethylene (LDPE)</a:t>
            </a:r>
          </a:p>
          <a:p>
            <a:pPr marL="214313" indent="-214313" algn="ctr">
              <a:buFont typeface="Arial" panose="020B0604020202020204" pitchFamily="34" charset="0"/>
              <a:buChar char="•"/>
            </a:pPr>
            <a:r>
              <a:rPr lang="en-US" sz="1350" dirty="0">
                <a:solidFill>
                  <a:schemeClr val="tx1"/>
                </a:solidFill>
              </a:rPr>
              <a:t>Polystyrene (PS)</a:t>
            </a:r>
          </a:p>
          <a:p>
            <a:pPr algn="ctr"/>
            <a:endParaRPr lang="en-US" sz="1350" dirty="0"/>
          </a:p>
        </p:txBody>
      </p:sp>
      <p:sp>
        <p:nvSpPr>
          <p:cNvPr id="18" name="Speech Bubble: Rectangle with Corners Rounded 17">
            <a:extLst>
              <a:ext uri="{FF2B5EF4-FFF2-40B4-BE49-F238E27FC236}">
                <a16:creationId xmlns:a16="http://schemas.microsoft.com/office/drawing/2014/main" id="{FB9AD1BA-6AED-4674-8D56-830C61244812}"/>
              </a:ext>
            </a:extLst>
          </p:cNvPr>
          <p:cNvSpPr/>
          <p:nvPr/>
        </p:nvSpPr>
        <p:spPr>
          <a:xfrm>
            <a:off x="855374" y="3348025"/>
            <a:ext cx="2058937" cy="852002"/>
          </a:xfrm>
          <a:prstGeom prst="wedgeRoundRectCallout">
            <a:avLst>
              <a:gd name="adj1" fmla="val 74606"/>
              <a:gd name="adj2" fmla="val 31035"/>
              <a:gd name="adj3" fmla="val 16667"/>
            </a:avLst>
          </a:prstGeom>
          <a:solidFill>
            <a:srgbClr val="1BE8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Pre-treatment</a:t>
            </a:r>
          </a:p>
          <a:p>
            <a:pPr algn="ctr"/>
            <a:r>
              <a:rPr lang="en-US" sz="1350" dirty="0">
                <a:solidFill>
                  <a:schemeClr val="tx1"/>
                </a:solidFill>
              </a:rPr>
              <a:t>Alkaline hydrolysis</a:t>
            </a:r>
          </a:p>
        </p:txBody>
      </p:sp>
      <p:sp>
        <p:nvSpPr>
          <p:cNvPr id="19" name="Speech Bubble: Rectangle with Corners Rounded 18">
            <a:extLst>
              <a:ext uri="{FF2B5EF4-FFF2-40B4-BE49-F238E27FC236}">
                <a16:creationId xmlns:a16="http://schemas.microsoft.com/office/drawing/2014/main" id="{0EAC9F1A-8B41-4C3E-8704-B379E0FAC1A6}"/>
              </a:ext>
            </a:extLst>
          </p:cNvPr>
          <p:cNvSpPr/>
          <p:nvPr/>
        </p:nvSpPr>
        <p:spPr>
          <a:xfrm>
            <a:off x="992678" y="4407271"/>
            <a:ext cx="2141026" cy="959250"/>
          </a:xfrm>
          <a:prstGeom prst="wedgeRoundRectCallout">
            <a:avLst>
              <a:gd name="adj1" fmla="val 41206"/>
              <a:gd name="adj2" fmla="val -73773"/>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Catalyst </a:t>
            </a:r>
          </a:p>
          <a:p>
            <a:pPr marL="214313" indent="-214313" algn="ctr">
              <a:buFont typeface="Arial" panose="020B0604020202020204" pitchFamily="34" charset="0"/>
              <a:buChar char="•"/>
            </a:pPr>
            <a:r>
              <a:rPr lang="en-US" sz="1350" dirty="0"/>
              <a:t>nano Au/TiO</a:t>
            </a:r>
            <a:r>
              <a:rPr lang="en-US" sz="1350" baseline="-25000" dirty="0"/>
              <a:t>2</a:t>
            </a:r>
          </a:p>
          <a:p>
            <a:pPr marL="214313" indent="-214313" algn="ctr">
              <a:buFont typeface="Arial" panose="020B0604020202020204" pitchFamily="34" charset="0"/>
              <a:buChar char="•"/>
            </a:pPr>
            <a:r>
              <a:rPr lang="en-US" sz="1350" dirty="0"/>
              <a:t>nano Pt/TiO</a:t>
            </a:r>
            <a:r>
              <a:rPr lang="en-US" sz="1350" baseline="-25000" dirty="0"/>
              <a:t>2</a:t>
            </a:r>
          </a:p>
          <a:p>
            <a:pPr marL="214313" indent="-214313" algn="ctr">
              <a:buFont typeface="Arial" panose="020B0604020202020204" pitchFamily="34" charset="0"/>
              <a:buChar char="•"/>
            </a:pPr>
            <a:r>
              <a:rPr lang="en-US" sz="1350" dirty="0"/>
              <a:t>nano Zn/TiO</a:t>
            </a:r>
            <a:r>
              <a:rPr lang="en-US" sz="1350" baseline="-25000" dirty="0"/>
              <a:t>2</a:t>
            </a:r>
          </a:p>
        </p:txBody>
      </p:sp>
      <p:sp>
        <p:nvSpPr>
          <p:cNvPr id="20" name="Thought Bubble: Cloud 19">
            <a:extLst>
              <a:ext uri="{FF2B5EF4-FFF2-40B4-BE49-F238E27FC236}">
                <a16:creationId xmlns:a16="http://schemas.microsoft.com/office/drawing/2014/main" id="{07FF49B2-4163-41BD-A585-90DB9F21D04B}"/>
              </a:ext>
            </a:extLst>
          </p:cNvPr>
          <p:cNvSpPr/>
          <p:nvPr/>
        </p:nvSpPr>
        <p:spPr>
          <a:xfrm>
            <a:off x="5341950" y="1264462"/>
            <a:ext cx="2526302" cy="1432429"/>
          </a:xfrm>
          <a:prstGeom prst="cloudCallout">
            <a:avLst>
              <a:gd name="adj1" fmla="val -83567"/>
              <a:gd name="adj2" fmla="val 607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Clean and Green </a:t>
            </a:r>
            <a:r>
              <a:rPr lang="en-US" sz="2400" b="1" dirty="0">
                <a:solidFill>
                  <a:schemeClr val="tx1"/>
                </a:solidFill>
              </a:rPr>
              <a:t>H</a:t>
            </a:r>
            <a:r>
              <a:rPr lang="en-US" sz="2400" b="1" baseline="-25000" dirty="0">
                <a:solidFill>
                  <a:schemeClr val="tx1"/>
                </a:solidFill>
              </a:rPr>
              <a:t>2</a:t>
            </a:r>
          </a:p>
        </p:txBody>
      </p:sp>
      <p:pic>
        <p:nvPicPr>
          <p:cNvPr id="5" name="Picture 4" descr="Generated image">
            <a:extLst>
              <a:ext uri="{FF2B5EF4-FFF2-40B4-BE49-F238E27FC236}">
                <a16:creationId xmlns:a16="http://schemas.microsoft.com/office/drawing/2014/main" id="{39BB5C0E-9EBF-9F95-BF05-093D664B5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2355" y="2619602"/>
            <a:ext cx="3633873" cy="2690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B4805E7-FA7A-B36E-583E-9BD3E4D76CD1}"/>
              </a:ext>
            </a:extLst>
          </p:cNvPr>
          <p:cNvSpPr txBox="1"/>
          <p:nvPr/>
        </p:nvSpPr>
        <p:spPr>
          <a:xfrm>
            <a:off x="8185487" y="5837207"/>
            <a:ext cx="479541" cy="300082"/>
          </a:xfrm>
          <a:prstGeom prst="rect">
            <a:avLst/>
          </a:prstGeom>
          <a:noFill/>
        </p:spPr>
        <p:txBody>
          <a:bodyPr wrap="square" rtlCol="0">
            <a:spAutoFit/>
          </a:bodyPr>
          <a:lstStyle/>
          <a:p>
            <a:r>
              <a:rPr lang="en-US" sz="1350" dirty="0"/>
              <a:t>16</a:t>
            </a:r>
          </a:p>
        </p:txBody>
      </p:sp>
      <p:sp>
        <p:nvSpPr>
          <p:cNvPr id="3" name="TextBox 2">
            <a:extLst>
              <a:ext uri="{FF2B5EF4-FFF2-40B4-BE49-F238E27FC236}">
                <a16:creationId xmlns:a16="http://schemas.microsoft.com/office/drawing/2014/main" id="{BD42A4AB-F65B-7D7B-A00E-14A9B06428A9}"/>
              </a:ext>
            </a:extLst>
          </p:cNvPr>
          <p:cNvSpPr txBox="1"/>
          <p:nvPr/>
        </p:nvSpPr>
        <p:spPr>
          <a:xfrm>
            <a:off x="601642" y="129871"/>
            <a:ext cx="3877343" cy="523220"/>
          </a:xfrm>
          <a:prstGeom prst="rect">
            <a:avLst/>
          </a:prstGeom>
          <a:noFill/>
        </p:spPr>
        <p:txBody>
          <a:bodyPr wrap="none" rtlCol="0">
            <a:spAutoFit/>
          </a:bodyPr>
          <a:lstStyle/>
          <a:p>
            <a:r>
              <a:rPr lang="en-US" sz="2800" b="1" dirty="0">
                <a:solidFill>
                  <a:srgbClr val="8C0B42"/>
                </a:solidFill>
                <a:latin typeface="Arial Black" panose="020B0A04020102020204" pitchFamily="34" charset="0"/>
              </a:rPr>
              <a:t>Proposed solution:</a:t>
            </a:r>
            <a:endParaRPr lang="en-US" sz="2800" dirty="0"/>
          </a:p>
        </p:txBody>
      </p:sp>
    </p:spTree>
    <p:extLst>
      <p:ext uri="{BB962C8B-B14F-4D97-AF65-F5344CB8AC3E}">
        <p14:creationId xmlns:p14="http://schemas.microsoft.com/office/powerpoint/2010/main" val="80557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B6632-18C9-25F0-0CE4-B575AC6E8033}"/>
              </a:ext>
            </a:extLst>
          </p:cNvPr>
          <p:cNvSpPr>
            <a:spLocks noGrp="1"/>
          </p:cNvSpPr>
          <p:nvPr>
            <p:ph type="title"/>
          </p:nvPr>
        </p:nvSpPr>
        <p:spPr>
          <a:xfrm>
            <a:off x="773762" y="0"/>
            <a:ext cx="7989238" cy="751985"/>
          </a:xfrm>
        </p:spPr>
        <p:txBody>
          <a:bodyPr>
            <a:noAutofit/>
          </a:bodyPr>
          <a:lstStyle/>
          <a:p>
            <a:r>
              <a:rPr lang="en-US" sz="2800" dirty="0">
                <a:solidFill>
                  <a:srgbClr val="98450D"/>
                </a:solidFill>
                <a:latin typeface="Arial" panose="020B0604020202020204" pitchFamily="34" charset="0"/>
                <a:ea typeface="SimSun" panose="02010600030101010101" pitchFamily="2" charset="-122"/>
                <a:cs typeface="Arial" panose="020B0604020202020204" pitchFamily="34" charset="0"/>
              </a:rPr>
              <a:t>Optimization process of the photo-reforming</a:t>
            </a:r>
            <a:endParaRPr lang="en-US" sz="2800" dirty="0">
              <a:solidFill>
                <a:srgbClr val="98450D"/>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5BCF667-8A98-6F4A-544F-B610BABBE3E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18</a:t>
            </a:fld>
            <a:endParaRPr lang="en-US" sz="1350" dirty="0"/>
          </a:p>
        </p:txBody>
      </p:sp>
      <p:pic>
        <p:nvPicPr>
          <p:cNvPr id="5" name="Picture 4">
            <a:extLst>
              <a:ext uri="{FF2B5EF4-FFF2-40B4-BE49-F238E27FC236}">
                <a16:creationId xmlns:a16="http://schemas.microsoft.com/office/drawing/2014/main" id="{54C48006-81DE-5D34-63FF-6BE11230BA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615" y="1164771"/>
            <a:ext cx="7701948" cy="3723047"/>
          </a:xfrm>
          <a:prstGeom prst="rect">
            <a:avLst/>
          </a:prstGeom>
          <a:noFill/>
        </p:spPr>
      </p:pic>
      <p:sp>
        <p:nvSpPr>
          <p:cNvPr id="7" name="TextBox 6">
            <a:extLst>
              <a:ext uri="{FF2B5EF4-FFF2-40B4-BE49-F238E27FC236}">
                <a16:creationId xmlns:a16="http://schemas.microsoft.com/office/drawing/2014/main" id="{710DA0E8-67C1-8591-907A-585855AA9196}"/>
              </a:ext>
            </a:extLst>
          </p:cNvPr>
          <p:cNvSpPr txBox="1"/>
          <p:nvPr/>
        </p:nvSpPr>
        <p:spPr>
          <a:xfrm>
            <a:off x="882949" y="5210131"/>
            <a:ext cx="7378103" cy="304763"/>
          </a:xfrm>
          <a:prstGeom prst="rect">
            <a:avLst/>
          </a:prstGeom>
          <a:noFill/>
        </p:spPr>
        <p:txBody>
          <a:bodyPr wrap="square">
            <a:spAutoFit/>
          </a:bodyPr>
          <a:lstStyle/>
          <a:p>
            <a:pPr algn="ctr">
              <a:lnSpc>
                <a:spcPct val="150000"/>
              </a:lnSpc>
              <a:spcAft>
                <a:spcPts val="750"/>
              </a:spcAft>
            </a:pPr>
            <a:r>
              <a:rPr lang="en-US" sz="1050" dirty="0">
                <a:solidFill>
                  <a:srgbClr val="44546A"/>
                </a:solidFill>
                <a:latin typeface="Arial" panose="020B0604020202020204" pitchFamily="34" charset="0"/>
                <a:ea typeface="SimSun" panose="02010600030101010101" pitchFamily="2" charset="-122"/>
                <a:cs typeface="Arial" panose="020B0604020202020204" pitchFamily="34" charset="0"/>
              </a:rPr>
              <a:t>Figure 8: Optimization process of the photo-reforming hydrogen production system</a:t>
            </a:r>
            <a:endParaRPr lang="en-US" sz="1050" i="1" dirty="0">
              <a:solidFill>
                <a:srgbClr val="44546A"/>
              </a:solidFill>
              <a:latin typeface="Arial" panose="020B0604020202020204" pitchFamily="34" charset="0"/>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6F4D308B-C520-9AAC-7A62-3E07B51E6DFE}"/>
              </a:ext>
            </a:extLst>
          </p:cNvPr>
          <p:cNvSpPr txBox="1"/>
          <p:nvPr/>
        </p:nvSpPr>
        <p:spPr>
          <a:xfrm>
            <a:off x="8185487" y="5837207"/>
            <a:ext cx="479541" cy="300082"/>
          </a:xfrm>
          <a:prstGeom prst="rect">
            <a:avLst/>
          </a:prstGeom>
          <a:noFill/>
        </p:spPr>
        <p:txBody>
          <a:bodyPr wrap="square" rtlCol="0">
            <a:spAutoFit/>
          </a:bodyPr>
          <a:lstStyle/>
          <a:p>
            <a:r>
              <a:rPr lang="en-US" sz="1350" dirty="0"/>
              <a:t>17</a:t>
            </a:r>
          </a:p>
        </p:txBody>
      </p:sp>
    </p:spTree>
    <p:extLst>
      <p:ext uri="{BB962C8B-B14F-4D97-AF65-F5344CB8AC3E}">
        <p14:creationId xmlns:p14="http://schemas.microsoft.com/office/powerpoint/2010/main" val="265680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5077-43F9-977E-5D6F-B83A7C8380F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5C48075-75A4-3DFC-D961-770EE8BB2A60}"/>
              </a:ext>
            </a:extLst>
          </p:cNvPr>
          <p:cNvSpPr>
            <a:spLocks noGrp="1"/>
          </p:cNvSpPr>
          <p:nvPr>
            <p:ph type="title"/>
          </p:nvPr>
        </p:nvSpPr>
        <p:spPr>
          <a:xfrm>
            <a:off x="558055" y="-9088"/>
            <a:ext cx="7042896" cy="707231"/>
          </a:xfrm>
        </p:spPr>
        <p:txBody>
          <a:bodyPr>
            <a:noAutofit/>
          </a:bodyPr>
          <a:lstStyle/>
          <a:p>
            <a:pPr algn="ctr">
              <a:lnSpc>
                <a:spcPct val="100000"/>
              </a:lnSpc>
              <a:defRPr/>
            </a:pPr>
            <a:r>
              <a:rPr lang="en-US" sz="2800" dirty="0">
                <a:solidFill>
                  <a:srgbClr val="98450D"/>
                </a:solidFill>
                <a:latin typeface="Arial" panose="020B0604020202020204" pitchFamily="34" charset="0"/>
                <a:cs typeface="Arial" panose="020B0604020202020204" pitchFamily="34" charset="0"/>
              </a:rPr>
              <a:t>R&amp;D at NMSU for green H</a:t>
            </a:r>
            <a:r>
              <a:rPr lang="en-US" sz="2800" baseline="-25000" dirty="0">
                <a:solidFill>
                  <a:srgbClr val="98450D"/>
                </a:solidFill>
                <a:latin typeface="Arial" panose="020B0604020202020204" pitchFamily="34" charset="0"/>
                <a:cs typeface="Arial" panose="020B0604020202020204" pitchFamily="34" charset="0"/>
              </a:rPr>
              <a:t>2</a:t>
            </a:r>
            <a:r>
              <a:rPr lang="en-US" sz="2800" dirty="0">
                <a:solidFill>
                  <a:srgbClr val="98450D"/>
                </a:solidFill>
                <a:latin typeface="Arial" panose="020B0604020202020204" pitchFamily="34" charset="0"/>
                <a:cs typeface="Arial" panose="020B0604020202020204" pitchFamily="34" charset="0"/>
              </a:rPr>
              <a:t> production</a:t>
            </a:r>
          </a:p>
        </p:txBody>
      </p:sp>
      <p:sp>
        <p:nvSpPr>
          <p:cNvPr id="2" name="Content Placeholder 4">
            <a:extLst>
              <a:ext uri="{FF2B5EF4-FFF2-40B4-BE49-F238E27FC236}">
                <a16:creationId xmlns:a16="http://schemas.microsoft.com/office/drawing/2014/main" id="{25780946-12AF-ABDE-8789-4B0102BBE2EC}"/>
              </a:ext>
            </a:extLst>
          </p:cNvPr>
          <p:cNvSpPr txBox="1">
            <a:spLocks/>
          </p:cNvSpPr>
          <p:nvPr/>
        </p:nvSpPr>
        <p:spPr>
          <a:xfrm>
            <a:off x="1246804" y="1067432"/>
            <a:ext cx="6229350" cy="845015"/>
          </a:xfrm>
          <a:prstGeom prst="rect">
            <a:avLst/>
          </a:prstGeom>
        </p:spPr>
        <p:txBody>
          <a:bodyPr vert="horz" lIns="60512" tIns="30256" rIns="60512" bIns="30256"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00000"/>
              </a:lnSpc>
            </a:pPr>
            <a:r>
              <a:rPr lang="en-US" sz="1853" dirty="0">
                <a:latin typeface="Arial" panose="020B0604020202020204" pitchFamily="34" charset="0"/>
                <a:ea typeface="Tahoma" panose="020B0604030504040204" pitchFamily="34" charset="0"/>
                <a:cs typeface="Arial" panose="020B0604020202020204" pitchFamily="34" charset="0"/>
              </a:rPr>
              <a:t>Funded by the New Mexico Economic Development Department, NMSU collaborates with Global Impact Ventures (GIVE) and NM local companies to pilot and demonstrate a photocatalytic water splitting technology for H</a:t>
            </a:r>
            <a:r>
              <a:rPr lang="en-US" sz="1853" baseline="-25000" dirty="0">
                <a:latin typeface="Arial" panose="020B0604020202020204" pitchFamily="34" charset="0"/>
                <a:ea typeface="Tahoma" panose="020B0604030504040204" pitchFamily="34" charset="0"/>
                <a:cs typeface="Arial" panose="020B0604020202020204" pitchFamily="34" charset="0"/>
              </a:rPr>
              <a:t>2</a:t>
            </a:r>
            <a:r>
              <a:rPr lang="en-US" sz="1853" dirty="0">
                <a:latin typeface="Arial" panose="020B0604020202020204" pitchFamily="34" charset="0"/>
                <a:ea typeface="Tahoma" panose="020B0604030504040204" pitchFamily="34" charset="0"/>
                <a:cs typeface="Arial" panose="020B0604020202020204" pitchFamily="34" charset="0"/>
              </a:rPr>
              <a:t> production using solar energy and alternative water.</a:t>
            </a:r>
          </a:p>
        </p:txBody>
      </p:sp>
      <p:pic>
        <p:nvPicPr>
          <p:cNvPr id="3" name="Picture 4" descr="Generated image">
            <a:extLst>
              <a:ext uri="{FF2B5EF4-FFF2-40B4-BE49-F238E27FC236}">
                <a16:creationId xmlns:a16="http://schemas.microsoft.com/office/drawing/2014/main" id="{3295AC36-30F7-F552-43E3-F33A69E73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002" y="3295870"/>
            <a:ext cx="3042398" cy="202826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4">
            <a:extLst>
              <a:ext uri="{FF2B5EF4-FFF2-40B4-BE49-F238E27FC236}">
                <a16:creationId xmlns:a16="http://schemas.microsoft.com/office/drawing/2014/main" id="{86D52CC9-28CA-E188-E29A-7036806BC7A6}"/>
              </a:ext>
            </a:extLst>
          </p:cNvPr>
          <p:cNvSpPr txBox="1">
            <a:spLocks/>
          </p:cNvSpPr>
          <p:nvPr/>
        </p:nvSpPr>
        <p:spPr>
          <a:xfrm>
            <a:off x="1243852" y="2962155"/>
            <a:ext cx="3486150" cy="845015"/>
          </a:xfrm>
          <a:prstGeom prst="rect">
            <a:avLst/>
          </a:prstGeom>
        </p:spPr>
        <p:txBody>
          <a:bodyPr vert="horz" lIns="60512" tIns="30256" rIns="60512" bIns="30256"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00000"/>
              </a:lnSpc>
            </a:pPr>
            <a:r>
              <a:rPr lang="en-US" sz="1853" dirty="0">
                <a:latin typeface="Arial" panose="020B0604020202020204" pitchFamily="34" charset="0"/>
                <a:ea typeface="Tahoma" panose="020B0604030504040204" pitchFamily="34" charset="0"/>
                <a:cs typeface="Arial" panose="020B0604020202020204" pitchFamily="34" charset="0"/>
              </a:rPr>
              <a:t>Simultaneous H</a:t>
            </a:r>
            <a:r>
              <a:rPr lang="en-US" sz="1853" baseline="-25000" dirty="0">
                <a:latin typeface="Arial" panose="020B0604020202020204" pitchFamily="34" charset="0"/>
                <a:ea typeface="Tahoma" panose="020B0604030504040204" pitchFamily="34" charset="0"/>
                <a:cs typeface="Arial" panose="020B0604020202020204" pitchFamily="34" charset="0"/>
              </a:rPr>
              <a:t>2</a:t>
            </a:r>
            <a:r>
              <a:rPr lang="en-US" sz="1853" dirty="0">
                <a:latin typeface="Arial" panose="020B0604020202020204" pitchFamily="34" charset="0"/>
                <a:ea typeface="Tahoma" panose="020B0604030504040204" pitchFamily="34" charset="0"/>
                <a:cs typeface="Arial" panose="020B0604020202020204" pitchFamily="34" charset="0"/>
              </a:rPr>
              <a:t> production and water treatment and recovery</a:t>
            </a:r>
          </a:p>
        </p:txBody>
      </p:sp>
      <p:sp>
        <p:nvSpPr>
          <p:cNvPr id="5" name="TextBox 4">
            <a:extLst>
              <a:ext uri="{FF2B5EF4-FFF2-40B4-BE49-F238E27FC236}">
                <a16:creationId xmlns:a16="http://schemas.microsoft.com/office/drawing/2014/main" id="{C7001C76-77A7-42CD-F319-C9C033964F5A}"/>
              </a:ext>
            </a:extLst>
          </p:cNvPr>
          <p:cNvSpPr txBox="1"/>
          <p:nvPr/>
        </p:nvSpPr>
        <p:spPr>
          <a:xfrm>
            <a:off x="7600951" y="5657850"/>
            <a:ext cx="299197" cy="300082"/>
          </a:xfrm>
          <a:prstGeom prst="rect">
            <a:avLst/>
          </a:prstGeom>
          <a:noFill/>
        </p:spPr>
        <p:txBody>
          <a:bodyPr wrap="square" rtlCol="0">
            <a:spAutoFit/>
          </a:bodyPr>
          <a:lstStyle/>
          <a:p>
            <a:r>
              <a:rPr lang="en-US" sz="1350" dirty="0">
                <a:solidFill>
                  <a:schemeClr val="bg1"/>
                </a:solidFill>
              </a:rPr>
              <a:t>6</a:t>
            </a:r>
          </a:p>
        </p:txBody>
      </p:sp>
      <p:sp>
        <p:nvSpPr>
          <p:cNvPr id="7" name="TextBox 6">
            <a:extLst>
              <a:ext uri="{FF2B5EF4-FFF2-40B4-BE49-F238E27FC236}">
                <a16:creationId xmlns:a16="http://schemas.microsoft.com/office/drawing/2014/main" id="{00DAC637-0683-21E5-C56E-B9AD1271B40D}"/>
              </a:ext>
            </a:extLst>
          </p:cNvPr>
          <p:cNvSpPr txBox="1"/>
          <p:nvPr/>
        </p:nvSpPr>
        <p:spPr>
          <a:xfrm>
            <a:off x="8185487" y="5837207"/>
            <a:ext cx="479541" cy="300082"/>
          </a:xfrm>
          <a:prstGeom prst="rect">
            <a:avLst/>
          </a:prstGeom>
          <a:noFill/>
        </p:spPr>
        <p:txBody>
          <a:bodyPr wrap="square" rtlCol="0">
            <a:spAutoFit/>
          </a:bodyPr>
          <a:lstStyle/>
          <a:p>
            <a:r>
              <a:rPr lang="en-US" sz="1350" dirty="0"/>
              <a:t>18</a:t>
            </a:r>
          </a:p>
        </p:txBody>
      </p:sp>
    </p:spTree>
    <p:extLst>
      <p:ext uri="{BB962C8B-B14F-4D97-AF65-F5344CB8AC3E}">
        <p14:creationId xmlns:p14="http://schemas.microsoft.com/office/powerpoint/2010/main" val="69670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3E6B2-C582-1FAA-B25F-EA4D1C8D53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C7ED69-0DCA-5E82-B7A7-60A561206B6E}"/>
              </a:ext>
            </a:extLst>
          </p:cNvPr>
          <p:cNvSpPr>
            <a:spLocks noGrp="1"/>
          </p:cNvSpPr>
          <p:nvPr>
            <p:ph type="title"/>
          </p:nvPr>
        </p:nvSpPr>
        <p:spPr>
          <a:xfrm>
            <a:off x="476250" y="0"/>
            <a:ext cx="8191500" cy="821531"/>
          </a:xfrm>
        </p:spPr>
        <p:txBody>
          <a:bodyPr>
            <a:normAutofit/>
          </a:bodyPr>
          <a:lstStyle/>
          <a:p>
            <a:r>
              <a:rPr lang="en-US" dirty="0">
                <a:solidFill>
                  <a:srgbClr val="8C0B42"/>
                </a:solidFill>
                <a:latin typeface="Arial Black" panose="020B0A04020102020204" pitchFamily="34" charset="0"/>
                <a:cs typeface="Arial" panose="020B0604020202020204" pitchFamily="34" charset="0"/>
              </a:rPr>
              <a:t>     </a:t>
            </a:r>
            <a:r>
              <a:rPr lang="en-US" sz="2800" dirty="0">
                <a:solidFill>
                  <a:srgbClr val="8C0B42"/>
                </a:solidFill>
                <a:latin typeface="Arial Black" panose="020B0A04020102020204" pitchFamily="34" charset="0"/>
                <a:cs typeface="Arial" panose="020B0604020202020204" pitchFamily="34" charset="0"/>
              </a:rPr>
              <a:t>Team</a:t>
            </a:r>
          </a:p>
        </p:txBody>
      </p:sp>
      <p:sp>
        <p:nvSpPr>
          <p:cNvPr id="3" name="Content Placeholder 2">
            <a:extLst>
              <a:ext uri="{FF2B5EF4-FFF2-40B4-BE49-F238E27FC236}">
                <a16:creationId xmlns:a16="http://schemas.microsoft.com/office/drawing/2014/main" id="{7A52EEED-6B0A-721C-53ED-2F7F427C6D82}"/>
              </a:ext>
            </a:extLst>
          </p:cNvPr>
          <p:cNvSpPr>
            <a:spLocks noGrp="1"/>
          </p:cNvSpPr>
          <p:nvPr>
            <p:ph idx="1"/>
          </p:nvPr>
        </p:nvSpPr>
        <p:spPr>
          <a:xfrm>
            <a:off x="302726" y="1129775"/>
            <a:ext cx="8538548" cy="1373923"/>
          </a:xfrm>
        </p:spPr>
        <p:txBody>
          <a:bodyPr>
            <a:noAutofit/>
          </a:bodyPr>
          <a:lstStyle/>
          <a:p>
            <a:pPr algn="just">
              <a:lnSpc>
                <a:spcPts val="1800"/>
              </a:lnSpc>
              <a:spcBef>
                <a:spcPts val="450"/>
              </a:spcBef>
            </a:pPr>
            <a:r>
              <a:rPr lang="en-US" sz="1500" dirty="0">
                <a:latin typeface="Arial" panose="020B0604020202020204" pitchFamily="34" charset="0"/>
                <a:cs typeface="Arial" panose="020B0604020202020204" pitchFamily="34" charset="0"/>
              </a:rPr>
              <a:t>Dr. Huiyao Wang, professor of materials sciences and environmental engineering</a:t>
            </a:r>
          </a:p>
          <a:p>
            <a:pPr lvl="1" algn="just">
              <a:lnSpc>
                <a:spcPts val="1800"/>
              </a:lnSpc>
              <a:spcBef>
                <a:spcPts val="450"/>
              </a:spcBef>
            </a:pPr>
            <a:r>
              <a:rPr lang="en-US" sz="1350" dirty="0">
                <a:latin typeface="Arial" panose="020B0604020202020204" pitchFamily="34" charset="0"/>
                <a:cs typeface="Arial" panose="020B0604020202020204" pitchFamily="34" charset="0"/>
              </a:rPr>
              <a:t>Over 30 years of in-depth experience in fabrication, processing, design, and characterization of nanomaterial, photocatalysts, semiconductor and metal coatings and thin films, fuel cells, solar cells. </a:t>
            </a:r>
          </a:p>
          <a:p>
            <a:pPr lvl="1" algn="just">
              <a:lnSpc>
                <a:spcPts val="1800"/>
              </a:lnSpc>
              <a:spcBef>
                <a:spcPts val="450"/>
              </a:spcBef>
            </a:pPr>
            <a:r>
              <a:rPr lang="en-US" sz="1350" dirty="0">
                <a:latin typeface="Arial" panose="020B0604020202020204" pitchFamily="34" charset="0"/>
                <a:cs typeface="Arial" panose="020B0604020202020204" pitchFamily="34" charset="0"/>
              </a:rPr>
              <a:t>Primary inventor and PI of multiple photocatalysis research projects for water treatment, energy production, and resource recovery funded by federal agencies and industry</a:t>
            </a:r>
          </a:p>
          <a:p>
            <a:pPr lvl="1" algn="just">
              <a:lnSpc>
                <a:spcPts val="1800"/>
              </a:lnSpc>
              <a:spcBef>
                <a:spcPts val="450"/>
              </a:spcBef>
            </a:pPr>
            <a:endParaRPr lang="en-US" sz="15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D9FA3A6-9E1B-AB84-850A-CC4529480AFA}"/>
              </a:ext>
            </a:extLst>
          </p:cNvPr>
          <p:cNvSpPr txBox="1">
            <a:spLocks/>
          </p:cNvSpPr>
          <p:nvPr/>
        </p:nvSpPr>
        <p:spPr>
          <a:xfrm>
            <a:off x="226755" y="2503698"/>
            <a:ext cx="8614519" cy="131958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1800"/>
              </a:lnSpc>
              <a:spcBef>
                <a:spcPts val="450"/>
              </a:spcBef>
            </a:pPr>
            <a:r>
              <a:rPr lang="en-US" sz="1500" dirty="0">
                <a:latin typeface="Arial" panose="020B0604020202020204" pitchFamily="34" charset="0"/>
                <a:cs typeface="Arial" panose="020B0604020202020204" pitchFamily="34" charset="0"/>
              </a:rPr>
              <a:t>Dr. Pei Xu, professor of environmental engineering</a:t>
            </a:r>
          </a:p>
          <a:p>
            <a:pPr lvl="1" algn="just">
              <a:lnSpc>
                <a:spcPts val="1800"/>
              </a:lnSpc>
              <a:spcBef>
                <a:spcPts val="450"/>
              </a:spcBef>
            </a:pPr>
            <a:r>
              <a:rPr lang="en-US" sz="1350" dirty="0">
                <a:latin typeface="Arial" panose="020B0604020202020204" pitchFamily="34" charset="0"/>
                <a:cs typeface="Arial" panose="020B0604020202020204" pitchFamily="34" charset="0"/>
              </a:rPr>
              <a:t>Over 30 years of experience in basic and applied research on environmental remediation, contaminants removal, and resource recovery. </a:t>
            </a:r>
          </a:p>
          <a:p>
            <a:pPr lvl="1" algn="just">
              <a:lnSpc>
                <a:spcPts val="1800"/>
              </a:lnSpc>
              <a:spcBef>
                <a:spcPts val="450"/>
              </a:spcBef>
            </a:pPr>
            <a:r>
              <a:rPr lang="en-US" sz="1350" dirty="0">
                <a:latin typeface="Arial" panose="020B0604020202020204" pitchFamily="34" charset="0"/>
                <a:cs typeface="Arial" panose="020B0604020202020204" pitchFamily="34" charset="0"/>
              </a:rPr>
              <a:t>Lead multi-million $ R&amp;D projects, technology transfer, and commercialization through public-private partnerships with state, federal, and industry on sustainable water-energy-environment systems.</a:t>
            </a:r>
          </a:p>
          <a:p>
            <a:pPr lvl="1" algn="just">
              <a:lnSpc>
                <a:spcPts val="1800"/>
              </a:lnSpc>
              <a:spcBef>
                <a:spcPts val="450"/>
              </a:spcBef>
            </a:pPr>
            <a:endParaRPr lang="en-US" sz="15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2F2977DD-C3A4-222A-FA73-87D5BA0407EE}"/>
              </a:ext>
            </a:extLst>
          </p:cNvPr>
          <p:cNvSpPr txBox="1">
            <a:spLocks/>
          </p:cNvSpPr>
          <p:nvPr/>
        </p:nvSpPr>
        <p:spPr>
          <a:xfrm>
            <a:off x="226755" y="3877621"/>
            <a:ext cx="8846859" cy="131958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ts val="1800"/>
              </a:lnSpc>
              <a:spcBef>
                <a:spcPts val="450"/>
              </a:spcBef>
            </a:pPr>
            <a:r>
              <a:rPr lang="en-US" sz="1500" dirty="0">
                <a:latin typeface="Arial" panose="020B0604020202020204" pitchFamily="34" charset="0"/>
                <a:cs typeface="Arial" panose="020B0604020202020204" pitchFamily="34" charset="0"/>
              </a:rPr>
              <a:t>Dr. E.M.N. </a:t>
            </a:r>
            <a:r>
              <a:rPr lang="en-US" sz="1500" dirty="0" err="1">
                <a:latin typeface="Arial" panose="020B0604020202020204" pitchFamily="34" charset="0"/>
                <a:cs typeface="Arial" panose="020B0604020202020204" pitchFamily="34" charset="0"/>
              </a:rPr>
              <a:t>Thiloka</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Edirisooriya</a:t>
            </a:r>
            <a:r>
              <a:rPr lang="en-US" sz="1500" dirty="0">
                <a:latin typeface="Arial" panose="020B0604020202020204" pitchFamily="34" charset="0"/>
                <a:cs typeface="Arial" panose="020B0604020202020204" pitchFamily="34" charset="0"/>
              </a:rPr>
              <a:t>, postdoc.</a:t>
            </a:r>
          </a:p>
          <a:p>
            <a:pPr marL="0" indent="0" algn="just">
              <a:lnSpc>
                <a:spcPts val="1800"/>
              </a:lnSpc>
              <a:spcBef>
                <a:spcPts val="450"/>
              </a:spcBef>
              <a:buNone/>
            </a:pPr>
            <a:r>
              <a:rPr lang="en-US" sz="1500"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Conduct experimental research on photo-reforming plastic for H</a:t>
            </a:r>
            <a:r>
              <a:rPr lang="en-US" sz="1350" baseline="-25000" dirty="0">
                <a:latin typeface="Arial" panose="020B0604020202020204" pitchFamily="34" charset="0"/>
                <a:cs typeface="Arial" panose="020B0604020202020204" pitchFamily="34" charset="0"/>
              </a:rPr>
              <a:t>2</a:t>
            </a:r>
            <a:r>
              <a:rPr lang="en-US" sz="1350" dirty="0">
                <a:latin typeface="Arial" panose="020B0604020202020204" pitchFamily="34" charset="0"/>
                <a:cs typeface="Arial" panose="020B0604020202020204" pitchFamily="34" charset="0"/>
              </a:rPr>
              <a:t> production. </a:t>
            </a:r>
          </a:p>
          <a:p>
            <a:pPr algn="just">
              <a:lnSpc>
                <a:spcPts val="1800"/>
              </a:lnSpc>
              <a:spcBef>
                <a:spcPts val="450"/>
              </a:spcBef>
            </a:pPr>
            <a:r>
              <a:rPr lang="en-US" sz="1500" dirty="0">
                <a:latin typeface="Arial" panose="020B0604020202020204" pitchFamily="34" charset="0"/>
                <a:cs typeface="Arial" panose="020B0604020202020204" pitchFamily="34" charset="0"/>
              </a:rPr>
              <a:t>Tarek Ahasan, PhD student under Dr. Wang. </a:t>
            </a:r>
          </a:p>
          <a:p>
            <a:pPr marL="0" indent="0" algn="just">
              <a:lnSpc>
                <a:spcPts val="1800"/>
              </a:lnSpc>
              <a:spcBef>
                <a:spcPts val="450"/>
              </a:spcBef>
              <a:buNone/>
            </a:pPr>
            <a:r>
              <a:rPr lang="en-US" sz="150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Focuse</a:t>
            </a:r>
            <a:r>
              <a:rPr lang="en-US" sz="1350" dirty="0">
                <a:latin typeface="Arial" panose="020B0604020202020204" pitchFamily="34" charset="0"/>
                <a:cs typeface="Arial" panose="020B0604020202020204" pitchFamily="34" charset="0"/>
              </a:rPr>
              <a:t> on photocatalytic hydrogen production from alternative waters. Will continue postdoctoral research.</a:t>
            </a:r>
          </a:p>
          <a:p>
            <a:pPr algn="just">
              <a:lnSpc>
                <a:spcPts val="1800"/>
              </a:lnSpc>
              <a:spcBef>
                <a:spcPts val="450"/>
              </a:spcBef>
            </a:pPr>
            <a:r>
              <a:rPr lang="en-US" sz="1500" dirty="0">
                <a:latin typeface="Arial" panose="020B0604020202020204" pitchFamily="34" charset="0"/>
                <a:ea typeface="Calibri" panose="020F0502020204030204" pitchFamily="34" charset="0"/>
                <a:cs typeface="Arial" panose="020B0604020202020204" pitchFamily="34" charset="0"/>
              </a:rPr>
              <a:t>Dr. </a:t>
            </a:r>
            <a:r>
              <a:rPr lang="en-US" sz="1500" dirty="0" err="1">
                <a:latin typeface="Arial" panose="020B0604020202020204" pitchFamily="34" charset="0"/>
                <a:ea typeface="Calibri" panose="020F0502020204030204" pitchFamily="34" charset="0"/>
                <a:cs typeface="Arial" panose="020B0604020202020204" pitchFamily="34" charset="0"/>
              </a:rPr>
              <a:t>Punhasa</a:t>
            </a:r>
            <a:r>
              <a:rPr lang="en-US" sz="1500" dirty="0">
                <a:latin typeface="Arial" panose="020B0604020202020204" pitchFamily="34" charset="0"/>
                <a:ea typeface="Calibri" panose="020F0502020204030204" pitchFamily="34" charset="0"/>
                <a:cs typeface="Arial" panose="020B0604020202020204" pitchFamily="34" charset="0"/>
              </a:rPr>
              <a:t> S. Senanayake, p</a:t>
            </a:r>
            <a:r>
              <a:rPr lang="en-US" sz="1500" dirty="0">
                <a:latin typeface="Arial" panose="020B0604020202020204" pitchFamily="34" charset="0"/>
                <a:cs typeface="Arial" panose="020B0604020202020204" pitchFamily="34" charset="0"/>
              </a:rPr>
              <a:t>ostdoc. </a:t>
            </a:r>
          </a:p>
          <a:p>
            <a:pPr marL="0" indent="0" algn="just">
              <a:lnSpc>
                <a:spcPts val="1800"/>
              </a:lnSpc>
              <a:spcBef>
                <a:spcPts val="450"/>
              </a:spcBef>
              <a:buNone/>
            </a:pPr>
            <a:r>
              <a:rPr lang="en-US" sz="1500" dirty="0">
                <a:latin typeface="Arial" panose="020B0604020202020204" pitchFamily="34" charset="0"/>
                <a:cs typeface="Arial" panose="020B0604020202020204" pitchFamily="34" charset="0"/>
              </a:rPr>
              <a:t>          </a:t>
            </a:r>
            <a:r>
              <a:rPr lang="en-US" sz="1350" dirty="0">
                <a:latin typeface="Arial" panose="020B0604020202020204" pitchFamily="34" charset="0"/>
                <a:cs typeface="Arial" panose="020B0604020202020204" pitchFamily="34" charset="0"/>
              </a:rPr>
              <a:t>Conduct modeling research on photocatalysts for H</a:t>
            </a:r>
            <a:r>
              <a:rPr lang="en-US" sz="1350" baseline="-25000" dirty="0">
                <a:latin typeface="Arial" panose="020B0604020202020204" pitchFamily="34" charset="0"/>
                <a:cs typeface="Arial" panose="020B0604020202020204" pitchFamily="34" charset="0"/>
              </a:rPr>
              <a:t>2</a:t>
            </a:r>
            <a:r>
              <a:rPr lang="en-US" sz="1350" dirty="0">
                <a:latin typeface="Arial" panose="020B0604020202020204" pitchFamily="34" charset="0"/>
                <a:cs typeface="Arial" panose="020B0604020202020204" pitchFamily="34" charset="0"/>
              </a:rPr>
              <a:t> production.</a:t>
            </a:r>
            <a:endParaRPr lang="en-US" sz="1350" b="1" dirty="0">
              <a:latin typeface="Arial" panose="020B0604020202020204" pitchFamily="34" charset="0"/>
              <a:cs typeface="Arial" panose="020B0604020202020204" pitchFamily="34" charset="0"/>
            </a:endParaRPr>
          </a:p>
          <a:p>
            <a:pPr marL="0" indent="0" algn="just">
              <a:lnSpc>
                <a:spcPts val="1800"/>
              </a:lnSpc>
              <a:spcBef>
                <a:spcPts val="450"/>
              </a:spcBef>
              <a:buNone/>
            </a:pPr>
            <a:endParaRPr lang="en-US" sz="1500" dirty="0">
              <a:latin typeface="Arial" panose="020B0604020202020204" pitchFamily="34" charset="0"/>
              <a:cs typeface="Arial" panose="020B0604020202020204" pitchFamily="34" charset="0"/>
            </a:endParaRPr>
          </a:p>
          <a:p>
            <a:pPr marL="342900" lvl="1" indent="0" algn="just">
              <a:lnSpc>
                <a:spcPts val="1800"/>
              </a:lnSpc>
              <a:spcBef>
                <a:spcPts val="450"/>
              </a:spcBef>
              <a:buNone/>
            </a:pPr>
            <a:endParaRPr lang="en-US"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36E48A-8F17-40E5-2028-DA68B68726A6}"/>
              </a:ext>
            </a:extLst>
          </p:cNvPr>
          <p:cNvSpPr txBox="1"/>
          <p:nvPr/>
        </p:nvSpPr>
        <p:spPr>
          <a:xfrm>
            <a:off x="8185488" y="5837207"/>
            <a:ext cx="335406" cy="300082"/>
          </a:xfrm>
          <a:prstGeom prst="rect">
            <a:avLst/>
          </a:prstGeom>
          <a:noFill/>
        </p:spPr>
        <p:txBody>
          <a:bodyPr wrap="square" rtlCol="0">
            <a:spAutoFit/>
          </a:bodyPr>
          <a:lstStyle/>
          <a:p>
            <a:r>
              <a:rPr lang="en-US" sz="1350" dirty="0"/>
              <a:t>1</a:t>
            </a:r>
          </a:p>
        </p:txBody>
      </p:sp>
    </p:spTree>
    <p:extLst>
      <p:ext uri="{BB962C8B-B14F-4D97-AF65-F5344CB8AC3E}">
        <p14:creationId xmlns:p14="http://schemas.microsoft.com/office/powerpoint/2010/main" val="2968063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F0A60-AD55-9BA2-564B-CEEEF4CC9F2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87661E5-4CD6-2B2D-5233-9A403F3432FB}"/>
              </a:ext>
            </a:extLst>
          </p:cNvPr>
          <p:cNvSpPr>
            <a:spLocks noGrp="1"/>
          </p:cNvSpPr>
          <p:nvPr>
            <p:ph type="title"/>
          </p:nvPr>
        </p:nvSpPr>
        <p:spPr>
          <a:xfrm>
            <a:off x="536283" y="0"/>
            <a:ext cx="6963974" cy="707231"/>
          </a:xfrm>
        </p:spPr>
        <p:txBody>
          <a:bodyPr>
            <a:noAutofit/>
          </a:bodyPr>
          <a:lstStyle/>
          <a:p>
            <a:pPr algn="ctr">
              <a:lnSpc>
                <a:spcPct val="100000"/>
              </a:lnSpc>
              <a:defRPr/>
            </a:pPr>
            <a:r>
              <a:rPr lang="en-US" sz="2800" dirty="0">
                <a:solidFill>
                  <a:srgbClr val="98450D"/>
                </a:solidFill>
                <a:latin typeface="Arial" panose="020B0604020202020204" pitchFamily="34" charset="0"/>
                <a:cs typeface="Arial" panose="020B0604020202020204" pitchFamily="34" charset="0"/>
              </a:rPr>
              <a:t>R&amp;D at NMSU for </a:t>
            </a:r>
            <a:r>
              <a:rPr lang="en-US" sz="2800" dirty="0" err="1">
                <a:solidFill>
                  <a:srgbClr val="98450D"/>
                </a:solidFill>
                <a:latin typeface="Arial" panose="020B0604020202020204" pitchFamily="34" charset="0"/>
                <a:cs typeface="Arial" panose="020B0604020202020204" pitchFamily="34" charset="0"/>
              </a:rPr>
              <a:t>gGreen</a:t>
            </a:r>
            <a:r>
              <a:rPr lang="en-US" sz="2800" dirty="0">
                <a:solidFill>
                  <a:srgbClr val="98450D"/>
                </a:solidFill>
                <a:latin typeface="Arial" panose="020B0604020202020204" pitchFamily="34" charset="0"/>
                <a:cs typeface="Arial" panose="020B0604020202020204" pitchFamily="34" charset="0"/>
              </a:rPr>
              <a:t> H</a:t>
            </a:r>
            <a:r>
              <a:rPr lang="en-US" sz="2800" baseline="-25000" dirty="0">
                <a:solidFill>
                  <a:srgbClr val="98450D"/>
                </a:solidFill>
                <a:latin typeface="Arial" panose="020B0604020202020204" pitchFamily="34" charset="0"/>
                <a:cs typeface="Arial" panose="020B0604020202020204" pitchFamily="34" charset="0"/>
              </a:rPr>
              <a:t>2</a:t>
            </a:r>
            <a:r>
              <a:rPr lang="en-US" sz="2800" dirty="0">
                <a:solidFill>
                  <a:srgbClr val="98450D"/>
                </a:solidFill>
                <a:latin typeface="Arial" panose="020B0604020202020204" pitchFamily="34" charset="0"/>
                <a:cs typeface="Arial" panose="020B0604020202020204" pitchFamily="34" charset="0"/>
              </a:rPr>
              <a:t> production</a:t>
            </a:r>
          </a:p>
        </p:txBody>
      </p:sp>
      <p:sp>
        <p:nvSpPr>
          <p:cNvPr id="2" name="Content Placeholder 4">
            <a:extLst>
              <a:ext uri="{FF2B5EF4-FFF2-40B4-BE49-F238E27FC236}">
                <a16:creationId xmlns:a16="http://schemas.microsoft.com/office/drawing/2014/main" id="{2BD1662B-CB2F-2A7C-43B8-833FF9A4CDFB}"/>
              </a:ext>
            </a:extLst>
          </p:cNvPr>
          <p:cNvSpPr txBox="1">
            <a:spLocks/>
          </p:cNvSpPr>
          <p:nvPr/>
        </p:nvSpPr>
        <p:spPr>
          <a:xfrm>
            <a:off x="1433147" y="1080226"/>
            <a:ext cx="6229350" cy="845015"/>
          </a:xfrm>
          <a:prstGeom prst="rect">
            <a:avLst/>
          </a:prstGeom>
        </p:spPr>
        <p:txBody>
          <a:bodyPr vert="horz" lIns="60512" tIns="30256" rIns="60512" bIns="30256"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00000"/>
              </a:lnSpc>
            </a:pPr>
            <a:r>
              <a:rPr lang="en-US" sz="1853" dirty="0">
                <a:latin typeface="Arial" panose="020B0604020202020204" pitchFamily="34" charset="0"/>
                <a:ea typeface="Tahoma" panose="020B0604030504040204" pitchFamily="34" charset="0"/>
                <a:cs typeface="Arial" panose="020B0604020202020204" pitchFamily="34" charset="0"/>
              </a:rPr>
              <a:t>Patented Green H</a:t>
            </a:r>
            <a:r>
              <a:rPr lang="en-US" sz="1853" baseline="-25000" dirty="0">
                <a:latin typeface="Arial" panose="020B0604020202020204" pitchFamily="34" charset="0"/>
                <a:ea typeface="Tahoma" panose="020B0604030504040204" pitchFamily="34" charset="0"/>
                <a:cs typeface="Arial" panose="020B0604020202020204" pitchFamily="34" charset="0"/>
              </a:rPr>
              <a:t>2</a:t>
            </a:r>
            <a:r>
              <a:rPr lang="en-US" sz="1853" dirty="0">
                <a:latin typeface="Arial" panose="020B0604020202020204" pitchFamily="34" charset="0"/>
                <a:ea typeface="Tahoma" panose="020B0604030504040204" pitchFamily="34" charset="0"/>
                <a:cs typeface="Arial" panose="020B0604020202020204" pitchFamily="34" charset="0"/>
              </a:rPr>
              <a:t> production technologies developed by our team at NMSU</a:t>
            </a:r>
          </a:p>
        </p:txBody>
      </p:sp>
      <p:sp>
        <p:nvSpPr>
          <p:cNvPr id="4" name="Content Placeholder 4">
            <a:extLst>
              <a:ext uri="{FF2B5EF4-FFF2-40B4-BE49-F238E27FC236}">
                <a16:creationId xmlns:a16="http://schemas.microsoft.com/office/drawing/2014/main" id="{8345DF44-68E6-5A3E-E3F7-3B57C1956781}"/>
              </a:ext>
            </a:extLst>
          </p:cNvPr>
          <p:cNvSpPr txBox="1">
            <a:spLocks/>
          </p:cNvSpPr>
          <p:nvPr/>
        </p:nvSpPr>
        <p:spPr>
          <a:xfrm>
            <a:off x="1433147" y="1875728"/>
            <a:ext cx="6229350" cy="845015"/>
          </a:xfrm>
          <a:prstGeom prst="rect">
            <a:avLst/>
          </a:prstGeom>
        </p:spPr>
        <p:txBody>
          <a:bodyPr vert="horz" lIns="60512" tIns="30256" rIns="60512" bIns="30256" rtlCol="0">
            <a:noAutofit/>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lnSpc>
                <a:spcPct val="100000"/>
              </a:lnSpc>
            </a:pPr>
            <a:r>
              <a:rPr lang="en-US" sz="1853" dirty="0">
                <a:latin typeface="Arial" panose="020B0604020202020204" pitchFamily="34" charset="0"/>
                <a:ea typeface="Tahoma" panose="020B0604030504040204" pitchFamily="34" charset="0"/>
                <a:cs typeface="Arial" panose="020B0604020202020204" pitchFamily="34" charset="0"/>
              </a:rPr>
              <a:t>Photocatalytic water splitting for H</a:t>
            </a:r>
            <a:r>
              <a:rPr lang="en-US" sz="1853" baseline="-25000" dirty="0">
                <a:latin typeface="Arial" panose="020B0604020202020204" pitchFamily="34" charset="0"/>
                <a:ea typeface="Tahoma" panose="020B0604030504040204" pitchFamily="34" charset="0"/>
                <a:cs typeface="Arial" panose="020B0604020202020204" pitchFamily="34" charset="0"/>
              </a:rPr>
              <a:t>2</a:t>
            </a:r>
            <a:r>
              <a:rPr lang="en-US" sz="1853" dirty="0">
                <a:latin typeface="Arial" panose="020B0604020202020204" pitchFamily="34" charset="0"/>
                <a:ea typeface="Tahoma" panose="020B0604030504040204" pitchFamily="34" charset="0"/>
                <a:cs typeface="Arial" panose="020B0604020202020204" pitchFamily="34" charset="0"/>
              </a:rPr>
              <a:t> production using wastewater, brackish water, seawater, and produced water</a:t>
            </a:r>
          </a:p>
          <a:p>
            <a:pPr>
              <a:lnSpc>
                <a:spcPct val="100000"/>
              </a:lnSpc>
            </a:pPr>
            <a:r>
              <a:rPr lang="en-US" sz="1853" dirty="0">
                <a:latin typeface="Arial" panose="020B0604020202020204" pitchFamily="34" charset="0"/>
                <a:ea typeface="Tahoma" panose="020B0604030504040204" pitchFamily="34" charset="0"/>
                <a:cs typeface="Arial" panose="020B0604020202020204" pitchFamily="34" charset="0"/>
              </a:rPr>
              <a:t>Photoreforming plastic waste for H</a:t>
            </a:r>
            <a:r>
              <a:rPr lang="en-US" sz="1853" baseline="-25000" dirty="0">
                <a:latin typeface="Arial" panose="020B0604020202020204" pitchFamily="34" charset="0"/>
                <a:ea typeface="Tahoma" panose="020B0604030504040204" pitchFamily="34" charset="0"/>
                <a:cs typeface="Arial" panose="020B0604020202020204" pitchFamily="34" charset="0"/>
              </a:rPr>
              <a:t>2</a:t>
            </a:r>
            <a:r>
              <a:rPr lang="en-US" sz="1853" dirty="0">
                <a:latin typeface="Arial" panose="020B0604020202020204" pitchFamily="34" charset="0"/>
                <a:ea typeface="Tahoma" panose="020B0604030504040204" pitchFamily="34" charset="0"/>
                <a:cs typeface="Arial" panose="020B0604020202020204" pitchFamily="34" charset="0"/>
              </a:rPr>
              <a:t> production</a:t>
            </a:r>
          </a:p>
          <a:p>
            <a:pPr>
              <a:lnSpc>
                <a:spcPct val="100000"/>
              </a:lnSpc>
            </a:pPr>
            <a:r>
              <a:rPr lang="en-US" sz="1853" dirty="0">
                <a:latin typeface="Arial" panose="020B0604020202020204" pitchFamily="34" charset="0"/>
                <a:ea typeface="Tahoma" panose="020B0604030504040204" pitchFamily="34" charset="0"/>
                <a:cs typeface="Arial" panose="020B0604020202020204" pitchFamily="34" charset="0"/>
              </a:rPr>
              <a:t>Cost ~$1.1-1.5/kg H</a:t>
            </a:r>
            <a:r>
              <a:rPr lang="en-US" sz="1853" baseline="-25000" dirty="0">
                <a:latin typeface="Arial" panose="020B0604020202020204" pitchFamily="34" charset="0"/>
                <a:ea typeface="Tahoma" panose="020B0604030504040204" pitchFamily="34" charset="0"/>
                <a:cs typeface="Arial" panose="020B0604020202020204" pitchFamily="34" charset="0"/>
              </a:rPr>
              <a:t>2</a:t>
            </a:r>
            <a:r>
              <a:rPr lang="en-US" sz="1853" dirty="0">
                <a:latin typeface="Arial" panose="020B0604020202020204" pitchFamily="34" charset="0"/>
                <a:ea typeface="Tahoma" panose="020B0604030504040204" pitchFamily="34" charset="0"/>
                <a:cs typeface="Arial" panose="020B0604020202020204" pitchFamily="34" charset="0"/>
              </a:rPr>
              <a:t>, meeting DOE target cost of $2/kg H</a:t>
            </a:r>
            <a:r>
              <a:rPr lang="en-US" sz="1853" baseline="-25000" dirty="0">
                <a:latin typeface="Arial" panose="020B0604020202020204" pitchFamily="34" charset="0"/>
                <a:ea typeface="Tahoma" panose="020B0604030504040204" pitchFamily="34" charset="0"/>
                <a:cs typeface="Arial" panose="020B0604020202020204" pitchFamily="34" charset="0"/>
              </a:rPr>
              <a:t>2 </a:t>
            </a:r>
            <a:r>
              <a:rPr lang="en-US" sz="1853" dirty="0">
                <a:latin typeface="Arial" panose="020B0604020202020204" pitchFamily="34" charset="0"/>
                <a:ea typeface="Tahoma" panose="020B0604030504040204" pitchFamily="34" charset="0"/>
                <a:cs typeface="Arial" panose="020B0604020202020204" pitchFamily="34" charset="0"/>
              </a:rPr>
              <a:t>in</a:t>
            </a:r>
            <a:r>
              <a:rPr lang="en-US" sz="1853" baseline="-25000" dirty="0">
                <a:latin typeface="Arial" panose="020B0604020202020204" pitchFamily="34" charset="0"/>
                <a:ea typeface="Tahoma" panose="020B0604030504040204" pitchFamily="34" charset="0"/>
                <a:cs typeface="Arial" panose="020B0604020202020204" pitchFamily="34" charset="0"/>
              </a:rPr>
              <a:t> </a:t>
            </a:r>
            <a:r>
              <a:rPr lang="en-US" sz="1853" dirty="0">
                <a:latin typeface="Arial" panose="020B0604020202020204" pitchFamily="34" charset="0"/>
                <a:ea typeface="Tahoma" panose="020B0604030504040204" pitchFamily="34" charset="0"/>
                <a:cs typeface="Arial" panose="020B0604020202020204" pitchFamily="34" charset="0"/>
              </a:rPr>
              <a:t>2026, and working towards $1/kg H</a:t>
            </a:r>
            <a:r>
              <a:rPr lang="en-US" sz="1853" baseline="-25000" dirty="0">
                <a:latin typeface="Arial" panose="020B0604020202020204" pitchFamily="34" charset="0"/>
                <a:ea typeface="Tahoma" panose="020B0604030504040204" pitchFamily="34" charset="0"/>
                <a:cs typeface="Arial" panose="020B0604020202020204" pitchFamily="34" charset="0"/>
              </a:rPr>
              <a:t>2 </a:t>
            </a:r>
            <a:r>
              <a:rPr lang="en-US" sz="1853" dirty="0">
                <a:latin typeface="Arial" panose="020B0604020202020204" pitchFamily="34" charset="0"/>
                <a:ea typeface="Tahoma" panose="020B0604030504040204" pitchFamily="34" charset="0"/>
                <a:cs typeface="Arial" panose="020B0604020202020204" pitchFamily="34" charset="0"/>
              </a:rPr>
              <a:t>in 2030</a:t>
            </a:r>
          </a:p>
        </p:txBody>
      </p:sp>
      <p:pic>
        <p:nvPicPr>
          <p:cNvPr id="7" name="Picture 6" descr="A satellite dish in the desert">
            <a:extLst>
              <a:ext uri="{FF2B5EF4-FFF2-40B4-BE49-F238E27FC236}">
                <a16:creationId xmlns:a16="http://schemas.microsoft.com/office/drawing/2014/main" id="{DD9AA56D-DF7C-944F-1B24-D99BC8D3CD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240" y="4212197"/>
            <a:ext cx="2615711" cy="1745735"/>
          </a:xfrm>
          <a:prstGeom prst="rect">
            <a:avLst/>
          </a:prstGeom>
        </p:spPr>
      </p:pic>
      <p:sp>
        <p:nvSpPr>
          <p:cNvPr id="9" name="TextBox 8">
            <a:extLst>
              <a:ext uri="{FF2B5EF4-FFF2-40B4-BE49-F238E27FC236}">
                <a16:creationId xmlns:a16="http://schemas.microsoft.com/office/drawing/2014/main" id="{E18763B8-EBDF-F7F3-9960-AC50D007D8E3}"/>
              </a:ext>
            </a:extLst>
          </p:cNvPr>
          <p:cNvSpPr txBox="1"/>
          <p:nvPr/>
        </p:nvSpPr>
        <p:spPr>
          <a:xfrm>
            <a:off x="7600951" y="5657850"/>
            <a:ext cx="299197" cy="300082"/>
          </a:xfrm>
          <a:prstGeom prst="rect">
            <a:avLst/>
          </a:prstGeom>
          <a:noFill/>
        </p:spPr>
        <p:txBody>
          <a:bodyPr wrap="square" rtlCol="0">
            <a:spAutoFit/>
          </a:bodyPr>
          <a:lstStyle/>
          <a:p>
            <a:r>
              <a:rPr lang="en-US" sz="1350" dirty="0">
                <a:solidFill>
                  <a:schemeClr val="bg1"/>
                </a:solidFill>
              </a:rPr>
              <a:t>7</a:t>
            </a:r>
          </a:p>
        </p:txBody>
      </p:sp>
      <p:sp>
        <p:nvSpPr>
          <p:cNvPr id="5" name="TextBox 4">
            <a:extLst>
              <a:ext uri="{FF2B5EF4-FFF2-40B4-BE49-F238E27FC236}">
                <a16:creationId xmlns:a16="http://schemas.microsoft.com/office/drawing/2014/main" id="{19A68625-96AC-F3E7-F140-2CEC5211B17B}"/>
              </a:ext>
            </a:extLst>
          </p:cNvPr>
          <p:cNvSpPr txBox="1"/>
          <p:nvPr/>
        </p:nvSpPr>
        <p:spPr>
          <a:xfrm>
            <a:off x="8185487" y="5837207"/>
            <a:ext cx="479541" cy="300082"/>
          </a:xfrm>
          <a:prstGeom prst="rect">
            <a:avLst/>
          </a:prstGeom>
          <a:noFill/>
        </p:spPr>
        <p:txBody>
          <a:bodyPr wrap="square" rtlCol="0">
            <a:spAutoFit/>
          </a:bodyPr>
          <a:lstStyle/>
          <a:p>
            <a:r>
              <a:rPr lang="en-US" sz="1350" dirty="0"/>
              <a:t>19</a:t>
            </a:r>
          </a:p>
        </p:txBody>
      </p:sp>
    </p:spTree>
    <p:extLst>
      <p:ext uri="{BB962C8B-B14F-4D97-AF65-F5344CB8AC3E}">
        <p14:creationId xmlns:p14="http://schemas.microsoft.com/office/powerpoint/2010/main" val="323852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A5B1-A1E0-AD4B-F4D1-7C7F4698A09E}"/>
              </a:ext>
            </a:extLst>
          </p:cNvPr>
          <p:cNvSpPr>
            <a:spLocks noGrp="1"/>
          </p:cNvSpPr>
          <p:nvPr>
            <p:ph type="title"/>
          </p:nvPr>
        </p:nvSpPr>
        <p:spPr>
          <a:xfrm>
            <a:off x="538557" y="-75890"/>
            <a:ext cx="7886700" cy="994172"/>
          </a:xfrm>
        </p:spPr>
        <p:txBody>
          <a:bodyPr/>
          <a:lstStyle/>
          <a:p>
            <a:r>
              <a:rPr lang="en-US" b="1" dirty="0"/>
              <a:t>     </a:t>
            </a:r>
            <a:r>
              <a:rPr lang="en-US" sz="2800" b="1" dirty="0">
                <a:solidFill>
                  <a:srgbClr val="98450D"/>
                </a:solidFill>
                <a:latin typeface="Arial" panose="020B0604020202020204" pitchFamily="34" charset="0"/>
                <a:cs typeface="Arial" panose="020B0604020202020204" pitchFamily="34" charset="0"/>
              </a:rPr>
              <a:t>Publications </a:t>
            </a:r>
            <a:r>
              <a:rPr lang="en-US" sz="2800" dirty="0">
                <a:solidFill>
                  <a:srgbClr val="98450D"/>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63A9B8F0-DAE1-812F-47C6-25686DEFE4F5}"/>
              </a:ext>
            </a:extLst>
          </p:cNvPr>
          <p:cNvSpPr>
            <a:spLocks noGrp="1"/>
          </p:cNvSpPr>
          <p:nvPr>
            <p:ph idx="1"/>
          </p:nvPr>
        </p:nvSpPr>
        <p:spPr>
          <a:xfrm>
            <a:off x="0" y="720711"/>
            <a:ext cx="9049703" cy="4029551"/>
          </a:xfrm>
        </p:spPr>
        <p:txBody>
          <a:bodyPr>
            <a:noAutofit/>
          </a:bodyPr>
          <a:lstStyle/>
          <a:p>
            <a:pPr marL="0" indent="0">
              <a:buNone/>
            </a:pPr>
            <a:endParaRPr lang="en-US" sz="1650" dirty="0"/>
          </a:p>
          <a:p>
            <a:pPr marL="257175" indent="-257175">
              <a:buFont typeface="+mj-lt"/>
              <a:buAutoNum type="arabicPeriod"/>
            </a:pPr>
            <a:r>
              <a:rPr lang="en-US" sz="1350" dirty="0" err="1"/>
              <a:t>Edirisooriya</a:t>
            </a:r>
            <a:r>
              <a:rPr lang="en-US" sz="1350" dirty="0"/>
              <a:t>, E.M.N.T., Senanayake, P.S., Xu, P., and </a:t>
            </a:r>
            <a:r>
              <a:rPr lang="en-US" sz="1350" b="1" dirty="0"/>
              <a:t>Wang, H. *</a:t>
            </a:r>
            <a:r>
              <a:rPr lang="en-US" sz="1350" dirty="0"/>
              <a:t> (2025). Recyclability and regeneration of Au/TiO</a:t>
            </a:r>
            <a:r>
              <a:rPr lang="en-US" sz="1350" baseline="-25000" dirty="0"/>
              <a:t>2</a:t>
            </a:r>
            <a:r>
              <a:rPr lang="en-US" sz="1350" dirty="0"/>
              <a:t> nanocomposite and Pt/TiO</a:t>
            </a:r>
            <a:r>
              <a:rPr lang="en-US" sz="1350" baseline="-25000" dirty="0"/>
              <a:t>2</a:t>
            </a:r>
            <a:r>
              <a:rPr lang="en-US" sz="1350" dirty="0"/>
              <a:t> atom-nano composite catalysts in photo-reforming plastics for hydrogen production. Journal of Environmental Chemical Engineering, 13 (3), 116467</a:t>
            </a:r>
          </a:p>
          <a:p>
            <a:pPr marL="257175" indent="-257175">
              <a:buFont typeface="+mj-lt"/>
              <a:buAutoNum type="arabicPeriod"/>
            </a:pPr>
            <a:r>
              <a:rPr lang="en-US" sz="1350" dirty="0" err="1"/>
              <a:t>Edirisooriya</a:t>
            </a:r>
            <a:r>
              <a:rPr lang="en-US" sz="1350" dirty="0"/>
              <a:t>, E.M.N.T., Senanayake, P. S., Ahasan T., Xu, P., and </a:t>
            </a:r>
            <a:r>
              <a:rPr lang="en-US" sz="1350" b="1" dirty="0"/>
              <a:t>Wang, H. *</a:t>
            </a:r>
            <a:r>
              <a:rPr lang="en-US" sz="1350" dirty="0"/>
              <a:t> (2025). Comprehensive Insights into </a:t>
            </a:r>
            <a:r>
              <a:rPr lang="en-US" sz="1350" dirty="0" err="1"/>
              <a:t>Photoreforming</a:t>
            </a:r>
            <a:r>
              <a:rPr lang="en-US" sz="1350" dirty="0"/>
              <a:t> of Waste Plastics for Hydrogen Production. Catalysts, 15 (5), 453</a:t>
            </a:r>
          </a:p>
          <a:p>
            <a:pPr marL="257175" indent="-257175">
              <a:buFont typeface="+mj-lt"/>
              <a:buAutoNum type="arabicPeriod"/>
            </a:pPr>
            <a:r>
              <a:rPr lang="en-US" sz="1350" dirty="0" err="1"/>
              <a:t>Edirisooriya</a:t>
            </a:r>
            <a:r>
              <a:rPr lang="en-US" sz="1350" dirty="0"/>
              <a:t>, E.M.N.T., Senanayake, P.S., Xu, P., and </a:t>
            </a:r>
            <a:r>
              <a:rPr lang="en-US" sz="1350" b="1" dirty="0"/>
              <a:t>Wang, H. *</a:t>
            </a:r>
            <a:r>
              <a:rPr lang="en-US" sz="1350" dirty="0"/>
              <a:t> (2025). Enhanced H</a:t>
            </a:r>
            <a:r>
              <a:rPr lang="en-US" sz="1350" baseline="-25000" dirty="0"/>
              <a:t>2</a:t>
            </a:r>
            <a:r>
              <a:rPr lang="en-US" sz="1350" dirty="0"/>
              <a:t> Production Efficiency in Photo-Reforming of PET Waste Plastic Using Dark-Deposited Atom/Nanocomposite Pt/TiO</a:t>
            </a:r>
            <a:r>
              <a:rPr lang="en-US" sz="1350" baseline="-25000" dirty="0"/>
              <a:t>2</a:t>
            </a:r>
            <a:r>
              <a:rPr lang="en-US" sz="1350" dirty="0"/>
              <a:t> Photocatalysts. Catalysts, 15 (4), 334</a:t>
            </a:r>
          </a:p>
          <a:p>
            <a:pPr marL="257175" indent="-257175">
              <a:buFont typeface="+mj-lt"/>
              <a:buAutoNum type="arabicPeriod"/>
            </a:pPr>
            <a:r>
              <a:rPr lang="en-US" sz="1350" dirty="0"/>
              <a:t>Ahasan T., </a:t>
            </a:r>
            <a:r>
              <a:rPr lang="en-US" sz="1350" dirty="0" err="1"/>
              <a:t>Edirisooriya</a:t>
            </a:r>
            <a:r>
              <a:rPr lang="en-US" sz="1350" dirty="0"/>
              <a:t>, E.M.N.T., Senanayake, P. S., Xu, P., and </a:t>
            </a:r>
            <a:r>
              <a:rPr lang="en-US" sz="1350" b="1" dirty="0"/>
              <a:t>Wang, H. *</a:t>
            </a:r>
            <a:r>
              <a:rPr lang="en-US" sz="1350" dirty="0"/>
              <a:t> (2025) Advanced TiO</a:t>
            </a:r>
            <a:r>
              <a:rPr lang="en-US" sz="1350" baseline="-25000" dirty="0"/>
              <a:t>2</a:t>
            </a:r>
            <a:r>
              <a:rPr lang="en-US" sz="1350" dirty="0"/>
              <a:t>-Based Photocatalytic Systems for Water Splitting: Comprehensive Review from Fundamentals to Manufacturing. Molecules, 30 (5), 1127</a:t>
            </a:r>
          </a:p>
          <a:p>
            <a:pPr marL="257175" indent="-257175">
              <a:buFont typeface="+mj-lt"/>
              <a:buAutoNum type="arabicPeriod"/>
            </a:pPr>
            <a:r>
              <a:rPr lang="en-US" sz="1350" dirty="0" err="1"/>
              <a:t>Edirisooriya</a:t>
            </a:r>
            <a:r>
              <a:rPr lang="en-US" sz="1350" dirty="0"/>
              <a:t>, E.M.N.T., Senanayake, P.S., </a:t>
            </a:r>
            <a:r>
              <a:rPr lang="en-US" sz="1350" dirty="0" err="1"/>
              <a:t>Talipov</a:t>
            </a:r>
            <a:r>
              <a:rPr lang="en-US" sz="1350" dirty="0"/>
              <a:t> M. R.; Xu, P., and </a:t>
            </a:r>
            <a:r>
              <a:rPr lang="en-US" sz="1350" b="1" dirty="0"/>
              <a:t>Wang, H. *</a:t>
            </a:r>
            <a:r>
              <a:rPr lang="en-US" sz="1350" dirty="0"/>
              <a:t> (2024). Optimization of green hydrogen production from plastic waste using TiO2-based nanocomposite &amp; atom-nanocomposite photocatalysts with technoeconomic and carbon footprint assessment. Nanotechnology for Environmental Engineering, 00397-2. </a:t>
            </a:r>
          </a:p>
          <a:p>
            <a:pPr marL="257175" indent="-257175">
              <a:buFont typeface="+mj-lt"/>
              <a:buAutoNum type="arabicPeriod"/>
            </a:pPr>
            <a:r>
              <a:rPr lang="en-US" sz="1350" dirty="0"/>
              <a:t>Ahasan, T., Xu, P., </a:t>
            </a:r>
            <a:r>
              <a:rPr lang="en-US" sz="1350" b="1" dirty="0"/>
              <a:t>Wang, H</a:t>
            </a:r>
            <a:r>
              <a:rPr lang="en-US" sz="1350" dirty="0"/>
              <a:t>.* (2024). Dual-function photocatalysis in the visible spectrum: Ag-G-TiO</a:t>
            </a:r>
            <a:r>
              <a:rPr lang="en-US" sz="1350" baseline="-25000" dirty="0"/>
              <a:t>2</a:t>
            </a:r>
            <a:r>
              <a:rPr lang="en-US" sz="1350" dirty="0"/>
              <a:t> for simultaneous dye wastewater degradation and hydrogen production. Catalysts, 14, 530.</a:t>
            </a:r>
          </a:p>
          <a:p>
            <a:pPr marL="257175" indent="-257175">
              <a:buFont typeface="+mj-lt"/>
              <a:buAutoNum type="arabicPeriod"/>
            </a:pPr>
            <a:r>
              <a:rPr lang="en-US" sz="1350" dirty="0" err="1"/>
              <a:t>Edirisooriya</a:t>
            </a:r>
            <a:r>
              <a:rPr lang="en-US" sz="1350" dirty="0"/>
              <a:t>, E.M.N.T., Senanayake, P.S., Xu, P., and </a:t>
            </a:r>
            <a:r>
              <a:rPr lang="en-US" sz="1350" b="1" dirty="0"/>
              <a:t>Wang, H. *</a:t>
            </a:r>
            <a:r>
              <a:rPr lang="en-US" sz="1350" dirty="0"/>
              <a:t> (2023) Hydrogen production and value-added chemical recovery from the photo-reforming process using waste plastics. Journal of Environmental Chemical Engineering, 11 (6), 111429.</a:t>
            </a:r>
          </a:p>
          <a:p>
            <a:pPr marL="257175" indent="-257175">
              <a:buFont typeface="+mj-lt"/>
              <a:buAutoNum type="arabicPeriod"/>
            </a:pPr>
            <a:r>
              <a:rPr lang="en-US" sz="1350" dirty="0" err="1"/>
              <a:t>Edirisooriya</a:t>
            </a:r>
            <a:r>
              <a:rPr lang="en-US" sz="1350" dirty="0"/>
              <a:t>, E.M.N.T., Senanayake, P.S., Wang, H.B., </a:t>
            </a:r>
            <a:r>
              <a:rPr lang="en-US" sz="1350" dirty="0" err="1"/>
              <a:t>Talipov</a:t>
            </a:r>
            <a:r>
              <a:rPr lang="en-US" sz="1350" dirty="0"/>
              <a:t>, M.R., Xu, P., </a:t>
            </a:r>
            <a:r>
              <a:rPr lang="en-US" sz="1350" b="1" dirty="0"/>
              <a:t>Wang, H*.</a:t>
            </a:r>
            <a:r>
              <a:rPr lang="en-US" sz="1350" dirty="0"/>
              <a:t> (2023). Photo-reforming and degradation of waste plastics under UV and visible light for H</a:t>
            </a:r>
            <a:r>
              <a:rPr lang="en-US" sz="1350" baseline="-25000" dirty="0"/>
              <a:t>2</a:t>
            </a:r>
            <a:r>
              <a:rPr lang="en-US" sz="1350" dirty="0"/>
              <a:t> production using nanocomposite photocatalysts. Journal of Environmental Chemical Engineering, 11(2), 109580. </a:t>
            </a:r>
          </a:p>
          <a:p>
            <a:endParaRPr lang="en-US" sz="1650" dirty="0"/>
          </a:p>
        </p:txBody>
      </p:sp>
      <p:sp>
        <p:nvSpPr>
          <p:cNvPr id="4" name="Slide Number Placeholder 3">
            <a:extLst>
              <a:ext uri="{FF2B5EF4-FFF2-40B4-BE49-F238E27FC236}">
                <a16:creationId xmlns:a16="http://schemas.microsoft.com/office/drawing/2014/main" id="{87C5F248-0422-15AD-B749-AC766B41FB4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21</a:t>
            </a:fld>
            <a:endParaRPr lang="en-US"/>
          </a:p>
        </p:txBody>
      </p:sp>
      <p:sp>
        <p:nvSpPr>
          <p:cNvPr id="5" name="TextBox 4">
            <a:extLst>
              <a:ext uri="{FF2B5EF4-FFF2-40B4-BE49-F238E27FC236}">
                <a16:creationId xmlns:a16="http://schemas.microsoft.com/office/drawing/2014/main" id="{C5943395-D89F-B3DA-05EF-8045277BAE20}"/>
              </a:ext>
            </a:extLst>
          </p:cNvPr>
          <p:cNvSpPr txBox="1"/>
          <p:nvPr/>
        </p:nvSpPr>
        <p:spPr>
          <a:xfrm>
            <a:off x="8185487" y="5837207"/>
            <a:ext cx="479541" cy="300082"/>
          </a:xfrm>
          <a:prstGeom prst="rect">
            <a:avLst/>
          </a:prstGeom>
          <a:noFill/>
        </p:spPr>
        <p:txBody>
          <a:bodyPr wrap="square" rtlCol="0">
            <a:spAutoFit/>
          </a:bodyPr>
          <a:lstStyle/>
          <a:p>
            <a:r>
              <a:rPr lang="en-US" sz="1350" dirty="0"/>
              <a:t>20</a:t>
            </a:r>
          </a:p>
        </p:txBody>
      </p:sp>
    </p:spTree>
    <p:extLst>
      <p:ext uri="{BB962C8B-B14F-4D97-AF65-F5344CB8AC3E}">
        <p14:creationId xmlns:p14="http://schemas.microsoft.com/office/powerpoint/2010/main" val="3959013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3E0DF-DC17-F661-527E-8179570AC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71CEC-F5AE-9005-E37B-D359F44D9432}"/>
              </a:ext>
            </a:extLst>
          </p:cNvPr>
          <p:cNvSpPr>
            <a:spLocks noGrp="1"/>
          </p:cNvSpPr>
          <p:nvPr>
            <p:ph type="title"/>
          </p:nvPr>
        </p:nvSpPr>
        <p:spPr>
          <a:xfrm>
            <a:off x="762839" y="-133350"/>
            <a:ext cx="4222820" cy="716432"/>
          </a:xfrm>
        </p:spPr>
        <p:txBody>
          <a:bodyPr>
            <a:noAutofit/>
          </a:bodyPr>
          <a:lstStyle/>
          <a:p>
            <a:r>
              <a:rPr lang="en-US" dirty="0">
                <a:solidFill>
                  <a:srgbClr val="8F410D"/>
                </a:solidFill>
              </a:rPr>
              <a:t>                                                </a:t>
            </a:r>
            <a:r>
              <a:rPr lang="en-US" sz="2800" b="1" dirty="0">
                <a:solidFill>
                  <a:srgbClr val="8F410D"/>
                </a:solidFill>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7ED76539-461B-30A0-9E4D-D749A4338EA5}"/>
              </a:ext>
            </a:extLst>
          </p:cNvPr>
          <p:cNvSpPr>
            <a:spLocks noGrp="1"/>
          </p:cNvSpPr>
          <p:nvPr>
            <p:ph idx="1"/>
          </p:nvPr>
        </p:nvSpPr>
        <p:spPr>
          <a:xfrm>
            <a:off x="399764" y="884660"/>
            <a:ext cx="8025493" cy="3672014"/>
          </a:xfrm>
        </p:spPr>
        <p:txBody>
          <a:bodyPr>
            <a:normAutofit lnSpcReduction="10000"/>
          </a:bodyPr>
          <a:lstStyle/>
          <a:p>
            <a:pPr algn="just"/>
            <a:r>
              <a:rPr lang="en-US" sz="1800" dirty="0">
                <a:latin typeface="Arial" panose="020B0604020202020204" pitchFamily="34" charset="0"/>
                <a:ea typeface="SimSun" panose="02010600030101010101" pitchFamily="2" charset="-122"/>
                <a:cs typeface="Arial" panose="020B0604020202020204" pitchFamily="34" charset="0"/>
              </a:rPr>
              <a:t>Photocatalytic water splitting and photo-reforming methods only use free sunlight, and alternative water or plastic waste as the feedstocks to produce green H</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with a negative carbon footprint. </a:t>
            </a:r>
            <a:endParaRPr lang="en-US" sz="1350" dirty="0">
              <a:latin typeface="Arial" panose="020B0604020202020204" pitchFamily="34" charset="0"/>
              <a:ea typeface="SimSun" panose="02010600030101010101" pitchFamily="2" charset="-122"/>
              <a:cs typeface="Arial" panose="020B0604020202020204" pitchFamily="34" charset="0"/>
            </a:endParaRPr>
          </a:p>
          <a:p>
            <a:pPr algn="just"/>
            <a:r>
              <a:rPr lang="en-US" sz="1800" dirty="0">
                <a:latin typeface="Arial" panose="020B0604020202020204" pitchFamily="34" charset="0"/>
                <a:ea typeface="SimSun" panose="02010600030101010101" pitchFamily="2" charset="-122"/>
                <a:cs typeface="Arial" panose="020B0604020202020204" pitchFamily="34" charset="0"/>
              </a:rPr>
              <a:t>Various photocatalysts were synthesized, including Au/TiO</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Pt/TiO</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Zn/TiO</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and Ag/G/TiO</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The Pt/TiO</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and Ag/G/TiO</a:t>
            </a:r>
            <a:r>
              <a:rPr lang="en-US" sz="1800" baseline="-25000" dirty="0">
                <a:latin typeface="Arial" panose="020B0604020202020204" pitchFamily="34" charset="0"/>
                <a:ea typeface="SimSun" panose="02010600030101010101" pitchFamily="2" charset="-122"/>
                <a:cs typeface="Arial" panose="020B0604020202020204" pitchFamily="34" charset="0"/>
              </a:rPr>
              <a:t>2 </a:t>
            </a:r>
            <a:r>
              <a:rPr lang="en-US" sz="1800" dirty="0">
                <a:latin typeface="Arial" panose="020B0604020202020204" pitchFamily="34" charset="0"/>
                <a:ea typeface="SimSun" panose="02010600030101010101" pitchFamily="2" charset="-122"/>
                <a:cs typeface="Arial" panose="020B0604020202020204" pitchFamily="34" charset="0"/>
              </a:rPr>
              <a:t>atom-nanocomposites demonstrated the high efficiency for hydrogen production. </a:t>
            </a:r>
          </a:p>
          <a:p>
            <a:pPr algn="just"/>
            <a:r>
              <a:rPr lang="en-US" sz="1800" dirty="0">
                <a:latin typeface="Arial" panose="020B0604020202020204" pitchFamily="34" charset="0"/>
                <a:ea typeface="SimSun" panose="02010600030101010101" pitchFamily="2" charset="-122"/>
                <a:cs typeface="Arial" panose="020B0604020202020204" pitchFamily="34" charset="0"/>
              </a:rPr>
              <a:t>Efficient H</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production can be achieved by optimizing pretreatment and reaction parameters.</a:t>
            </a:r>
            <a:r>
              <a:rPr lang="en-US" sz="1350" dirty="0">
                <a:latin typeface="Arial" panose="020B0604020202020204" pitchFamily="34" charset="0"/>
                <a:ea typeface="SimSun" panose="02010600030101010101" pitchFamily="2" charset="-122"/>
                <a:cs typeface="Arial" panose="020B0604020202020204" pitchFamily="34" charset="0"/>
              </a:rPr>
              <a:t> </a:t>
            </a:r>
            <a:endParaRPr lang="en-US" sz="1800" dirty="0">
              <a:latin typeface="Arial" panose="020B0604020202020204" pitchFamily="34" charset="0"/>
              <a:ea typeface="SimSun" panose="02010600030101010101" pitchFamily="2" charset="-122"/>
              <a:cs typeface="Arial" panose="020B0604020202020204" pitchFamily="34" charset="0"/>
            </a:endParaRPr>
          </a:p>
          <a:p>
            <a:pPr algn="just"/>
            <a:r>
              <a:rPr lang="en-US" sz="1800" dirty="0">
                <a:latin typeface="Arial" panose="020B0604020202020204" pitchFamily="34" charset="0"/>
                <a:ea typeface="SimSun" panose="02010600030101010101" pitchFamily="2" charset="-122"/>
                <a:cs typeface="Arial" panose="020B0604020202020204" pitchFamily="34" charset="0"/>
              </a:rPr>
              <a:t>The cost of H</a:t>
            </a:r>
            <a:r>
              <a:rPr lang="en-US" sz="1800" baseline="-25000" dirty="0">
                <a:latin typeface="Arial" panose="020B0604020202020204" pitchFamily="34" charset="0"/>
                <a:ea typeface="SimSun" panose="02010600030101010101" pitchFamily="2" charset="-122"/>
                <a:cs typeface="Arial" panose="020B0604020202020204" pitchFamily="34" charset="0"/>
              </a:rPr>
              <a:t>2</a:t>
            </a:r>
            <a:r>
              <a:rPr lang="en-US" sz="1800" dirty="0">
                <a:latin typeface="Arial" panose="020B0604020202020204" pitchFamily="34" charset="0"/>
                <a:ea typeface="SimSun" panose="02010600030101010101" pitchFamily="2" charset="-122"/>
                <a:cs typeface="Arial" panose="020B0604020202020204" pitchFamily="34" charset="0"/>
              </a:rPr>
              <a:t> production under optimum treatment conditions was $1.1-1.5/kg of H</a:t>
            </a:r>
            <a:r>
              <a:rPr lang="en-US" sz="1800" baseline="-25000" dirty="0">
                <a:latin typeface="Arial" panose="020B0604020202020204" pitchFamily="34" charset="0"/>
                <a:ea typeface="SimSun" panose="02010600030101010101" pitchFamily="2" charset="-122"/>
                <a:cs typeface="Arial" panose="020B0604020202020204" pitchFamily="34" charset="0"/>
              </a:rPr>
              <a:t>2. </a:t>
            </a:r>
          </a:p>
          <a:p>
            <a:pPr algn="just"/>
            <a:r>
              <a:rPr lang="en-US" sz="1800" dirty="0">
                <a:latin typeface="Arial" panose="020B0604020202020204" pitchFamily="34" charset="0"/>
                <a:cs typeface="Arial" panose="020B0604020202020204" pitchFamily="34" charset="0"/>
              </a:rPr>
              <a:t>Photocatalysts can be recycled, regenerated, and reused.</a:t>
            </a:r>
          </a:p>
          <a:p>
            <a:pPr algn="just"/>
            <a:r>
              <a:rPr lang="en-US" sz="1800" dirty="0">
                <a:latin typeface="Arial" panose="020B0604020202020204" pitchFamily="34" charset="0"/>
                <a:ea typeface="SimSun" panose="02010600030101010101" pitchFamily="2" charset="-122"/>
                <a:cs typeface="Arial" panose="020B0604020202020204" pitchFamily="34" charset="0"/>
              </a:rPr>
              <a:t>Further development of single-atom deposition considering uniform distribution can minimizing metal usage and cost and improve catalytic efficiency. </a:t>
            </a:r>
          </a:p>
          <a:p>
            <a:pPr algn="just"/>
            <a:endParaRPr lang="en-US" sz="1650" dirty="0"/>
          </a:p>
        </p:txBody>
      </p:sp>
      <p:sp>
        <p:nvSpPr>
          <p:cNvPr id="4" name="Slide Number Placeholder 3">
            <a:extLst>
              <a:ext uri="{FF2B5EF4-FFF2-40B4-BE49-F238E27FC236}">
                <a16:creationId xmlns:a16="http://schemas.microsoft.com/office/drawing/2014/main" id="{28133D0B-8D0E-026D-A42F-D07D7783E50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22</a:t>
            </a:fld>
            <a:endParaRPr lang="en-US" sz="1350" dirty="0"/>
          </a:p>
        </p:txBody>
      </p:sp>
      <p:sp>
        <p:nvSpPr>
          <p:cNvPr id="6" name="TextBox 5">
            <a:extLst>
              <a:ext uri="{FF2B5EF4-FFF2-40B4-BE49-F238E27FC236}">
                <a16:creationId xmlns:a16="http://schemas.microsoft.com/office/drawing/2014/main" id="{CDEA6235-1C6B-29E0-CCEC-A8531F2D75A4}"/>
              </a:ext>
            </a:extLst>
          </p:cNvPr>
          <p:cNvSpPr txBox="1"/>
          <p:nvPr/>
        </p:nvSpPr>
        <p:spPr>
          <a:xfrm>
            <a:off x="8185487" y="5837207"/>
            <a:ext cx="479541" cy="300082"/>
          </a:xfrm>
          <a:prstGeom prst="rect">
            <a:avLst/>
          </a:prstGeom>
          <a:noFill/>
        </p:spPr>
        <p:txBody>
          <a:bodyPr wrap="square" rtlCol="0">
            <a:spAutoFit/>
          </a:bodyPr>
          <a:lstStyle/>
          <a:p>
            <a:r>
              <a:rPr lang="en-US" sz="1350" dirty="0"/>
              <a:t>21</a:t>
            </a:r>
          </a:p>
        </p:txBody>
      </p:sp>
    </p:spTree>
    <p:extLst>
      <p:ext uri="{BB962C8B-B14F-4D97-AF65-F5344CB8AC3E}">
        <p14:creationId xmlns:p14="http://schemas.microsoft.com/office/powerpoint/2010/main" val="145545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7497C-9984-0074-F183-72719B3604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93E63-4D44-5E15-F4A7-E0167BCEDFB8}"/>
              </a:ext>
            </a:extLst>
          </p:cNvPr>
          <p:cNvSpPr>
            <a:spLocks noGrp="1"/>
          </p:cNvSpPr>
          <p:nvPr>
            <p:ph type="title"/>
          </p:nvPr>
        </p:nvSpPr>
        <p:spPr>
          <a:xfrm>
            <a:off x="733926" y="2043507"/>
            <a:ext cx="7954365" cy="1974038"/>
          </a:xfrm>
        </p:spPr>
        <p:txBody>
          <a:bodyPr>
            <a:normAutofit/>
          </a:bodyPr>
          <a:lstStyle/>
          <a:p>
            <a:pPr algn="ctr"/>
            <a:r>
              <a:rPr lang="en-US" sz="2800" dirty="0">
                <a:latin typeface="Arial" panose="020B0604020202020204" pitchFamily="34" charset="0"/>
                <a:cs typeface="Arial" panose="020B0604020202020204" pitchFamily="34" charset="0"/>
              </a:rPr>
              <a:t>Thank you!</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Questions?</a:t>
            </a:r>
            <a:br>
              <a:rPr lang="en-US" dirty="0">
                <a:latin typeface="Calibri" panose="020F0502020204030204" pitchFamily="34" charset="0"/>
                <a:cs typeface="Calibri" panose="020F0502020204030204" pitchFamily="34" charset="0"/>
              </a:rPr>
            </a:br>
            <a:r>
              <a:rPr lang="en-US" dirty="0"/>
              <a:t> </a:t>
            </a:r>
          </a:p>
        </p:txBody>
      </p:sp>
      <p:sp>
        <p:nvSpPr>
          <p:cNvPr id="5" name="TextBox 4">
            <a:extLst>
              <a:ext uri="{FF2B5EF4-FFF2-40B4-BE49-F238E27FC236}">
                <a16:creationId xmlns:a16="http://schemas.microsoft.com/office/drawing/2014/main" id="{2E33DE4E-DC45-817D-262E-7FDA5FDA5FCE}"/>
              </a:ext>
            </a:extLst>
          </p:cNvPr>
          <p:cNvSpPr txBox="1"/>
          <p:nvPr/>
        </p:nvSpPr>
        <p:spPr>
          <a:xfrm>
            <a:off x="3188657" y="4468245"/>
            <a:ext cx="4570434" cy="369332"/>
          </a:xfrm>
          <a:prstGeom prst="rect">
            <a:avLst/>
          </a:prstGeom>
          <a:noFill/>
        </p:spPr>
        <p:txBody>
          <a:bodyPr wrap="square">
            <a:spAutoFit/>
          </a:bodyPr>
          <a:lstStyle/>
          <a:p>
            <a:r>
              <a:rPr lang="en-US" dirty="0" err="1">
                <a:solidFill>
                  <a:srgbClr val="264E9E"/>
                </a:solidFill>
              </a:rPr>
              <a:t>Huiyao</a:t>
            </a:r>
            <a:r>
              <a:rPr lang="en-US" dirty="0">
                <a:solidFill>
                  <a:srgbClr val="264E9E"/>
                </a:solidFill>
              </a:rPr>
              <a:t> Wang: </a:t>
            </a:r>
            <a:r>
              <a:rPr lang="en-US" dirty="0">
                <a:solidFill>
                  <a:srgbClr val="264E9E"/>
                </a:solidFill>
                <a:hlinkClick r:id="rId3">
                  <a:extLst>
                    <a:ext uri="{A12FA001-AC4F-418D-AE19-62706E023703}">
                      <ahyp:hlinkClr xmlns:ahyp="http://schemas.microsoft.com/office/drawing/2018/hyperlinkcolor" val="tx"/>
                    </a:ext>
                  </a:extLst>
                </a:hlinkClick>
              </a:rPr>
              <a:t>huiyao@nmsu.edu</a:t>
            </a:r>
            <a:endParaRPr lang="en-US" dirty="0"/>
          </a:p>
        </p:txBody>
      </p:sp>
    </p:spTree>
    <p:extLst>
      <p:ext uri="{BB962C8B-B14F-4D97-AF65-F5344CB8AC3E}">
        <p14:creationId xmlns:p14="http://schemas.microsoft.com/office/powerpoint/2010/main" val="391303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1715166-8165-434A-A9E8-2DF57BCDDC23}"/>
              </a:ext>
            </a:extLst>
          </p:cNvPr>
          <p:cNvPicPr>
            <a:picLocks noChangeAspect="1"/>
          </p:cNvPicPr>
          <p:nvPr/>
        </p:nvPicPr>
        <p:blipFill rotWithShape="1">
          <a:blip r:embed="rId3">
            <a:extLst>
              <a:ext uri="{28A0092B-C50C-407E-A947-70E740481C1C}">
                <a14:useLocalDpi xmlns:a14="http://schemas.microsoft.com/office/drawing/2010/main" val="0"/>
              </a:ext>
            </a:extLst>
          </a:blip>
          <a:srcRect l="25454" t="37283" r="9377" b="7859"/>
          <a:stretch/>
        </p:blipFill>
        <p:spPr>
          <a:xfrm>
            <a:off x="659399" y="1471568"/>
            <a:ext cx="8208383" cy="4251340"/>
          </a:xfrm>
          <a:prstGeom prst="rect">
            <a:avLst/>
          </a:prstGeom>
        </p:spPr>
      </p:pic>
      <p:sp>
        <p:nvSpPr>
          <p:cNvPr id="12" name="TextBox 11">
            <a:extLst>
              <a:ext uri="{FF2B5EF4-FFF2-40B4-BE49-F238E27FC236}">
                <a16:creationId xmlns:a16="http://schemas.microsoft.com/office/drawing/2014/main" id="{312B1251-4677-BA4C-A482-39E36C7F58AD}"/>
              </a:ext>
            </a:extLst>
          </p:cNvPr>
          <p:cNvSpPr txBox="1"/>
          <p:nvPr/>
        </p:nvSpPr>
        <p:spPr>
          <a:xfrm>
            <a:off x="6070938" y="5304588"/>
            <a:ext cx="2114550" cy="418320"/>
          </a:xfrm>
          <a:prstGeom prst="rect">
            <a:avLst/>
          </a:prstGeom>
          <a:solidFill>
            <a:schemeClr val="bg1"/>
          </a:solidFill>
        </p:spPr>
        <p:txBody>
          <a:bodyPr wrap="square">
            <a:spAutoFit/>
          </a:bodyPr>
          <a:lstStyle/>
          <a:p>
            <a:r>
              <a:rPr lang="en-US" sz="1059" dirty="0">
                <a:ea typeface="DengXian" panose="02010600030101010101" pitchFamily="2" charset="-122"/>
                <a:cs typeface="Arial" panose="020B0604020202020204" pitchFamily="34" charset="0"/>
              </a:rPr>
              <a:t> </a:t>
            </a:r>
            <a:r>
              <a:rPr lang="en-US" sz="1059" i="1" dirty="0">
                <a:ea typeface="DengXian" panose="02010600030101010101" pitchFamily="2" charset="-122"/>
                <a:cs typeface="Arial" panose="020B0604020202020204" pitchFamily="34" charset="0"/>
              </a:rPr>
              <a:t>Source: U.S. Department of Energy</a:t>
            </a:r>
            <a:endParaRPr lang="en-US" sz="1059" dirty="0">
              <a:ea typeface="DengXian" panose="02010600030101010101" pitchFamily="2" charset="-122"/>
              <a:cs typeface="Arial" panose="020B0604020202020204" pitchFamily="34" charset="0"/>
            </a:endParaRPr>
          </a:p>
        </p:txBody>
      </p:sp>
      <p:sp>
        <p:nvSpPr>
          <p:cNvPr id="2" name="Title 1">
            <a:extLst>
              <a:ext uri="{FF2B5EF4-FFF2-40B4-BE49-F238E27FC236}">
                <a16:creationId xmlns:a16="http://schemas.microsoft.com/office/drawing/2014/main" id="{549132FC-B2D2-5D97-75D4-8FE3AC4BCBC7}"/>
              </a:ext>
            </a:extLst>
          </p:cNvPr>
          <p:cNvSpPr>
            <a:spLocks noGrp="1"/>
          </p:cNvSpPr>
          <p:nvPr>
            <p:ph type="title"/>
          </p:nvPr>
        </p:nvSpPr>
        <p:spPr>
          <a:xfrm>
            <a:off x="1094255" y="699279"/>
            <a:ext cx="6656294" cy="707231"/>
          </a:xfrm>
        </p:spPr>
        <p:txBody>
          <a:bodyPr>
            <a:noAutofit/>
          </a:bodyPr>
          <a:lstStyle/>
          <a:p>
            <a:pPr algn="ctr">
              <a:lnSpc>
                <a:spcPct val="100000"/>
              </a:lnSpc>
              <a:defRPr/>
            </a:pPr>
            <a:r>
              <a:rPr lang="en-US" sz="2800" dirty="0">
                <a:solidFill>
                  <a:srgbClr val="8F410D"/>
                </a:solidFill>
                <a:latin typeface="Arial" panose="020B0604020202020204" pitchFamily="34" charset="0"/>
                <a:cs typeface="Arial" panose="020B0604020202020204" pitchFamily="34" charset="0"/>
              </a:rPr>
              <a:t>H</a:t>
            </a:r>
            <a:r>
              <a:rPr lang="en-US" sz="2800" baseline="-25000" dirty="0">
                <a:solidFill>
                  <a:srgbClr val="8F410D"/>
                </a:solidFill>
                <a:latin typeface="Arial" panose="020B0604020202020204" pitchFamily="34" charset="0"/>
                <a:cs typeface="Arial" panose="020B0604020202020204" pitchFamily="34" charset="0"/>
              </a:rPr>
              <a:t>2</a:t>
            </a:r>
            <a:r>
              <a:rPr lang="en-US" sz="2800" dirty="0">
                <a:solidFill>
                  <a:srgbClr val="8F410D"/>
                </a:solidFill>
                <a:latin typeface="Arial" panose="020B0604020202020204" pitchFamily="34" charset="0"/>
                <a:cs typeface="Arial" panose="020B0604020202020204" pitchFamily="34" charset="0"/>
              </a:rPr>
              <a:t> as a clean energy source to </a:t>
            </a:r>
            <a:br>
              <a:rPr lang="en-US" sz="2800" dirty="0">
                <a:solidFill>
                  <a:srgbClr val="8F410D"/>
                </a:solidFill>
                <a:latin typeface="Arial" panose="020B0604020202020204" pitchFamily="34" charset="0"/>
                <a:cs typeface="Arial" panose="020B0604020202020204" pitchFamily="34" charset="0"/>
              </a:rPr>
            </a:br>
            <a:r>
              <a:rPr lang="en-US" sz="2800" dirty="0">
                <a:solidFill>
                  <a:srgbClr val="8F410D"/>
                </a:solidFill>
                <a:latin typeface="Arial" panose="020B0604020202020204" pitchFamily="34" charset="0"/>
                <a:cs typeface="Arial" panose="020B0604020202020204" pitchFamily="34" charset="0"/>
              </a:rPr>
              <a:t>promote economic growth</a:t>
            </a:r>
          </a:p>
        </p:txBody>
      </p:sp>
      <p:sp>
        <p:nvSpPr>
          <p:cNvPr id="4" name="TextBox 3">
            <a:extLst>
              <a:ext uri="{FF2B5EF4-FFF2-40B4-BE49-F238E27FC236}">
                <a16:creationId xmlns:a16="http://schemas.microsoft.com/office/drawing/2014/main" id="{BE924D80-0CD2-ADCE-2673-6EAF5B5BFE92}"/>
              </a:ext>
            </a:extLst>
          </p:cNvPr>
          <p:cNvSpPr txBox="1"/>
          <p:nvPr/>
        </p:nvSpPr>
        <p:spPr>
          <a:xfrm>
            <a:off x="7600951" y="5657850"/>
            <a:ext cx="299197" cy="300082"/>
          </a:xfrm>
          <a:prstGeom prst="rect">
            <a:avLst/>
          </a:prstGeom>
          <a:noFill/>
        </p:spPr>
        <p:txBody>
          <a:bodyPr wrap="square" rtlCol="0">
            <a:spAutoFit/>
          </a:bodyPr>
          <a:lstStyle/>
          <a:p>
            <a:r>
              <a:rPr lang="en-US" sz="1350" dirty="0">
                <a:solidFill>
                  <a:schemeClr val="bg1"/>
                </a:solidFill>
              </a:rPr>
              <a:t>1</a:t>
            </a:r>
          </a:p>
        </p:txBody>
      </p:sp>
      <p:sp>
        <p:nvSpPr>
          <p:cNvPr id="7" name="TextBox 6">
            <a:extLst>
              <a:ext uri="{FF2B5EF4-FFF2-40B4-BE49-F238E27FC236}">
                <a16:creationId xmlns:a16="http://schemas.microsoft.com/office/drawing/2014/main" id="{0B08436C-E886-00B7-557E-10751E282FA1}"/>
              </a:ext>
            </a:extLst>
          </p:cNvPr>
          <p:cNvSpPr txBox="1"/>
          <p:nvPr/>
        </p:nvSpPr>
        <p:spPr>
          <a:xfrm>
            <a:off x="8185488" y="5837207"/>
            <a:ext cx="335406" cy="300082"/>
          </a:xfrm>
          <a:prstGeom prst="rect">
            <a:avLst/>
          </a:prstGeom>
          <a:noFill/>
        </p:spPr>
        <p:txBody>
          <a:bodyPr wrap="square" rtlCol="0">
            <a:spAutoFit/>
          </a:bodyPr>
          <a:lstStyle/>
          <a:p>
            <a:r>
              <a:rPr lang="en-US" sz="1350" dirty="0"/>
              <a:t>2</a:t>
            </a:r>
          </a:p>
        </p:txBody>
      </p:sp>
    </p:spTree>
    <p:extLst>
      <p:ext uri="{BB962C8B-B14F-4D97-AF65-F5344CB8AC3E}">
        <p14:creationId xmlns:p14="http://schemas.microsoft.com/office/powerpoint/2010/main" val="1970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23B781C-5641-2B41-A67A-B7C2FF64D152}"/>
              </a:ext>
            </a:extLst>
          </p:cNvPr>
          <p:cNvSpPr>
            <a:spLocks noGrp="1"/>
          </p:cNvSpPr>
          <p:nvPr>
            <p:ph type="title"/>
          </p:nvPr>
        </p:nvSpPr>
        <p:spPr>
          <a:xfrm>
            <a:off x="1094255" y="-34303"/>
            <a:ext cx="6656294" cy="707231"/>
          </a:xfrm>
        </p:spPr>
        <p:txBody>
          <a:bodyPr>
            <a:normAutofit/>
          </a:bodyPr>
          <a:lstStyle/>
          <a:p>
            <a:pPr algn="ctr">
              <a:lnSpc>
                <a:spcPct val="100000"/>
              </a:lnSpc>
              <a:defRPr/>
            </a:pPr>
            <a:r>
              <a:rPr lang="en-US" sz="2800" dirty="0">
                <a:solidFill>
                  <a:srgbClr val="8F410D"/>
                </a:solidFill>
                <a:latin typeface="Arial" panose="020B0604020202020204" pitchFamily="34" charset="0"/>
                <a:cs typeface="Arial" panose="020B0604020202020204" pitchFamily="34" charset="0"/>
              </a:rPr>
              <a:t>H</a:t>
            </a:r>
            <a:r>
              <a:rPr lang="en-US" sz="2800" baseline="-25000" dirty="0">
                <a:solidFill>
                  <a:srgbClr val="8F410D"/>
                </a:solidFill>
                <a:latin typeface="Arial" panose="020B0604020202020204" pitchFamily="34" charset="0"/>
                <a:cs typeface="Arial" panose="020B0604020202020204" pitchFamily="34" charset="0"/>
              </a:rPr>
              <a:t>2</a:t>
            </a:r>
            <a:r>
              <a:rPr lang="en-US" sz="2800" dirty="0">
                <a:solidFill>
                  <a:srgbClr val="8F410D"/>
                </a:solidFill>
                <a:latin typeface="Arial" panose="020B0604020202020204" pitchFamily="34" charset="0"/>
                <a:cs typeface="Arial" panose="020B0604020202020204" pitchFamily="34" charset="0"/>
              </a:rPr>
              <a:t> production technologies</a:t>
            </a:r>
          </a:p>
        </p:txBody>
      </p:sp>
      <p:pic>
        <p:nvPicPr>
          <p:cNvPr id="1026" name="Picture 2" descr="Hydrogen can be produced from fossil resources via natural gas conversion with carbon capture, utilization, and storage (CCUS) and coal gasification with CCUS; from biomass/waste via waste to energy and biomass conversion pathways; and from water splitting via low-temperature electrolysis, high-temperature electrolysis, and direct solar pathways.">
            <a:extLst>
              <a:ext uri="{FF2B5EF4-FFF2-40B4-BE49-F238E27FC236}">
                <a16:creationId xmlns:a16="http://schemas.microsoft.com/office/drawing/2014/main" id="{88621C66-3C60-764D-B4E5-E986945A0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364"/>
          <a:stretch/>
        </p:blipFill>
        <p:spPr bwMode="auto">
          <a:xfrm>
            <a:off x="901723" y="1404789"/>
            <a:ext cx="2504961" cy="33780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2B1251-4677-BA4C-A482-39E36C7F58AD}"/>
              </a:ext>
            </a:extLst>
          </p:cNvPr>
          <p:cNvSpPr txBox="1"/>
          <p:nvPr/>
        </p:nvSpPr>
        <p:spPr>
          <a:xfrm>
            <a:off x="5503882" y="4782821"/>
            <a:ext cx="2360591" cy="255326"/>
          </a:xfrm>
          <a:prstGeom prst="rect">
            <a:avLst/>
          </a:prstGeom>
          <a:noFill/>
        </p:spPr>
        <p:txBody>
          <a:bodyPr wrap="square">
            <a:spAutoFit/>
          </a:bodyPr>
          <a:lstStyle/>
          <a:p>
            <a:r>
              <a:rPr lang="en-US" sz="1059" dirty="0">
                <a:ea typeface="DengXian" panose="02010600030101010101" pitchFamily="2" charset="-122"/>
                <a:cs typeface="Arial" panose="020B0604020202020204" pitchFamily="34" charset="0"/>
              </a:rPr>
              <a:t> </a:t>
            </a:r>
            <a:r>
              <a:rPr lang="en-US" sz="1059" i="1" dirty="0">
                <a:ea typeface="DengXian" panose="02010600030101010101" pitchFamily="2" charset="-122"/>
                <a:cs typeface="Arial" panose="020B0604020202020204" pitchFamily="34" charset="0"/>
              </a:rPr>
              <a:t>Source: U.S. Department of Energy</a:t>
            </a:r>
            <a:endParaRPr lang="en-US" sz="1059" dirty="0">
              <a:ea typeface="DengXian" panose="02010600030101010101" pitchFamily="2" charset="-122"/>
              <a:cs typeface="Arial" panose="020B0604020202020204" pitchFamily="34" charset="0"/>
            </a:endParaRPr>
          </a:p>
        </p:txBody>
      </p:sp>
      <p:pic>
        <p:nvPicPr>
          <p:cNvPr id="7" name="Picture 2" descr="Hydrogen can be produced from fossil resources via natural gas conversion with carbon capture, utilization, and storage (CCUS) and coal gasification with CCUS; from biomass/waste via waste to energy and biomass conversion pathways; and from water splitting via low-temperature electrolysis, high-temperature electrolysis, and direct solar pathways.">
            <a:extLst>
              <a:ext uri="{FF2B5EF4-FFF2-40B4-BE49-F238E27FC236}">
                <a16:creationId xmlns:a16="http://schemas.microsoft.com/office/drawing/2014/main" id="{552163AE-07EA-2646-AEA8-42661D77AE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64"/>
          <a:stretch/>
        </p:blipFill>
        <p:spPr bwMode="auto">
          <a:xfrm>
            <a:off x="3415260" y="1404789"/>
            <a:ext cx="2504962" cy="3378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ydrogen can be produced from fossil resources via natural gas conversion with carbon capture, utilization, and storage (CCUS) and coal gasification with CCUS; from biomass/waste via waste to energy and biomass conversion pathways; and from water splitting via low-temperature electrolysis, high-temperature electrolysis, and direct solar pathways.">
            <a:extLst>
              <a:ext uri="{FF2B5EF4-FFF2-40B4-BE49-F238E27FC236}">
                <a16:creationId xmlns:a16="http://schemas.microsoft.com/office/drawing/2014/main" id="{9D09C702-02BB-F549-B712-3222723EA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94" r="32970"/>
          <a:stretch/>
        </p:blipFill>
        <p:spPr bwMode="auto">
          <a:xfrm>
            <a:off x="5835056" y="1404789"/>
            <a:ext cx="2504962" cy="3378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A5A5EC-6C9A-2AE2-6ADC-17CF120DF89A}"/>
              </a:ext>
            </a:extLst>
          </p:cNvPr>
          <p:cNvSpPr txBox="1"/>
          <p:nvPr/>
        </p:nvSpPr>
        <p:spPr>
          <a:xfrm>
            <a:off x="1355583" y="5142978"/>
            <a:ext cx="3868785" cy="458844"/>
          </a:xfrm>
          <a:prstGeom prst="rect">
            <a:avLst/>
          </a:prstGeom>
          <a:noFill/>
        </p:spPr>
        <p:txBody>
          <a:bodyPr wrap="square">
            <a:spAutoFit/>
          </a:bodyPr>
          <a:lstStyle/>
          <a:p>
            <a:r>
              <a:rPr lang="en-US" sz="1191" dirty="0"/>
              <a:t>CCUS: carbon capture, utilization and storage</a:t>
            </a:r>
          </a:p>
          <a:p>
            <a:r>
              <a:rPr lang="en-US" sz="1191" dirty="0"/>
              <a:t>STCH: Solar thermochemical hydrogen</a:t>
            </a:r>
          </a:p>
        </p:txBody>
      </p:sp>
      <p:sp>
        <p:nvSpPr>
          <p:cNvPr id="5" name="TextBox 4">
            <a:extLst>
              <a:ext uri="{FF2B5EF4-FFF2-40B4-BE49-F238E27FC236}">
                <a16:creationId xmlns:a16="http://schemas.microsoft.com/office/drawing/2014/main" id="{ABD036FA-D717-08E0-9AD5-603D1EB5929B}"/>
              </a:ext>
            </a:extLst>
          </p:cNvPr>
          <p:cNvSpPr txBox="1"/>
          <p:nvPr/>
        </p:nvSpPr>
        <p:spPr>
          <a:xfrm>
            <a:off x="7600951" y="5657850"/>
            <a:ext cx="299197" cy="300082"/>
          </a:xfrm>
          <a:prstGeom prst="rect">
            <a:avLst/>
          </a:prstGeom>
          <a:noFill/>
        </p:spPr>
        <p:txBody>
          <a:bodyPr wrap="square" rtlCol="0">
            <a:spAutoFit/>
          </a:bodyPr>
          <a:lstStyle/>
          <a:p>
            <a:r>
              <a:rPr lang="en-US" sz="1350" dirty="0">
                <a:solidFill>
                  <a:schemeClr val="bg1"/>
                </a:solidFill>
              </a:rPr>
              <a:t>2</a:t>
            </a:r>
          </a:p>
        </p:txBody>
      </p:sp>
      <p:sp>
        <p:nvSpPr>
          <p:cNvPr id="10" name="TextBox 9">
            <a:extLst>
              <a:ext uri="{FF2B5EF4-FFF2-40B4-BE49-F238E27FC236}">
                <a16:creationId xmlns:a16="http://schemas.microsoft.com/office/drawing/2014/main" id="{E66ED64D-129A-E33A-BD29-E6CBD443D399}"/>
              </a:ext>
            </a:extLst>
          </p:cNvPr>
          <p:cNvSpPr txBox="1"/>
          <p:nvPr/>
        </p:nvSpPr>
        <p:spPr>
          <a:xfrm>
            <a:off x="8185488" y="5837207"/>
            <a:ext cx="335406" cy="300082"/>
          </a:xfrm>
          <a:prstGeom prst="rect">
            <a:avLst/>
          </a:prstGeom>
          <a:noFill/>
        </p:spPr>
        <p:txBody>
          <a:bodyPr wrap="square" rtlCol="0">
            <a:spAutoFit/>
          </a:bodyPr>
          <a:lstStyle/>
          <a:p>
            <a:r>
              <a:rPr lang="en-US" sz="1350" dirty="0"/>
              <a:t>3</a:t>
            </a:r>
          </a:p>
        </p:txBody>
      </p:sp>
    </p:spTree>
    <p:extLst>
      <p:ext uri="{BB962C8B-B14F-4D97-AF65-F5344CB8AC3E}">
        <p14:creationId xmlns:p14="http://schemas.microsoft.com/office/powerpoint/2010/main" val="199861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37560-83F1-670B-C14A-6380199CE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8E013-C3A1-25E2-5639-1E60BA7B9DAC}"/>
              </a:ext>
            </a:extLst>
          </p:cNvPr>
          <p:cNvSpPr>
            <a:spLocks noGrp="1"/>
          </p:cNvSpPr>
          <p:nvPr>
            <p:ph type="title"/>
          </p:nvPr>
        </p:nvSpPr>
        <p:spPr>
          <a:xfrm>
            <a:off x="419100" y="0"/>
            <a:ext cx="8191500" cy="821531"/>
          </a:xfrm>
        </p:spPr>
        <p:txBody>
          <a:bodyPr>
            <a:normAutofit/>
          </a:bodyPr>
          <a:lstStyle/>
          <a:p>
            <a:r>
              <a:rPr lang="en-US" dirty="0">
                <a:solidFill>
                  <a:srgbClr val="8C0B42"/>
                </a:solidFill>
                <a:latin typeface="Arial Black" panose="020B0A04020102020204" pitchFamily="34" charset="0"/>
              </a:rPr>
              <a:t>      </a:t>
            </a:r>
            <a:r>
              <a:rPr lang="en-US" sz="2800" b="1" dirty="0">
                <a:solidFill>
                  <a:srgbClr val="8F410D"/>
                </a:solidFill>
                <a:latin typeface="Arial" panose="020B0604020202020204" pitchFamily="34" charset="0"/>
                <a:cs typeface="Arial" panose="020B0604020202020204" pitchFamily="34" charset="0"/>
              </a:rPr>
              <a:t>Challenges in hydrogen production</a:t>
            </a:r>
          </a:p>
        </p:txBody>
      </p:sp>
      <p:sp>
        <p:nvSpPr>
          <p:cNvPr id="6" name="Rectangle 5">
            <a:extLst>
              <a:ext uri="{FF2B5EF4-FFF2-40B4-BE49-F238E27FC236}">
                <a16:creationId xmlns:a16="http://schemas.microsoft.com/office/drawing/2014/main" id="{F2DC09DD-42FF-006C-2DE5-8AC168693691}"/>
              </a:ext>
            </a:extLst>
          </p:cNvPr>
          <p:cNvSpPr/>
          <p:nvPr/>
        </p:nvSpPr>
        <p:spPr>
          <a:xfrm>
            <a:off x="0" y="1688781"/>
            <a:ext cx="9327839" cy="31124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spcBef>
                <a:spcPts val="300"/>
              </a:spcBef>
              <a:spcAft>
                <a:spcPts val="300"/>
              </a:spcAft>
              <a:buFont typeface="Wingdings" panose="05000000000000000000" pitchFamily="2" charset="2"/>
              <a:buChar char="§"/>
            </a:pPr>
            <a:r>
              <a:rPr lang="en-US" sz="1900" b="1" dirty="0" err="1">
                <a:solidFill>
                  <a:schemeClr val="tx1"/>
                </a:solidFill>
                <a:latin typeface="Arial" panose="020B0604020202020204" pitchFamily="34" charset="0"/>
                <a:cs typeface="Arial" panose="020B0604020202020204" pitchFamily="34" charset="0"/>
              </a:rPr>
              <a:t>Thermocatalysis</a:t>
            </a:r>
            <a:r>
              <a:rPr lang="en-US" sz="1900" b="1" dirty="0">
                <a:solidFill>
                  <a:schemeClr val="tx1"/>
                </a:solidFill>
                <a:latin typeface="Arial" panose="020B0604020202020204" pitchFamily="34" charset="0"/>
                <a:cs typeface="Arial" panose="020B0604020202020204" pitchFamily="34" charset="0"/>
              </a:rPr>
              <a:t> u</a:t>
            </a:r>
            <a:r>
              <a:rPr lang="en-US" sz="1900" dirty="0">
                <a:solidFill>
                  <a:schemeClr val="tx1"/>
                </a:solidFill>
                <a:latin typeface="Arial" panose="020B0604020202020204" pitchFamily="34" charset="0"/>
                <a:cs typeface="Arial" panose="020B0604020202020204" pitchFamily="34" charset="0"/>
              </a:rPr>
              <a:t>ses fossil fuels and emits ~10 kg CO</a:t>
            </a:r>
            <a:r>
              <a:rPr lang="en-US" sz="1900" baseline="-25000" dirty="0">
                <a:solidFill>
                  <a:schemeClr val="tx1"/>
                </a:solidFill>
                <a:latin typeface="Arial" panose="020B0604020202020204" pitchFamily="34" charset="0"/>
                <a:cs typeface="Arial" panose="020B0604020202020204" pitchFamily="34" charset="0"/>
              </a:rPr>
              <a:t>2</a:t>
            </a:r>
            <a:r>
              <a:rPr lang="en-US" sz="1900" dirty="0">
                <a:solidFill>
                  <a:schemeClr val="tx1"/>
                </a:solidFill>
                <a:latin typeface="Arial" panose="020B0604020202020204" pitchFamily="34" charset="0"/>
                <a:cs typeface="Arial" panose="020B0604020202020204" pitchFamily="34" charset="0"/>
              </a:rPr>
              <a:t>/kg H</a:t>
            </a:r>
            <a:r>
              <a:rPr lang="en-US" sz="1900" baseline="-25000" dirty="0">
                <a:solidFill>
                  <a:schemeClr val="tx1"/>
                </a:solidFill>
                <a:latin typeface="Arial" panose="020B0604020202020204" pitchFamily="34" charset="0"/>
                <a:cs typeface="Arial" panose="020B0604020202020204" pitchFamily="34" charset="0"/>
              </a:rPr>
              <a:t>2 </a:t>
            </a:r>
          </a:p>
          <a:p>
            <a:pPr marL="214313" indent="-214313">
              <a:spcBef>
                <a:spcPts val="300"/>
              </a:spcBef>
              <a:spcAft>
                <a:spcPts val="300"/>
              </a:spcAft>
              <a:buFont typeface="Wingdings" panose="05000000000000000000" pitchFamily="2" charset="2"/>
              <a:buChar char="§"/>
            </a:pPr>
            <a:r>
              <a:rPr lang="en-US" sz="1900" b="1" dirty="0">
                <a:solidFill>
                  <a:schemeClr val="tx1"/>
                </a:solidFill>
                <a:latin typeface="Arial" panose="020B0604020202020204" pitchFamily="34" charset="0"/>
                <a:cs typeface="Arial" panose="020B0604020202020204" pitchFamily="34" charset="0"/>
              </a:rPr>
              <a:t>Current Green H</a:t>
            </a:r>
            <a:r>
              <a:rPr lang="en-US" sz="1900" b="1" baseline="-25000" dirty="0">
                <a:solidFill>
                  <a:schemeClr val="tx1"/>
                </a:solidFill>
                <a:latin typeface="Arial" panose="020B0604020202020204" pitchFamily="34" charset="0"/>
                <a:cs typeface="Arial" panose="020B0604020202020204" pitchFamily="34" charset="0"/>
              </a:rPr>
              <a:t>2</a:t>
            </a:r>
            <a:r>
              <a:rPr lang="en-US" sz="1900" b="1" dirty="0">
                <a:solidFill>
                  <a:schemeClr val="tx1"/>
                </a:solidFill>
                <a:latin typeface="Arial" panose="020B0604020202020204" pitchFamily="34" charset="0"/>
                <a:cs typeface="Arial" panose="020B0604020202020204" pitchFamily="34" charset="0"/>
              </a:rPr>
              <a:t> Price: </a:t>
            </a:r>
            <a:r>
              <a:rPr lang="en-US" sz="1900" dirty="0">
                <a:solidFill>
                  <a:schemeClr val="tx1"/>
                </a:solidFill>
                <a:latin typeface="Arial" panose="020B0604020202020204" pitchFamily="34" charset="0"/>
                <a:cs typeface="Arial" panose="020B0604020202020204" pitchFamily="34" charset="0"/>
              </a:rPr>
              <a:t>~$5/kg H</a:t>
            </a:r>
            <a:r>
              <a:rPr lang="en-US" sz="1900" baseline="-25000" dirty="0">
                <a:solidFill>
                  <a:schemeClr val="tx1"/>
                </a:solidFill>
                <a:latin typeface="Arial" panose="020B0604020202020204" pitchFamily="34" charset="0"/>
                <a:cs typeface="Arial" panose="020B0604020202020204" pitchFamily="34" charset="0"/>
              </a:rPr>
              <a:t>2</a:t>
            </a:r>
          </a:p>
          <a:p>
            <a:pPr marL="214313" indent="-214313">
              <a:spcBef>
                <a:spcPts val="300"/>
              </a:spcBef>
              <a:spcAft>
                <a:spcPts val="300"/>
              </a:spcAft>
              <a:buFont typeface="Wingdings" panose="05000000000000000000" pitchFamily="2" charset="2"/>
              <a:buChar char="§"/>
            </a:pPr>
            <a:r>
              <a:rPr lang="en-US" sz="1900" b="1" dirty="0">
                <a:solidFill>
                  <a:schemeClr val="tx1"/>
                </a:solidFill>
                <a:latin typeface="Arial" panose="020B0604020202020204" pitchFamily="34" charset="0"/>
                <a:cs typeface="Arial" panose="020B0604020202020204" pitchFamily="34" charset="0"/>
              </a:rPr>
              <a:t>DOE Goal:</a:t>
            </a:r>
            <a:r>
              <a:rPr lang="en-US" sz="1900" dirty="0">
                <a:solidFill>
                  <a:schemeClr val="tx1"/>
                </a:solidFill>
                <a:latin typeface="Arial" panose="020B0604020202020204" pitchFamily="34" charset="0"/>
                <a:cs typeface="Arial" panose="020B0604020202020204" pitchFamily="34" charset="0"/>
              </a:rPr>
              <a:t> $2/kg by 2026 and $1/kg H</a:t>
            </a:r>
            <a:r>
              <a:rPr lang="en-US" sz="1900" baseline="-25000" dirty="0">
                <a:solidFill>
                  <a:schemeClr val="tx1"/>
                </a:solidFill>
                <a:latin typeface="Arial" panose="020B0604020202020204" pitchFamily="34" charset="0"/>
                <a:cs typeface="Arial" panose="020B0604020202020204" pitchFamily="34" charset="0"/>
              </a:rPr>
              <a:t>2</a:t>
            </a:r>
            <a:r>
              <a:rPr lang="en-US" sz="1900" dirty="0">
                <a:solidFill>
                  <a:schemeClr val="tx1"/>
                </a:solidFill>
                <a:latin typeface="Arial" panose="020B0604020202020204" pitchFamily="34" charset="0"/>
                <a:cs typeface="Arial" panose="020B0604020202020204" pitchFamily="34" charset="0"/>
              </a:rPr>
              <a:t> by 2031</a:t>
            </a:r>
          </a:p>
          <a:p>
            <a:pPr marL="214313" indent="-214313">
              <a:spcBef>
                <a:spcPts val="300"/>
              </a:spcBef>
              <a:spcAft>
                <a:spcPts val="300"/>
              </a:spcAft>
              <a:buFont typeface="Wingdings" panose="05000000000000000000" pitchFamily="2" charset="2"/>
              <a:buChar char="§"/>
            </a:pPr>
            <a:r>
              <a:rPr lang="en-US" sz="1900" b="1" dirty="0">
                <a:solidFill>
                  <a:schemeClr val="tx1"/>
                </a:solidFill>
                <a:latin typeface="Arial" panose="020B0604020202020204" pitchFamily="34" charset="0"/>
                <a:cs typeface="Arial" panose="020B0604020202020204" pitchFamily="34" charset="0"/>
              </a:rPr>
              <a:t>Electrolysis Challenges</a:t>
            </a:r>
          </a:p>
          <a:p>
            <a:r>
              <a:rPr lang="en-US" sz="1900" b="1" dirty="0">
                <a:solidFill>
                  <a:schemeClr val="tx1"/>
                </a:solidFill>
                <a:latin typeface="Arial" panose="020B0604020202020204" pitchFamily="34" charset="0"/>
                <a:cs typeface="Arial" panose="020B0604020202020204" pitchFamily="34" charset="0"/>
              </a:rPr>
              <a:t>1. Cost of Materials</a:t>
            </a:r>
            <a:endParaRPr lang="en-US" sz="1900" dirty="0">
              <a:solidFill>
                <a:schemeClr val="tx1"/>
              </a:solidFill>
              <a:latin typeface="Arial" panose="020B0604020202020204" pitchFamily="34" charset="0"/>
              <a:cs typeface="Arial" panose="020B0604020202020204" pitchFamily="34" charset="0"/>
            </a:endParaRPr>
          </a:p>
          <a:p>
            <a:r>
              <a:rPr lang="en-US" sz="1900" dirty="0">
                <a:solidFill>
                  <a:schemeClr val="tx1"/>
                </a:solidFill>
                <a:latin typeface="Arial" panose="020B0604020202020204" pitchFamily="34" charset="0"/>
                <a:cs typeface="Arial" panose="020B0604020202020204" pitchFamily="34" charset="0"/>
              </a:rPr>
              <a:t>Requires expensive noble metals like Platinum (Pt), Ruthenium (Ru), and Iridium (</a:t>
            </a:r>
            <a:r>
              <a:rPr lang="en-US" sz="1900" dirty="0" err="1">
                <a:solidFill>
                  <a:schemeClr val="tx1"/>
                </a:solidFill>
                <a:latin typeface="Arial" panose="020B0604020202020204" pitchFamily="34" charset="0"/>
                <a:cs typeface="Arial" panose="020B0604020202020204" pitchFamily="34" charset="0"/>
              </a:rPr>
              <a:t>Ir</a:t>
            </a:r>
            <a:r>
              <a:rPr lang="en-US" sz="1900" dirty="0">
                <a:solidFill>
                  <a:schemeClr val="tx1"/>
                </a:solidFill>
                <a:latin typeface="Arial" panose="020B0604020202020204" pitchFamily="34" charset="0"/>
                <a:cs typeface="Arial" panose="020B0604020202020204" pitchFamily="34" charset="0"/>
              </a:rPr>
              <a:t>) as catalysts.</a:t>
            </a:r>
          </a:p>
          <a:p>
            <a:r>
              <a:rPr lang="en-US" sz="1900" b="1" dirty="0">
                <a:solidFill>
                  <a:schemeClr val="tx1"/>
                </a:solidFill>
                <a:latin typeface="Arial" panose="020B0604020202020204" pitchFamily="34" charset="0"/>
                <a:cs typeface="Arial" panose="020B0604020202020204" pitchFamily="34" charset="0"/>
              </a:rPr>
              <a:t>2. High Energy Consumption</a:t>
            </a:r>
            <a:endParaRPr lang="en-US" sz="1900" dirty="0">
              <a:solidFill>
                <a:schemeClr val="tx1"/>
              </a:solidFill>
              <a:latin typeface="Arial" panose="020B0604020202020204" pitchFamily="34" charset="0"/>
              <a:cs typeface="Arial" panose="020B0604020202020204" pitchFamily="34" charset="0"/>
            </a:endParaRPr>
          </a:p>
          <a:p>
            <a:r>
              <a:rPr lang="en-US" sz="1900" dirty="0">
                <a:solidFill>
                  <a:schemeClr val="tx1"/>
                </a:solidFill>
                <a:latin typeface="Arial" panose="020B0604020202020204" pitchFamily="34" charset="0"/>
                <a:cs typeface="Arial" panose="020B0604020202020204" pitchFamily="34" charset="0"/>
              </a:rPr>
              <a:t>Consumes ~50–55 kWh of electricity to produce 1 kg of hydrogen.</a:t>
            </a:r>
          </a:p>
          <a:p>
            <a:r>
              <a:rPr lang="en-US" sz="1900" b="1" dirty="0">
                <a:solidFill>
                  <a:schemeClr val="tx1"/>
                </a:solidFill>
                <a:latin typeface="Arial" panose="020B0604020202020204" pitchFamily="34" charset="0"/>
                <a:cs typeface="Arial" panose="020B0604020202020204" pitchFamily="34" charset="0"/>
              </a:rPr>
              <a:t>3. Water Demand</a:t>
            </a:r>
            <a:endParaRPr lang="en-US" sz="1900" dirty="0">
              <a:solidFill>
                <a:schemeClr val="tx1"/>
              </a:solidFill>
              <a:latin typeface="Arial" panose="020B0604020202020204" pitchFamily="34" charset="0"/>
              <a:cs typeface="Arial" panose="020B0604020202020204" pitchFamily="34" charset="0"/>
            </a:endParaRPr>
          </a:p>
          <a:p>
            <a:r>
              <a:rPr lang="en-US" sz="1900" dirty="0">
                <a:solidFill>
                  <a:schemeClr val="tx1"/>
                </a:solidFill>
                <a:latin typeface="Arial" panose="020B0604020202020204" pitchFamily="34" charset="0"/>
                <a:cs typeface="Arial" panose="020B0604020202020204" pitchFamily="34" charset="0"/>
              </a:rPr>
              <a:t> ~ 10 – 15 liters of water per kilogram of H</a:t>
            </a:r>
            <a:r>
              <a:rPr lang="en-US" sz="1900" baseline="-25000" dirty="0">
                <a:solidFill>
                  <a:schemeClr val="tx1"/>
                </a:solidFill>
                <a:latin typeface="Arial" panose="020B0604020202020204" pitchFamily="34" charset="0"/>
                <a:cs typeface="Arial" panose="020B0604020202020204" pitchFamily="34" charset="0"/>
              </a:rPr>
              <a:t>2</a:t>
            </a:r>
            <a:r>
              <a:rPr lang="en-US" sz="1900" dirty="0">
                <a:solidFill>
                  <a:schemeClr val="tx1"/>
                </a:solidFill>
                <a:latin typeface="Arial" panose="020B0604020202020204" pitchFamily="34" charset="0"/>
                <a:cs typeface="Arial" panose="020B0604020202020204" pitchFamily="34" charset="0"/>
              </a:rPr>
              <a:t> produced, including:</a:t>
            </a:r>
          </a:p>
          <a:p>
            <a:r>
              <a:rPr lang="en-US" sz="1900" dirty="0">
                <a:solidFill>
                  <a:schemeClr val="tx1"/>
                </a:solidFill>
                <a:latin typeface="Arial" panose="020B0604020202020204" pitchFamily="34" charset="0"/>
                <a:cs typeface="Arial" panose="020B0604020202020204" pitchFamily="34" charset="0"/>
              </a:rPr>
              <a:t> 9 liters of ultra-pure water for the electrolysis.</a:t>
            </a:r>
          </a:p>
          <a:p>
            <a:r>
              <a:rPr lang="en-US" sz="1900" dirty="0">
                <a:solidFill>
                  <a:schemeClr val="tx1"/>
                </a:solidFill>
                <a:latin typeface="Arial" panose="020B0604020202020204" pitchFamily="34" charset="0"/>
                <a:cs typeface="Arial" panose="020B0604020202020204" pitchFamily="34" charset="0"/>
              </a:rPr>
              <a:t> Additional water for cooling, purification, and system losses, depending on the </a:t>
            </a:r>
          </a:p>
          <a:p>
            <a:r>
              <a:rPr lang="en-US" sz="1900" dirty="0">
                <a:solidFill>
                  <a:schemeClr val="tx1"/>
                </a:solidFill>
                <a:latin typeface="Arial" panose="020B0604020202020204" pitchFamily="34" charset="0"/>
                <a:cs typeface="Arial" panose="020B0604020202020204" pitchFamily="34" charset="0"/>
              </a:rPr>
              <a:t>process.</a:t>
            </a:r>
          </a:p>
          <a:p>
            <a:r>
              <a:rPr lang="en-US" sz="1900" dirty="0">
                <a:solidFill>
                  <a:schemeClr val="tx1"/>
                </a:solidFill>
                <a:latin typeface="Arial" panose="020B0604020202020204" pitchFamily="34" charset="0"/>
                <a:cs typeface="Arial" panose="020B0604020202020204" pitchFamily="34" charset="0"/>
              </a:rPr>
              <a:t> To support a 1 MW water electrolysis plant, water demand is estimated at </a:t>
            </a:r>
          </a:p>
          <a:p>
            <a:r>
              <a:rPr lang="en-US" sz="1900" dirty="0">
                <a:solidFill>
                  <a:schemeClr val="tx1"/>
                </a:solidFill>
                <a:latin typeface="Arial" panose="020B0604020202020204" pitchFamily="34" charset="0"/>
                <a:cs typeface="Arial" panose="020B0604020202020204" pitchFamily="34" charset="0"/>
              </a:rPr>
              <a:t>1900 – 2800 gallons per day</a:t>
            </a:r>
            <a:r>
              <a:rPr lang="zh-CN" altLang="en-US" sz="1900" dirty="0">
                <a:solidFill>
                  <a:schemeClr val="tx1"/>
                </a:solidFill>
                <a:latin typeface="Arial" panose="020B0604020202020204" pitchFamily="34" charset="0"/>
                <a:cs typeface="Arial" panose="020B0604020202020204" pitchFamily="34" charset="0"/>
              </a:rPr>
              <a:t>。</a:t>
            </a:r>
            <a:endParaRPr lang="en-US" sz="1900"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EED0647-5AE7-66C9-143E-A0FFBB6EE4A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5</a:t>
            </a:fld>
            <a:endParaRPr lang="en-US" sz="1200" b="1">
              <a:solidFill>
                <a:schemeClr val="bg1"/>
              </a:solidFill>
            </a:endParaRPr>
          </a:p>
        </p:txBody>
      </p:sp>
      <p:sp>
        <p:nvSpPr>
          <p:cNvPr id="7" name="TextBox 6">
            <a:extLst>
              <a:ext uri="{FF2B5EF4-FFF2-40B4-BE49-F238E27FC236}">
                <a16:creationId xmlns:a16="http://schemas.microsoft.com/office/drawing/2014/main" id="{58F868C1-E0B8-663F-7F5F-67943E41AC6D}"/>
              </a:ext>
            </a:extLst>
          </p:cNvPr>
          <p:cNvSpPr txBox="1"/>
          <p:nvPr/>
        </p:nvSpPr>
        <p:spPr>
          <a:xfrm>
            <a:off x="8185488" y="5837207"/>
            <a:ext cx="335406" cy="300082"/>
          </a:xfrm>
          <a:prstGeom prst="rect">
            <a:avLst/>
          </a:prstGeom>
          <a:noFill/>
        </p:spPr>
        <p:txBody>
          <a:bodyPr wrap="square" rtlCol="0">
            <a:spAutoFit/>
          </a:bodyPr>
          <a:lstStyle/>
          <a:p>
            <a:r>
              <a:rPr lang="en-US" sz="1350" dirty="0"/>
              <a:t>4</a:t>
            </a:r>
          </a:p>
        </p:txBody>
      </p:sp>
    </p:spTree>
    <p:extLst>
      <p:ext uri="{BB962C8B-B14F-4D97-AF65-F5344CB8AC3E}">
        <p14:creationId xmlns:p14="http://schemas.microsoft.com/office/powerpoint/2010/main" val="63154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BE3FF-9864-97F0-DB62-1FDEE8E8B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233FEB-C2DB-65D1-4C5A-29730C074A67}"/>
              </a:ext>
            </a:extLst>
          </p:cNvPr>
          <p:cNvSpPr>
            <a:spLocks noGrp="1"/>
          </p:cNvSpPr>
          <p:nvPr>
            <p:ph type="title"/>
          </p:nvPr>
        </p:nvSpPr>
        <p:spPr>
          <a:xfrm>
            <a:off x="333955" y="964466"/>
            <a:ext cx="8537903" cy="444011"/>
          </a:xfrm>
        </p:spPr>
        <p:txBody>
          <a:bodyPr>
            <a:normAutofit fontScale="90000"/>
          </a:bodyPr>
          <a:lstStyle/>
          <a:p>
            <a:r>
              <a:rPr lang="en-US" dirty="0">
                <a:solidFill>
                  <a:srgbClr val="8C0B42"/>
                </a:solidFill>
                <a:latin typeface="Arial Black" panose="020B0A04020102020204" pitchFamily="34" charset="0"/>
              </a:rPr>
              <a:t>     </a:t>
            </a:r>
            <a:br>
              <a:rPr lang="en-US" dirty="0">
                <a:solidFill>
                  <a:srgbClr val="8C0B42"/>
                </a:solidFill>
                <a:latin typeface="Arial Black" panose="020B0A04020102020204" pitchFamily="34" charset="0"/>
              </a:rPr>
            </a:br>
            <a:r>
              <a:rPr lang="en-US" dirty="0">
                <a:solidFill>
                  <a:srgbClr val="8C0B42"/>
                </a:solidFill>
                <a:latin typeface="Arial Black" panose="020B0A04020102020204" pitchFamily="34" charset="0"/>
              </a:rPr>
              <a:t>   1. </a:t>
            </a:r>
            <a:r>
              <a:rPr lang="en-US" sz="3000" dirty="0">
                <a:latin typeface="Arial" panose="020B0604020202020204" pitchFamily="34" charset="0"/>
                <a:cs typeface="Arial" panose="020B0604020202020204" pitchFamily="34" charset="0"/>
              </a:rPr>
              <a:t>Photocatalytic water splitting for H</a:t>
            </a:r>
            <a:r>
              <a:rPr lang="en-US" sz="3000" baseline="-25000" dirty="0">
                <a:latin typeface="Arial" panose="020B0604020202020204" pitchFamily="34" charset="0"/>
                <a:cs typeface="Arial" panose="020B0604020202020204" pitchFamily="34" charset="0"/>
              </a:rPr>
              <a:t>2</a:t>
            </a:r>
            <a:r>
              <a:rPr lang="en-US" sz="3000" dirty="0">
                <a:latin typeface="Arial" panose="020B0604020202020204" pitchFamily="34" charset="0"/>
                <a:cs typeface="Arial" panose="020B0604020202020204" pitchFamily="34" charset="0"/>
              </a:rPr>
              <a:t> Production</a:t>
            </a:r>
            <a:br>
              <a:rPr lang="en-US" sz="3000" dirty="0">
                <a:latin typeface="Arial" panose="020B0604020202020204" pitchFamily="34" charset="0"/>
                <a:cs typeface="Arial" panose="020B0604020202020204" pitchFamily="34" charset="0"/>
              </a:rPr>
            </a:br>
            <a:r>
              <a:rPr lang="en-US" dirty="0">
                <a:latin typeface="Arial Black" panose="020B0A04020102020204" pitchFamily="34" charset="0"/>
              </a:rPr>
              <a:t> </a:t>
            </a:r>
            <a:br>
              <a:rPr lang="en-US" dirty="0">
                <a:latin typeface="Arial" panose="020B0604020202020204" pitchFamily="34" charset="0"/>
                <a:cs typeface="Arial" panose="020B0604020202020204" pitchFamily="34" charset="0"/>
              </a:rPr>
            </a:br>
            <a:endParaRPr lang="en-US" dirty="0">
              <a:solidFill>
                <a:srgbClr val="8C0B42"/>
              </a:solidFill>
              <a:latin typeface="Arial Black" panose="020B0A04020102020204" pitchFamily="34" charset="0"/>
            </a:endParaRPr>
          </a:p>
        </p:txBody>
      </p:sp>
      <p:sp>
        <p:nvSpPr>
          <p:cNvPr id="6" name="Rectangle 5">
            <a:extLst>
              <a:ext uri="{FF2B5EF4-FFF2-40B4-BE49-F238E27FC236}">
                <a16:creationId xmlns:a16="http://schemas.microsoft.com/office/drawing/2014/main" id="{4A9653FB-B83B-AA51-678B-195D78BCE00E}"/>
              </a:ext>
            </a:extLst>
          </p:cNvPr>
          <p:cNvSpPr/>
          <p:nvPr/>
        </p:nvSpPr>
        <p:spPr>
          <a:xfrm>
            <a:off x="585052" y="1903690"/>
            <a:ext cx="7600435" cy="31124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spcBef>
                <a:spcPts val="300"/>
              </a:spcBef>
              <a:spcAft>
                <a:spcPts val="300"/>
              </a:spcAft>
              <a:buFont typeface="Wingdings" panose="05000000000000000000" pitchFamily="2" charset="2"/>
              <a:buChar char="§"/>
            </a:pPr>
            <a:r>
              <a:rPr lang="en-US" sz="1950" b="1" dirty="0">
                <a:solidFill>
                  <a:schemeClr val="tx1"/>
                </a:solidFill>
                <a:latin typeface="Arial" panose="020B0604020202020204" pitchFamily="34" charset="0"/>
                <a:cs typeface="Arial" panose="020B0604020202020204" pitchFamily="34" charset="0"/>
              </a:rPr>
              <a:t>Technical Summary:</a:t>
            </a:r>
            <a:endParaRPr lang="en-US" sz="1950" dirty="0">
              <a:solidFill>
                <a:schemeClr val="tx1"/>
              </a:solidFill>
              <a:latin typeface="Arial" panose="020B0604020202020204" pitchFamily="34" charset="0"/>
              <a:cs typeface="Arial" panose="020B0604020202020204" pitchFamily="34" charset="0"/>
            </a:endParaRPr>
          </a:p>
          <a:p>
            <a:pPr marL="557213" indent="-214313">
              <a:spcBef>
                <a:spcPts val="300"/>
              </a:spcBef>
              <a:spcAft>
                <a:spcPts val="300"/>
              </a:spcAft>
              <a:buFont typeface="Wingdings" panose="05000000000000000000" pitchFamily="2" charset="2"/>
              <a:buChar char="v"/>
            </a:pPr>
            <a:r>
              <a:rPr lang="en-US" sz="1950" dirty="0">
                <a:solidFill>
                  <a:schemeClr val="tx1"/>
                </a:solidFill>
                <a:latin typeface="Arial" panose="020B0604020202020204" pitchFamily="34" charset="0"/>
                <a:cs typeface="Arial" panose="020B0604020202020204" pitchFamily="34" charset="0"/>
              </a:rPr>
              <a:t>Utilize photocatalysts that are simple to synthesize</a:t>
            </a:r>
          </a:p>
          <a:p>
            <a:pPr marL="557213" indent="-214313">
              <a:spcBef>
                <a:spcPts val="300"/>
              </a:spcBef>
              <a:spcAft>
                <a:spcPts val="300"/>
              </a:spcAft>
              <a:buFont typeface="Wingdings" panose="05000000000000000000" pitchFamily="2" charset="2"/>
              <a:buChar char="v"/>
            </a:pPr>
            <a:r>
              <a:rPr lang="en-US" sz="1950" dirty="0">
                <a:solidFill>
                  <a:schemeClr val="tx1"/>
                </a:solidFill>
                <a:latin typeface="Arial" panose="020B0604020202020204" pitchFamily="34" charset="0"/>
                <a:cs typeface="Arial" panose="020B0604020202020204" pitchFamily="34" charset="0"/>
              </a:rPr>
              <a:t>Produce hydrogen from alternative water sources.</a:t>
            </a:r>
          </a:p>
          <a:p>
            <a:pPr marL="557213" indent="-214313">
              <a:spcBef>
                <a:spcPts val="300"/>
              </a:spcBef>
              <a:spcAft>
                <a:spcPts val="300"/>
              </a:spcAft>
              <a:buFont typeface="Wingdings" panose="05000000000000000000" pitchFamily="2" charset="2"/>
              <a:buChar char="v"/>
            </a:pPr>
            <a:r>
              <a:rPr lang="en-US" sz="1950" dirty="0">
                <a:solidFill>
                  <a:schemeClr val="tx1"/>
                </a:solidFill>
                <a:latin typeface="Arial" panose="020B0604020202020204" pitchFamily="34" charset="0"/>
                <a:cs typeface="Arial" panose="020B0604020202020204" pitchFamily="34" charset="0"/>
              </a:rPr>
              <a:t>Simultaneous waster and wastewater treatment.</a:t>
            </a:r>
          </a:p>
          <a:p>
            <a:pPr marL="214313" indent="-214313">
              <a:spcBef>
                <a:spcPts val="300"/>
              </a:spcBef>
              <a:spcAft>
                <a:spcPts val="300"/>
              </a:spcAft>
              <a:buFont typeface="Wingdings" panose="05000000000000000000" pitchFamily="2" charset="2"/>
              <a:buChar char="§"/>
            </a:pPr>
            <a:r>
              <a:rPr lang="en-US" sz="1950" b="1" dirty="0">
                <a:solidFill>
                  <a:schemeClr val="tx1"/>
                </a:solidFill>
                <a:latin typeface="Arial" panose="020B0604020202020204" pitchFamily="34" charset="0"/>
                <a:cs typeface="Arial" panose="020B0604020202020204" pitchFamily="34" charset="0"/>
              </a:rPr>
              <a:t>Technical Merits:</a:t>
            </a:r>
          </a:p>
          <a:p>
            <a:pPr marL="385763" indent="-214313">
              <a:spcBef>
                <a:spcPts val="300"/>
              </a:spcBef>
              <a:spcAft>
                <a:spcPts val="300"/>
              </a:spcAft>
              <a:buFont typeface="Courier New" panose="02070309020205020404" pitchFamily="49" charset="0"/>
              <a:buChar char="o"/>
            </a:pPr>
            <a:r>
              <a:rPr lang="en-US" sz="1950" dirty="0">
                <a:solidFill>
                  <a:schemeClr val="tx1"/>
                </a:solidFill>
                <a:latin typeface="Arial" panose="020B0604020202020204" pitchFamily="34" charset="0"/>
                <a:cs typeface="Arial" panose="020B0604020202020204" pitchFamily="34" charset="0"/>
              </a:rPr>
              <a:t>Operate under free sunlight and ambient conditions.</a:t>
            </a:r>
          </a:p>
          <a:p>
            <a:pPr marL="385763" indent="-214313">
              <a:spcBef>
                <a:spcPts val="300"/>
              </a:spcBef>
              <a:spcAft>
                <a:spcPts val="300"/>
              </a:spcAft>
              <a:buFont typeface="Courier New" panose="02070309020205020404" pitchFamily="49" charset="0"/>
              <a:buChar char="o"/>
            </a:pPr>
            <a:r>
              <a:rPr lang="en-US" sz="1950" dirty="0">
                <a:solidFill>
                  <a:schemeClr val="tx1"/>
                </a:solidFill>
                <a:latin typeface="Arial" panose="020B0604020202020204" pitchFamily="34" charset="0"/>
                <a:cs typeface="Arial" panose="020B0604020202020204" pitchFamily="34" charset="0"/>
              </a:rPr>
              <a:t>Active in complex water matrices.</a:t>
            </a:r>
          </a:p>
          <a:p>
            <a:pPr marL="385763" indent="-214313">
              <a:spcBef>
                <a:spcPts val="300"/>
              </a:spcBef>
              <a:spcAft>
                <a:spcPts val="300"/>
              </a:spcAft>
              <a:buFont typeface="Courier New" panose="02070309020205020404" pitchFamily="49" charset="0"/>
              <a:buChar char="o"/>
            </a:pPr>
            <a:r>
              <a:rPr lang="en-US" sz="1950" dirty="0">
                <a:solidFill>
                  <a:schemeClr val="tx1"/>
                </a:solidFill>
                <a:latin typeface="Arial" panose="020B0604020202020204" pitchFamily="34" charset="0"/>
                <a:cs typeface="Arial" panose="020B0604020202020204" pitchFamily="34" charset="0"/>
              </a:rPr>
              <a:t>No extensive pretreatment requirement for alternative water sources.</a:t>
            </a:r>
          </a:p>
          <a:p>
            <a:pPr>
              <a:spcBef>
                <a:spcPts val="300"/>
              </a:spcBef>
              <a:spcAft>
                <a:spcPts val="300"/>
              </a:spcAft>
            </a:pPr>
            <a:endParaRPr lang="en-US" sz="1275" dirty="0">
              <a:solidFill>
                <a:schemeClr val="tx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0901A91-FCDE-B181-CEFC-FE8FEC676EA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6</a:t>
            </a:fld>
            <a:endParaRPr lang="en-US" sz="1200" b="1">
              <a:solidFill>
                <a:schemeClr val="bg1"/>
              </a:solidFill>
            </a:endParaRPr>
          </a:p>
        </p:txBody>
      </p:sp>
      <p:sp>
        <p:nvSpPr>
          <p:cNvPr id="7" name="TextBox 6">
            <a:extLst>
              <a:ext uri="{FF2B5EF4-FFF2-40B4-BE49-F238E27FC236}">
                <a16:creationId xmlns:a16="http://schemas.microsoft.com/office/drawing/2014/main" id="{073AF6F1-5F9F-4F0D-FC3D-63B46313E603}"/>
              </a:ext>
            </a:extLst>
          </p:cNvPr>
          <p:cNvSpPr txBox="1"/>
          <p:nvPr/>
        </p:nvSpPr>
        <p:spPr>
          <a:xfrm>
            <a:off x="8185487" y="5837207"/>
            <a:ext cx="479541" cy="300082"/>
          </a:xfrm>
          <a:prstGeom prst="rect">
            <a:avLst/>
          </a:prstGeom>
          <a:noFill/>
        </p:spPr>
        <p:txBody>
          <a:bodyPr wrap="square" rtlCol="0">
            <a:spAutoFit/>
          </a:bodyPr>
          <a:lstStyle/>
          <a:p>
            <a:r>
              <a:rPr lang="en-US" sz="1350" dirty="0"/>
              <a:t>5</a:t>
            </a:r>
          </a:p>
        </p:txBody>
      </p:sp>
      <p:sp>
        <p:nvSpPr>
          <p:cNvPr id="9" name="TextBox 8">
            <a:extLst>
              <a:ext uri="{FF2B5EF4-FFF2-40B4-BE49-F238E27FC236}">
                <a16:creationId xmlns:a16="http://schemas.microsoft.com/office/drawing/2014/main" id="{24F4C5CF-9D31-C522-DAC1-BFB3C3C0CC46}"/>
              </a:ext>
            </a:extLst>
          </p:cNvPr>
          <p:cNvSpPr txBox="1"/>
          <p:nvPr/>
        </p:nvSpPr>
        <p:spPr>
          <a:xfrm>
            <a:off x="673779" y="143427"/>
            <a:ext cx="5676900" cy="523220"/>
          </a:xfrm>
          <a:prstGeom prst="rect">
            <a:avLst/>
          </a:prstGeom>
          <a:noFill/>
        </p:spPr>
        <p:txBody>
          <a:bodyPr wrap="square">
            <a:spAutoFit/>
          </a:bodyPr>
          <a:lstStyle/>
          <a:p>
            <a:r>
              <a:rPr lang="en-US" sz="2800" b="1" dirty="0">
                <a:solidFill>
                  <a:srgbClr val="8C0B42"/>
                </a:solidFill>
                <a:latin typeface="Arial Black" panose="020B0A04020102020204" pitchFamily="34" charset="0"/>
              </a:rPr>
              <a:t>Proposed solution:</a:t>
            </a:r>
            <a:endParaRPr lang="en-US" sz="2800" dirty="0"/>
          </a:p>
        </p:txBody>
      </p:sp>
    </p:spTree>
    <p:extLst>
      <p:ext uri="{BB962C8B-B14F-4D97-AF65-F5344CB8AC3E}">
        <p14:creationId xmlns:p14="http://schemas.microsoft.com/office/powerpoint/2010/main" val="239256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BC0FE-6658-20D3-2B25-B3B9216602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4590171-E875-0DCC-DBAC-265C70EA4352}"/>
              </a:ext>
            </a:extLst>
          </p:cNvPr>
          <p:cNvSpPr>
            <a:spLocks noGrp="1"/>
          </p:cNvSpPr>
          <p:nvPr>
            <p:ph type="title"/>
          </p:nvPr>
        </p:nvSpPr>
        <p:spPr>
          <a:xfrm>
            <a:off x="0" y="-113445"/>
            <a:ext cx="7886700" cy="994172"/>
          </a:xfrm>
        </p:spPr>
        <p:txBody>
          <a:bodyPr>
            <a:normAutofit/>
          </a:bodyPr>
          <a:lstStyle/>
          <a:p>
            <a:r>
              <a:rPr lang="en-US" dirty="0">
                <a:solidFill>
                  <a:srgbClr val="8C0B42"/>
                </a:solidFill>
                <a:latin typeface="Arial Black" panose="020B0A04020102020204" pitchFamily="34" charset="0"/>
              </a:rPr>
              <a:t>        </a:t>
            </a:r>
            <a:r>
              <a:rPr lang="en-US" sz="2800" dirty="0">
                <a:latin typeface="Arial Black" panose="020B0A04020102020204" pitchFamily="34" charset="0"/>
              </a:rPr>
              <a:t>Photocatalyst</a:t>
            </a:r>
          </a:p>
        </p:txBody>
      </p:sp>
      <p:sp>
        <p:nvSpPr>
          <p:cNvPr id="16" name="Content Placeholder 4">
            <a:extLst>
              <a:ext uri="{FF2B5EF4-FFF2-40B4-BE49-F238E27FC236}">
                <a16:creationId xmlns:a16="http://schemas.microsoft.com/office/drawing/2014/main" id="{20DB2B49-DB71-53F3-E4E6-1B12A376EC77}"/>
              </a:ext>
            </a:extLst>
          </p:cNvPr>
          <p:cNvSpPr>
            <a:spLocks noGrp="1"/>
          </p:cNvSpPr>
          <p:nvPr>
            <p:ph idx="1"/>
          </p:nvPr>
        </p:nvSpPr>
        <p:spPr>
          <a:xfrm>
            <a:off x="324465" y="1046295"/>
            <a:ext cx="5914102" cy="3404530"/>
          </a:xfrm>
        </p:spPr>
        <p:txBody>
          <a:bodyPr>
            <a:noAutofit/>
          </a:bodyPr>
          <a:lstStyle/>
          <a:p>
            <a:pPr marL="0" indent="0" algn="just">
              <a:buNone/>
            </a:pPr>
            <a:r>
              <a:rPr lang="en-US" sz="1600" dirty="0">
                <a:solidFill>
                  <a:srgbClr val="222222"/>
                </a:solidFill>
                <a:latin typeface="Arial" panose="020B0604020202020204" pitchFamily="34" charset="0"/>
                <a:ea typeface="Calibri" panose="020F0502020204030204" pitchFamily="34" charset="0"/>
                <a:cs typeface="Arial" panose="020B0604020202020204" pitchFamily="34" charset="0"/>
              </a:rPr>
              <a:t>Advantages of metal-semiconductor nanocomposite photocatalysts (Au/TiO</a:t>
            </a:r>
            <a:r>
              <a:rPr lang="en-US" sz="1600" baseline="-25000" dirty="0">
                <a:solidFill>
                  <a:srgbClr val="222222"/>
                </a:solidFill>
                <a:latin typeface="Arial" panose="020B0604020202020204" pitchFamily="34" charset="0"/>
                <a:ea typeface="Calibri" panose="020F0502020204030204" pitchFamily="34" charset="0"/>
                <a:cs typeface="Arial" panose="020B0604020202020204" pitchFamily="34" charset="0"/>
              </a:rPr>
              <a:t>2</a:t>
            </a:r>
            <a:r>
              <a:rPr lang="en-US" sz="1600" dirty="0">
                <a:solidFill>
                  <a:srgbClr val="222222"/>
                </a:solidFill>
                <a:latin typeface="Arial" panose="020B0604020202020204" pitchFamily="34" charset="0"/>
                <a:ea typeface="Calibri" panose="020F0502020204030204" pitchFamily="34" charset="0"/>
                <a:cs typeface="Arial" panose="020B0604020202020204" pitchFamily="34" charset="0"/>
              </a:rPr>
              <a:t>, Pt/TiO</a:t>
            </a:r>
            <a:r>
              <a:rPr lang="en-US" sz="1600" baseline="-25000" dirty="0">
                <a:solidFill>
                  <a:srgbClr val="222222"/>
                </a:solidFill>
                <a:latin typeface="Arial" panose="020B0604020202020204" pitchFamily="34" charset="0"/>
                <a:ea typeface="Calibri" panose="020F0502020204030204" pitchFamily="34" charset="0"/>
                <a:cs typeface="Arial" panose="020B0604020202020204" pitchFamily="34" charset="0"/>
              </a:rPr>
              <a:t>2</a:t>
            </a:r>
            <a:r>
              <a:rPr lang="en-US" sz="1600" dirty="0">
                <a:solidFill>
                  <a:srgbClr val="222222"/>
                </a:solidFill>
                <a:latin typeface="Arial" panose="020B0604020202020204" pitchFamily="34" charset="0"/>
                <a:ea typeface="Calibri" panose="020F0502020204030204" pitchFamily="34" charset="0"/>
                <a:cs typeface="Arial" panose="020B0604020202020204" pitchFamily="34" charset="0"/>
              </a:rPr>
              <a:t>):</a:t>
            </a:r>
          </a:p>
          <a:p>
            <a:pPr algn="just"/>
            <a:r>
              <a:rPr lang="en-US" sz="1600" dirty="0">
                <a:solidFill>
                  <a:srgbClr val="222222"/>
                </a:solidFill>
                <a:latin typeface="Arial" panose="020B0604020202020204" pitchFamily="34" charset="0"/>
                <a:ea typeface="Calibri" panose="020F0502020204030204" pitchFamily="34" charset="0"/>
                <a:cs typeface="Arial" panose="020B0604020202020204" pitchFamily="34" charset="0"/>
              </a:rPr>
              <a:t>Plasmonic metal nanostructures have a greatly strong ability to harvest photon energy by free electrons collective oscillation under light excitation, which is known as localized surface plasmonic resonance</a:t>
            </a:r>
            <a:r>
              <a:rPr lang="en-US" sz="1600" dirty="0">
                <a:latin typeface="Arial" panose="020B0604020202020204" pitchFamily="34" charset="0"/>
                <a:cs typeface="Arial" panose="020B0604020202020204" pitchFamily="34" charset="0"/>
              </a:rPr>
              <a:t>.</a:t>
            </a:r>
          </a:p>
          <a:p>
            <a:pPr algn="just"/>
            <a:r>
              <a:rPr lang="en-US" sz="1600" kern="100" dirty="0">
                <a:latin typeface="Arial" panose="020B0604020202020204" pitchFamily="34" charset="0"/>
                <a:ea typeface="Calibri" panose="020F0502020204030204" pitchFamily="34" charset="0"/>
                <a:cs typeface="Arial" panose="020B0604020202020204" pitchFamily="34" charset="0"/>
              </a:rPr>
              <a:t>When metal is in contact with a semiconductor, their different work functions induce a space-charge region with an internal electric field, bending semiconductor bands, and give rise to a Schottky barrier on metal–semiconductor interface. </a:t>
            </a:r>
          </a:p>
          <a:p>
            <a:pPr algn="just"/>
            <a:r>
              <a:rPr lang="en-US" sz="1600" dirty="0">
                <a:latin typeface="Arial" panose="020B0604020202020204" pitchFamily="34" charset="0"/>
                <a:ea typeface="Calibri" panose="020F0502020204030204" pitchFamily="34" charset="0"/>
                <a:cs typeface="Arial" panose="020B0604020202020204" pitchFamily="34" charset="0"/>
              </a:rPr>
              <a:t>The Schottky barrier significantly hinders the recombination of excited electrons and holes by photons and facilitates electron-hole separation. </a:t>
            </a:r>
          </a:p>
          <a:p>
            <a:pPr algn="just"/>
            <a:r>
              <a:rPr lang="en-US" sz="1600" dirty="0">
                <a:latin typeface="Arial" panose="020B0604020202020204" pitchFamily="34" charset="0"/>
                <a:ea typeface="Calibri" panose="020F0502020204030204" pitchFamily="34" charset="0"/>
                <a:cs typeface="Arial" panose="020B0604020202020204" pitchFamily="34" charset="0"/>
              </a:rPr>
              <a:t>Single metal atoms on nano-semiconductor can enhance the efficiency of the novel nanocomposite photocatalysts</a:t>
            </a:r>
            <a:endParaRPr lang="en-US" sz="1600" dirty="0">
              <a:latin typeface="Arial" panose="020B0604020202020204" pitchFamily="34" charset="0"/>
              <a:cs typeface="Arial" panose="020B0604020202020204" pitchFamily="34" charset="0"/>
            </a:endParaRPr>
          </a:p>
        </p:txBody>
      </p:sp>
      <p:pic>
        <p:nvPicPr>
          <p:cNvPr id="2" name="Picture 1" descr="undefined">
            <a:extLst>
              <a:ext uri="{FF2B5EF4-FFF2-40B4-BE49-F238E27FC236}">
                <a16:creationId xmlns:a16="http://schemas.microsoft.com/office/drawing/2014/main" id="{8623A4D3-56E8-09C1-8657-3FDB3C1614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53" r="3612" b="-1"/>
          <a:stretch/>
        </p:blipFill>
        <p:spPr bwMode="auto">
          <a:xfrm>
            <a:off x="6551586" y="2988353"/>
            <a:ext cx="2105350" cy="2188391"/>
          </a:xfrm>
          <a:prstGeom prst="rect">
            <a:avLst/>
          </a:prstGeom>
        </p:spPr>
      </p:pic>
      <p:sp>
        <p:nvSpPr>
          <p:cNvPr id="5" name="TextBox 4">
            <a:extLst>
              <a:ext uri="{FF2B5EF4-FFF2-40B4-BE49-F238E27FC236}">
                <a16:creationId xmlns:a16="http://schemas.microsoft.com/office/drawing/2014/main" id="{67A5B50E-DAFD-4EBB-AABA-729D0394DE6F}"/>
              </a:ext>
            </a:extLst>
          </p:cNvPr>
          <p:cNvSpPr txBox="1"/>
          <p:nvPr/>
        </p:nvSpPr>
        <p:spPr>
          <a:xfrm>
            <a:off x="6096531" y="4961610"/>
            <a:ext cx="3015460" cy="1015663"/>
          </a:xfrm>
          <a:prstGeom prst="rect">
            <a:avLst/>
          </a:prstGeom>
          <a:noFill/>
        </p:spPr>
        <p:txBody>
          <a:bodyPr wrap="square">
            <a:spAutoFit/>
          </a:bodyPr>
          <a:lstStyle/>
          <a:p>
            <a:r>
              <a:rPr lang="en-US" sz="1200" dirty="0">
                <a:latin typeface="Arial" panose="020B0604020202020204" pitchFamily="34" charset="0"/>
                <a:ea typeface="Calibri" panose="020F0502020204030204" pitchFamily="34" charset="0"/>
                <a:cs typeface="Arial" panose="020B0604020202020204" pitchFamily="34" charset="0"/>
              </a:rPr>
              <a:t>Figure 1: </a:t>
            </a:r>
            <a:r>
              <a:rPr lang="en-US" sz="1200" dirty="0">
                <a:latin typeface="Arial" panose="020B0604020202020204" pitchFamily="34" charset="0"/>
                <a:cs typeface="Arial" panose="020B0604020202020204" pitchFamily="34" charset="0"/>
              </a:rPr>
              <a:t>Mechanism of photocatalytic hydrogen production. </a:t>
            </a:r>
            <a:r>
              <a:rPr lang="en-US" sz="1200" dirty="0">
                <a:latin typeface="Arial" panose="020B0604020202020204" pitchFamily="34" charset="0"/>
                <a:ea typeface="Calibri" panose="020F0502020204030204" pitchFamily="34" charset="0"/>
                <a:cs typeface="Arial" panose="020B0604020202020204" pitchFamily="34" charset="0"/>
              </a:rPr>
              <a:t>Band diagram for n-type semiconductor-metal Schottky barrier without bias. (copied from the Wikipedia</a:t>
            </a:r>
            <a:r>
              <a:rPr lang="en-US" sz="1200" dirty="0">
                <a:latin typeface="Arial" panose="020B0604020202020204" pitchFamily="34" charset="0"/>
                <a:cs typeface="Arial" panose="020B0604020202020204" pitchFamily="34" charset="0"/>
              </a:rPr>
              <a:t>)</a:t>
            </a:r>
          </a:p>
        </p:txBody>
      </p:sp>
      <p:pic>
        <p:nvPicPr>
          <p:cNvPr id="7" name="Picture 6" descr="Diagram&#10;&#10;Description automatically generated">
            <a:extLst>
              <a:ext uri="{FF2B5EF4-FFF2-40B4-BE49-F238E27FC236}">
                <a16:creationId xmlns:a16="http://schemas.microsoft.com/office/drawing/2014/main" id="{D1348D62-A4C5-63DA-D463-EB78E513ED35}"/>
              </a:ext>
            </a:extLst>
          </p:cNvPr>
          <p:cNvPicPr/>
          <p:nvPr/>
        </p:nvPicPr>
        <p:blipFill rotWithShape="1">
          <a:blip r:embed="rId4" cstate="print">
            <a:extLst>
              <a:ext uri="{28A0092B-C50C-407E-A947-70E740481C1C}">
                <a14:useLocalDpi xmlns:a14="http://schemas.microsoft.com/office/drawing/2010/main" val="0"/>
              </a:ext>
            </a:extLst>
          </a:blip>
          <a:srcRect l="3999" r="3566"/>
          <a:stretch/>
        </p:blipFill>
        <p:spPr bwMode="auto">
          <a:xfrm>
            <a:off x="6687628" y="995434"/>
            <a:ext cx="1833266" cy="209834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F8D13F9-8759-8609-FF7D-0EF1B4AA6550}"/>
              </a:ext>
            </a:extLst>
          </p:cNvPr>
          <p:cNvSpPr txBox="1"/>
          <p:nvPr/>
        </p:nvSpPr>
        <p:spPr>
          <a:xfrm>
            <a:off x="8185488" y="5837207"/>
            <a:ext cx="335406" cy="300082"/>
          </a:xfrm>
          <a:prstGeom prst="rect">
            <a:avLst/>
          </a:prstGeom>
          <a:noFill/>
        </p:spPr>
        <p:txBody>
          <a:bodyPr wrap="square" rtlCol="0">
            <a:spAutoFit/>
          </a:bodyPr>
          <a:lstStyle/>
          <a:p>
            <a:r>
              <a:rPr lang="en-US" sz="1350" dirty="0"/>
              <a:t>6</a:t>
            </a:r>
          </a:p>
        </p:txBody>
      </p:sp>
    </p:spTree>
    <p:extLst>
      <p:ext uri="{BB962C8B-B14F-4D97-AF65-F5344CB8AC3E}">
        <p14:creationId xmlns:p14="http://schemas.microsoft.com/office/powerpoint/2010/main" val="266594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567EF-308B-B3B0-813A-E43BE1CFC7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AE7B92-B013-D5BF-2615-514AA0A5701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8</a:t>
            </a:fld>
            <a:endParaRPr lang="en-US" sz="1350" dirty="0"/>
          </a:p>
        </p:txBody>
      </p:sp>
      <p:grpSp>
        <p:nvGrpSpPr>
          <p:cNvPr id="11" name="Canvas 2">
            <a:extLst>
              <a:ext uri="{FF2B5EF4-FFF2-40B4-BE49-F238E27FC236}">
                <a16:creationId xmlns:a16="http://schemas.microsoft.com/office/drawing/2014/main" id="{319E0872-4E17-7B2B-B2CE-259E19BFCC1C}"/>
              </a:ext>
            </a:extLst>
          </p:cNvPr>
          <p:cNvGrpSpPr/>
          <p:nvPr/>
        </p:nvGrpSpPr>
        <p:grpSpPr>
          <a:xfrm>
            <a:off x="1589314" y="592066"/>
            <a:ext cx="4868636" cy="4053193"/>
            <a:chOff x="0" y="0"/>
            <a:chExt cx="5943600" cy="4862830"/>
          </a:xfrm>
        </p:grpSpPr>
        <p:sp>
          <p:nvSpPr>
            <p:cNvPr id="12" name="Rectangle 11">
              <a:extLst>
                <a:ext uri="{FF2B5EF4-FFF2-40B4-BE49-F238E27FC236}">
                  <a16:creationId xmlns:a16="http://schemas.microsoft.com/office/drawing/2014/main" id="{811A3748-A5F9-8CF8-6FCB-29595FBFE697}"/>
                </a:ext>
              </a:extLst>
            </p:cNvPr>
            <p:cNvSpPr/>
            <p:nvPr/>
          </p:nvSpPr>
          <p:spPr>
            <a:xfrm>
              <a:off x="0" y="0"/>
              <a:ext cx="5943600" cy="4862830"/>
            </a:xfrm>
            <a:prstGeom prst="rect">
              <a:avLst/>
            </a:prstGeom>
            <a:noFill/>
          </p:spPr>
          <p:txBody>
            <a:bodyPr/>
            <a:lstStyle/>
            <a:p>
              <a:endParaRPr lang="en-US" sz="1350"/>
            </a:p>
          </p:txBody>
        </p:sp>
        <p:pic>
          <p:nvPicPr>
            <p:cNvPr id="13" name="Picture 12">
              <a:extLst>
                <a:ext uri="{FF2B5EF4-FFF2-40B4-BE49-F238E27FC236}">
                  <a16:creationId xmlns:a16="http://schemas.microsoft.com/office/drawing/2014/main" id="{2439AC80-B83C-1C6E-F2EA-1B5888FA940D}"/>
                </a:ext>
              </a:extLst>
            </p:cNvPr>
            <p:cNvPicPr>
              <a:picLocks/>
            </p:cNvPicPr>
            <p:nvPr/>
          </p:nvPicPr>
          <p:blipFill>
            <a:blip r:embed="rId3">
              <a:extLst>
                <a:ext uri="{28A0092B-C50C-407E-A947-70E740481C1C}">
                  <a14:useLocalDpi xmlns:a14="http://schemas.microsoft.com/office/drawing/2010/main" val="0"/>
                </a:ext>
              </a:extLst>
            </a:blip>
            <a:srcRect l="9846" t="9647" r="12370" b="8202"/>
            <a:stretch>
              <a:fillRect/>
            </a:stretch>
          </p:blipFill>
          <p:spPr bwMode="auto">
            <a:xfrm>
              <a:off x="3016400" y="113301"/>
              <a:ext cx="2908900" cy="23519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A92992E-4D2E-7195-0BA1-823B9BA81F88}"/>
                </a:ext>
              </a:extLst>
            </p:cNvPr>
            <p:cNvPicPr>
              <a:picLocks/>
            </p:cNvPicPr>
            <p:nvPr/>
          </p:nvPicPr>
          <p:blipFill>
            <a:blip r:embed="rId4" cstate="print">
              <a:extLst>
                <a:ext uri="{28A0092B-C50C-407E-A947-70E740481C1C}">
                  <a14:useLocalDpi xmlns:a14="http://schemas.microsoft.com/office/drawing/2010/main" val="0"/>
                </a:ext>
              </a:extLst>
            </a:blip>
            <a:srcRect l="9477" t="10284" r="12738" b="6593"/>
            <a:stretch>
              <a:fillRect/>
            </a:stretch>
          </p:blipFill>
          <p:spPr bwMode="auto">
            <a:xfrm>
              <a:off x="80400" y="124101"/>
              <a:ext cx="2874900" cy="23519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B959ED8-7A25-8484-BA76-D153704A0244}"/>
                </a:ext>
              </a:extLst>
            </p:cNvPr>
            <p:cNvPicPr>
              <a:picLocks/>
            </p:cNvPicPr>
            <p:nvPr/>
          </p:nvPicPr>
          <p:blipFill>
            <a:blip r:embed="rId5" cstate="print">
              <a:extLst>
                <a:ext uri="{28A0092B-C50C-407E-A947-70E740481C1C}">
                  <a14:useLocalDpi xmlns:a14="http://schemas.microsoft.com/office/drawing/2010/main" val="0"/>
                </a:ext>
              </a:extLst>
            </a:blip>
            <a:srcRect l="8664" t="9630" r="12981" b="15428"/>
            <a:stretch>
              <a:fillRect/>
            </a:stretch>
          </p:blipFill>
          <p:spPr bwMode="auto">
            <a:xfrm>
              <a:off x="68700" y="2532016"/>
              <a:ext cx="2872000" cy="21029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B2D4003-9A28-9F67-50C1-AF9F0998A3F8}"/>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074600" y="2512616"/>
              <a:ext cx="2833400" cy="23502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81">
              <a:extLst>
                <a:ext uri="{FF2B5EF4-FFF2-40B4-BE49-F238E27FC236}">
                  <a16:creationId xmlns:a16="http://schemas.microsoft.com/office/drawing/2014/main" id="{C5AD6761-E678-4C84-7FD5-99A1C7B53EB0}"/>
                </a:ext>
              </a:extLst>
            </p:cNvPr>
            <p:cNvSpPr txBox="1">
              <a:spLocks/>
            </p:cNvSpPr>
            <p:nvPr/>
          </p:nvSpPr>
          <p:spPr bwMode="auto">
            <a:xfrm>
              <a:off x="508600" y="191701"/>
              <a:ext cx="276200" cy="2762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a:lnSpc>
                  <a:spcPct val="107000"/>
                </a:lnSpc>
                <a:spcAft>
                  <a:spcPts val="600"/>
                </a:spcAft>
              </a:pPr>
              <a:r>
                <a:rPr lang="en-US" sz="900" b="1">
                  <a:latin typeface="Times New Roman" panose="02020603050405020304" pitchFamily="18" charset="0"/>
                  <a:ea typeface="SimSun" panose="02010600030101010101" pitchFamily="2" charset="-122"/>
                  <a:cs typeface="Iskoola Pota" panose="020B0502040204020203" pitchFamily="34" charset="77"/>
                </a:rPr>
                <a:t>A</a:t>
              </a:r>
              <a:endParaRPr lang="en-US" sz="825">
                <a:latin typeface="Calibri" panose="020F0502020204030204" pitchFamily="34" charset="0"/>
                <a:ea typeface="SimSun" panose="02010600030101010101" pitchFamily="2" charset="-122"/>
                <a:cs typeface="Iskoola Pota" panose="020B0502040204020203" pitchFamily="34" charset="77"/>
              </a:endParaRPr>
            </a:p>
            <a:p>
              <a:pPr>
                <a:lnSpc>
                  <a:spcPct val="107000"/>
                </a:lnSpc>
                <a:spcAft>
                  <a:spcPts val="600"/>
                </a:spcAft>
              </a:pPr>
              <a:r>
                <a:rPr lang="en-US" sz="825">
                  <a:latin typeface="Calibri" panose="020F0502020204030204" pitchFamily="34" charset="0"/>
                  <a:ea typeface="SimSun" panose="02010600030101010101" pitchFamily="2" charset="-122"/>
                  <a:cs typeface="Iskoola Pota" panose="020B0502040204020203" pitchFamily="34" charset="77"/>
                </a:rPr>
                <a:t> </a:t>
              </a:r>
            </a:p>
          </p:txBody>
        </p:sp>
        <p:sp>
          <p:nvSpPr>
            <p:cNvPr id="18" name="Text Box 82">
              <a:extLst>
                <a:ext uri="{FF2B5EF4-FFF2-40B4-BE49-F238E27FC236}">
                  <a16:creationId xmlns:a16="http://schemas.microsoft.com/office/drawing/2014/main" id="{DBFA0F5C-211F-3672-7FEF-475EFFB62E49}"/>
                </a:ext>
              </a:extLst>
            </p:cNvPr>
            <p:cNvSpPr txBox="1">
              <a:spLocks/>
            </p:cNvSpPr>
            <p:nvPr/>
          </p:nvSpPr>
          <p:spPr bwMode="auto">
            <a:xfrm>
              <a:off x="3406700" y="191701"/>
              <a:ext cx="276300" cy="2762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a:lnSpc>
                  <a:spcPct val="107000"/>
                </a:lnSpc>
                <a:spcAft>
                  <a:spcPts val="600"/>
                </a:spcAft>
              </a:pPr>
              <a:r>
                <a:rPr lang="en-US" sz="900" b="1">
                  <a:latin typeface="Times New Roman" panose="02020603050405020304" pitchFamily="18" charset="0"/>
                  <a:ea typeface="SimSun" panose="02010600030101010101" pitchFamily="2" charset="-122"/>
                  <a:cs typeface="Iskoola Pota" panose="020B0502040204020203" pitchFamily="34" charset="77"/>
                </a:rPr>
                <a:t>B</a:t>
              </a:r>
              <a:endParaRPr lang="en-US" sz="825">
                <a:latin typeface="Calibri" panose="020F0502020204030204" pitchFamily="34" charset="0"/>
                <a:ea typeface="SimSun" panose="02010600030101010101" pitchFamily="2" charset="-122"/>
                <a:cs typeface="Iskoola Pota" panose="020B0502040204020203" pitchFamily="34" charset="77"/>
              </a:endParaRPr>
            </a:p>
          </p:txBody>
        </p:sp>
        <p:sp>
          <p:nvSpPr>
            <p:cNvPr id="19" name="Text Box 84">
              <a:extLst>
                <a:ext uri="{FF2B5EF4-FFF2-40B4-BE49-F238E27FC236}">
                  <a16:creationId xmlns:a16="http://schemas.microsoft.com/office/drawing/2014/main" id="{245FF02A-B917-7E9A-0B5F-320EF769AC90}"/>
                </a:ext>
              </a:extLst>
            </p:cNvPr>
            <p:cNvSpPr txBox="1">
              <a:spLocks/>
            </p:cNvSpPr>
            <p:nvPr/>
          </p:nvSpPr>
          <p:spPr bwMode="auto">
            <a:xfrm>
              <a:off x="514900" y="2610766"/>
              <a:ext cx="276300" cy="27620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a:lnSpc>
                  <a:spcPct val="107000"/>
                </a:lnSpc>
                <a:spcAft>
                  <a:spcPts val="600"/>
                </a:spcAft>
              </a:pPr>
              <a:r>
                <a:rPr lang="en-US" sz="900" b="1">
                  <a:latin typeface="Times New Roman" panose="02020603050405020304" pitchFamily="18" charset="0"/>
                  <a:ea typeface="SimSun" panose="02010600030101010101" pitchFamily="2" charset="-122"/>
                  <a:cs typeface="Iskoola Pota" panose="020B0502040204020203" pitchFamily="34" charset="77"/>
                </a:rPr>
                <a:t>C</a:t>
              </a:r>
              <a:endParaRPr lang="en-US" sz="825">
                <a:latin typeface="Calibri" panose="020F0502020204030204" pitchFamily="34" charset="0"/>
                <a:ea typeface="SimSun" panose="02010600030101010101" pitchFamily="2" charset="-122"/>
                <a:cs typeface="Iskoola Pota" panose="020B0502040204020203" pitchFamily="34" charset="77"/>
              </a:endParaRPr>
            </a:p>
            <a:p>
              <a:pPr>
                <a:lnSpc>
                  <a:spcPct val="107000"/>
                </a:lnSpc>
                <a:spcAft>
                  <a:spcPts val="600"/>
                </a:spcAft>
              </a:pPr>
              <a:r>
                <a:rPr lang="en-US" sz="825">
                  <a:latin typeface="Calibri" panose="020F0502020204030204" pitchFamily="34" charset="0"/>
                  <a:ea typeface="SimSun" panose="02010600030101010101" pitchFamily="2" charset="-122"/>
                  <a:cs typeface="Iskoola Pota" panose="020B0502040204020203" pitchFamily="34" charset="77"/>
                </a:rPr>
                <a:t> </a:t>
              </a:r>
            </a:p>
          </p:txBody>
        </p:sp>
        <p:sp>
          <p:nvSpPr>
            <p:cNvPr id="20" name="Text Box 85">
              <a:extLst>
                <a:ext uri="{FF2B5EF4-FFF2-40B4-BE49-F238E27FC236}">
                  <a16:creationId xmlns:a16="http://schemas.microsoft.com/office/drawing/2014/main" id="{3B7C22F3-7ADA-B2DB-6E48-B1FC0C3DF2EE}"/>
                </a:ext>
              </a:extLst>
            </p:cNvPr>
            <p:cNvSpPr txBox="1">
              <a:spLocks/>
            </p:cNvSpPr>
            <p:nvPr/>
          </p:nvSpPr>
          <p:spPr bwMode="auto">
            <a:xfrm>
              <a:off x="3505199" y="2602816"/>
              <a:ext cx="333375" cy="311834"/>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68580" tIns="34290" rIns="68580" bIns="34290" anchor="t" anchorCtr="0" upright="1">
              <a:noAutofit/>
            </a:bodyPr>
            <a:lstStyle/>
            <a:p>
              <a:pPr>
                <a:lnSpc>
                  <a:spcPct val="107000"/>
                </a:lnSpc>
                <a:spcAft>
                  <a:spcPts val="600"/>
                </a:spcAft>
              </a:pPr>
              <a:r>
                <a:rPr lang="en-US" sz="900" b="1">
                  <a:latin typeface="Times New Roman" panose="02020603050405020304" pitchFamily="18" charset="0"/>
                  <a:ea typeface="SimSun" panose="02010600030101010101" pitchFamily="2" charset="-122"/>
                  <a:cs typeface="Iskoola Pota" panose="020B0502040204020203" pitchFamily="34" charset="77"/>
                </a:rPr>
                <a:t>D</a:t>
              </a:r>
              <a:endParaRPr lang="en-US" sz="825">
                <a:latin typeface="Calibri" panose="020F0502020204030204" pitchFamily="34" charset="0"/>
                <a:ea typeface="SimSun" panose="02010600030101010101" pitchFamily="2" charset="-122"/>
                <a:cs typeface="Iskoola Pota" panose="020B0502040204020203" pitchFamily="34" charset="77"/>
              </a:endParaRPr>
            </a:p>
          </p:txBody>
        </p:sp>
      </p:grpSp>
      <p:sp>
        <p:nvSpPr>
          <p:cNvPr id="22" name="TextBox 21">
            <a:extLst>
              <a:ext uri="{FF2B5EF4-FFF2-40B4-BE49-F238E27FC236}">
                <a16:creationId xmlns:a16="http://schemas.microsoft.com/office/drawing/2014/main" id="{73A48BD4-28DD-A565-ED4F-F0561706869F}"/>
              </a:ext>
            </a:extLst>
          </p:cNvPr>
          <p:cNvSpPr txBox="1"/>
          <p:nvPr/>
        </p:nvSpPr>
        <p:spPr>
          <a:xfrm>
            <a:off x="326791" y="4541983"/>
            <a:ext cx="8188559" cy="889154"/>
          </a:xfrm>
          <a:prstGeom prst="rect">
            <a:avLst/>
          </a:prstGeom>
          <a:noFill/>
        </p:spPr>
        <p:txBody>
          <a:bodyPr wrap="square">
            <a:spAutoFit/>
          </a:bodyPr>
          <a:lstStyle/>
          <a:p>
            <a:pPr algn="just">
              <a:lnSpc>
                <a:spcPct val="150000"/>
              </a:lnSpc>
              <a:spcAft>
                <a:spcPts val="600"/>
              </a:spcAft>
            </a:pPr>
            <a:r>
              <a:rPr lang="en-US" sz="1200" dirty="0">
                <a:latin typeface="Arial" panose="020B0604020202020204" pitchFamily="34" charset="0"/>
                <a:ea typeface="SimSun" panose="02010600030101010101" pitchFamily="2" charset="-122"/>
                <a:cs typeface="Arial" panose="020B0604020202020204" pitchFamily="34" charset="0"/>
              </a:rPr>
              <a:t>Figure 2: Bandgap energy analysis of Pt/TiO</a:t>
            </a:r>
            <a:r>
              <a:rPr lang="en-US" sz="1200" baseline="-25000" dirty="0">
                <a:latin typeface="Arial" panose="020B0604020202020204" pitchFamily="34" charset="0"/>
                <a:ea typeface="SimSun" panose="02010600030101010101" pitchFamily="2" charset="-122"/>
                <a:cs typeface="Arial" panose="020B0604020202020204" pitchFamily="34" charset="0"/>
              </a:rPr>
              <a:t>2,</a:t>
            </a:r>
            <a:r>
              <a:rPr lang="en-US" sz="1200" dirty="0">
                <a:latin typeface="Arial" panose="020B0604020202020204" pitchFamily="34" charset="0"/>
                <a:ea typeface="SimSun" panose="02010600030101010101" pitchFamily="2" charset="-122"/>
                <a:cs typeface="Arial" panose="020B0604020202020204" pitchFamily="34" charset="0"/>
              </a:rPr>
              <a:t> Au/TiO</a:t>
            </a:r>
            <a:r>
              <a:rPr lang="en-US" sz="1200" baseline="-25000" dirty="0">
                <a:latin typeface="Arial" panose="020B0604020202020204" pitchFamily="34" charset="0"/>
                <a:ea typeface="SimSun" panose="02010600030101010101" pitchFamily="2" charset="-122"/>
                <a:cs typeface="Arial" panose="020B0604020202020204" pitchFamily="34" charset="0"/>
              </a:rPr>
              <a:t>2</a:t>
            </a:r>
            <a:r>
              <a:rPr lang="en-US" sz="1200" dirty="0">
                <a:latin typeface="Arial" panose="020B0604020202020204" pitchFamily="34" charset="0"/>
                <a:ea typeface="SimSun" panose="02010600030101010101" pitchFamily="2" charset="-122"/>
                <a:cs typeface="Arial" panose="020B0604020202020204" pitchFamily="34" charset="0"/>
              </a:rPr>
              <a:t>, and Zn/TiO</a:t>
            </a:r>
            <a:r>
              <a:rPr lang="en-US" sz="1200" baseline="-25000" dirty="0">
                <a:latin typeface="Arial" panose="020B0604020202020204" pitchFamily="34" charset="0"/>
                <a:ea typeface="SimSun" panose="02010600030101010101" pitchFamily="2" charset="-122"/>
                <a:cs typeface="Arial" panose="020B0604020202020204" pitchFamily="34" charset="0"/>
              </a:rPr>
              <a:t>2</a:t>
            </a:r>
            <a:r>
              <a:rPr lang="en-US" sz="1200" dirty="0">
                <a:latin typeface="Arial" panose="020B0604020202020204" pitchFamily="34" charset="0"/>
                <a:ea typeface="SimSun" panose="02010600030101010101" pitchFamily="2" charset="-122"/>
                <a:cs typeface="Arial" panose="020B0604020202020204" pitchFamily="34" charset="0"/>
              </a:rPr>
              <a:t> considering (A) direct electron transition, (B) indirect electron transition, and (C) Summary calculated bandgaps different catalysts with (D) computation simulation of density of state (DOS) plot.</a:t>
            </a:r>
          </a:p>
        </p:txBody>
      </p:sp>
      <p:sp>
        <p:nvSpPr>
          <p:cNvPr id="3" name="TextBox 2">
            <a:extLst>
              <a:ext uri="{FF2B5EF4-FFF2-40B4-BE49-F238E27FC236}">
                <a16:creationId xmlns:a16="http://schemas.microsoft.com/office/drawing/2014/main" id="{52F9918E-7C5E-7D2C-7692-CE76FCEA1319}"/>
              </a:ext>
            </a:extLst>
          </p:cNvPr>
          <p:cNvSpPr txBox="1"/>
          <p:nvPr/>
        </p:nvSpPr>
        <p:spPr>
          <a:xfrm>
            <a:off x="119544" y="99558"/>
            <a:ext cx="8316685" cy="492443"/>
          </a:xfrm>
          <a:prstGeom prst="rect">
            <a:avLst/>
          </a:prstGeom>
          <a:noFill/>
        </p:spPr>
        <p:txBody>
          <a:bodyPr wrap="square">
            <a:spAutoFit/>
          </a:bodyPr>
          <a:lstStyle/>
          <a:p>
            <a:r>
              <a:rPr lang="en-US" sz="2600" b="1" dirty="0">
                <a:solidFill>
                  <a:srgbClr val="8F410D"/>
                </a:solidFill>
                <a:latin typeface="Arial" panose="020B0604020202020204" pitchFamily="34" charset="0"/>
                <a:ea typeface="SimSun" panose="02010600030101010101" pitchFamily="2" charset="-122"/>
                <a:cs typeface="Arial" panose="020B0604020202020204" pitchFamily="34" charset="0"/>
              </a:rPr>
              <a:t>Bandgaps of atom-nano composite photocatalysts</a:t>
            </a:r>
            <a:endParaRPr lang="en-US" sz="2600" b="1" dirty="0">
              <a:solidFill>
                <a:srgbClr val="8F410D"/>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408F6C-E4CC-DFDA-858B-3A443D0DC2A9}"/>
              </a:ext>
            </a:extLst>
          </p:cNvPr>
          <p:cNvSpPr txBox="1"/>
          <p:nvPr/>
        </p:nvSpPr>
        <p:spPr>
          <a:xfrm>
            <a:off x="8185488" y="5837207"/>
            <a:ext cx="335406" cy="300082"/>
          </a:xfrm>
          <a:prstGeom prst="rect">
            <a:avLst/>
          </a:prstGeom>
          <a:noFill/>
        </p:spPr>
        <p:txBody>
          <a:bodyPr wrap="square" rtlCol="0">
            <a:spAutoFit/>
          </a:bodyPr>
          <a:lstStyle/>
          <a:p>
            <a:r>
              <a:rPr lang="en-US" sz="1350" dirty="0"/>
              <a:t>7</a:t>
            </a:r>
          </a:p>
        </p:txBody>
      </p:sp>
    </p:spTree>
    <p:extLst>
      <p:ext uri="{BB962C8B-B14F-4D97-AF65-F5344CB8AC3E}">
        <p14:creationId xmlns:p14="http://schemas.microsoft.com/office/powerpoint/2010/main" val="3931131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9F761-8969-9284-542C-666E807E146B}"/>
            </a:ext>
          </a:extLst>
        </p:cNvPr>
        <p:cNvGrpSpPr/>
        <p:nvPr/>
      </p:nvGrpSpPr>
      <p:grpSpPr>
        <a:xfrm>
          <a:off x="0" y="0"/>
          <a:ext cx="0" cy="0"/>
          <a:chOff x="0" y="0"/>
          <a:chExt cx="0" cy="0"/>
        </a:xfrm>
      </p:grpSpPr>
      <p:sp>
        <p:nvSpPr>
          <p:cNvPr id="5" name="Rectangle 23">
            <a:extLst>
              <a:ext uri="{FF2B5EF4-FFF2-40B4-BE49-F238E27FC236}">
                <a16:creationId xmlns:a16="http://schemas.microsoft.com/office/drawing/2014/main" id="{69D6FF4B-F255-E42B-1634-C9A19C924630}"/>
              </a:ext>
            </a:extLst>
          </p:cNvPr>
          <p:cNvSpPr>
            <a:spLocks noChangeArrowheads="1"/>
          </p:cNvSpPr>
          <p:nvPr/>
        </p:nvSpPr>
        <p:spPr bwMode="auto">
          <a:xfrm>
            <a:off x="1311442" y="13865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p>
        </p:txBody>
      </p:sp>
      <p:grpSp>
        <p:nvGrpSpPr>
          <p:cNvPr id="6" name="Canvas 3">
            <a:extLst>
              <a:ext uri="{FF2B5EF4-FFF2-40B4-BE49-F238E27FC236}">
                <a16:creationId xmlns:a16="http://schemas.microsoft.com/office/drawing/2014/main" id="{76055C44-70A3-7452-E883-3A045F59CBFA}"/>
              </a:ext>
            </a:extLst>
          </p:cNvPr>
          <p:cNvGrpSpPr>
            <a:grpSpLocks/>
          </p:cNvGrpSpPr>
          <p:nvPr/>
        </p:nvGrpSpPr>
        <p:grpSpPr bwMode="auto">
          <a:xfrm>
            <a:off x="-38305" y="982745"/>
            <a:ext cx="9084334" cy="4121290"/>
            <a:chOff x="1800" y="2196"/>
            <a:chExt cx="14827" cy="6115"/>
          </a:xfrm>
        </p:grpSpPr>
        <p:sp>
          <p:nvSpPr>
            <p:cNvPr id="7" name="AutoShape 22">
              <a:extLst>
                <a:ext uri="{FF2B5EF4-FFF2-40B4-BE49-F238E27FC236}">
                  <a16:creationId xmlns:a16="http://schemas.microsoft.com/office/drawing/2014/main" id="{DA867F77-5941-45B9-C4D9-A5CD9EFD0075}"/>
                </a:ext>
              </a:extLst>
            </p:cNvPr>
            <p:cNvSpPr>
              <a:spLocks noChangeAspect="1" noChangeArrowheads="1"/>
            </p:cNvSpPr>
            <p:nvPr/>
          </p:nvSpPr>
          <p:spPr bwMode="auto">
            <a:xfrm>
              <a:off x="1800" y="2196"/>
              <a:ext cx="8929" cy="61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400"/>
            </a:p>
          </p:txBody>
        </p:sp>
        <p:pic>
          <p:nvPicPr>
            <p:cNvPr id="8" name="Picture 152">
              <a:extLst>
                <a:ext uri="{FF2B5EF4-FFF2-40B4-BE49-F238E27FC236}">
                  <a16:creationId xmlns:a16="http://schemas.microsoft.com/office/drawing/2014/main" id="{F845A024-2ED6-70A1-6CBF-8292696E1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13" r="21625"/>
            <a:stretch>
              <a:fillRect/>
            </a:stretch>
          </p:blipFill>
          <p:spPr bwMode="auto">
            <a:xfrm>
              <a:off x="7466" y="2543"/>
              <a:ext cx="2636" cy="24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30F6C456-6706-CF92-EE6F-CF02E5A02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 y="2524"/>
              <a:ext cx="2637" cy="24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64C90A8C-3D13-5ECA-76AD-2F22B1FD6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598" t="9805" r="12820" b="4469"/>
            <a:stretch>
              <a:fillRect/>
            </a:stretch>
          </p:blipFill>
          <p:spPr bwMode="auto">
            <a:xfrm>
              <a:off x="13285" y="2461"/>
              <a:ext cx="3342" cy="27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6">
              <a:extLst>
                <a:ext uri="{FF2B5EF4-FFF2-40B4-BE49-F238E27FC236}">
                  <a16:creationId xmlns:a16="http://schemas.microsoft.com/office/drawing/2014/main" id="{00D9098F-FF74-D933-57AA-8C29C38805DD}"/>
                </a:ext>
              </a:extLst>
            </p:cNvPr>
            <p:cNvGrpSpPr>
              <a:grpSpLocks/>
            </p:cNvGrpSpPr>
            <p:nvPr/>
          </p:nvGrpSpPr>
          <p:grpSpPr bwMode="auto">
            <a:xfrm>
              <a:off x="4773" y="2524"/>
              <a:ext cx="2534" cy="2458"/>
              <a:chOff x="18761" y="626"/>
              <a:chExt cx="17459" cy="16718"/>
            </a:xfrm>
          </p:grpSpPr>
          <p:pic>
            <p:nvPicPr>
              <p:cNvPr id="24" name="Picture 7">
                <a:extLst>
                  <a:ext uri="{FF2B5EF4-FFF2-40B4-BE49-F238E27FC236}">
                    <a16:creationId xmlns:a16="http://schemas.microsoft.com/office/drawing/2014/main" id="{8E5D17A0-E1F9-CD99-C130-D5D9574C8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61" y="626"/>
                <a:ext cx="17459" cy="16718"/>
              </a:xfrm>
              <a:prstGeom prst="rect">
                <a:avLst/>
              </a:prstGeom>
              <a:noFill/>
              <a:extLst>
                <a:ext uri="{909E8E84-426E-40DD-AFC4-6F175D3DCCD1}">
                  <a14:hiddenFill xmlns:a14="http://schemas.microsoft.com/office/drawing/2010/main">
                    <a:solidFill>
                      <a:srgbClr val="FFFFFF"/>
                    </a:solidFill>
                  </a14:hiddenFill>
                </a:ext>
              </a:extLst>
            </p:spPr>
          </p:pic>
          <p:sp>
            <p:nvSpPr>
              <p:cNvPr id="25" name="Straight Connector 8">
                <a:extLst>
                  <a:ext uri="{FF2B5EF4-FFF2-40B4-BE49-F238E27FC236}">
                    <a16:creationId xmlns:a16="http://schemas.microsoft.com/office/drawing/2014/main" id="{914FA0D9-0F6E-EE54-333D-F7DE2C4DCC0A}"/>
                  </a:ext>
                </a:extLst>
              </p:cNvPr>
              <p:cNvSpPr>
                <a:spLocks noChangeShapeType="1"/>
              </p:cNvSpPr>
              <p:nvPr/>
            </p:nvSpPr>
            <p:spPr bwMode="auto">
              <a:xfrm flipV="1">
                <a:off x="22524" y="6075"/>
                <a:ext cx="2254" cy="2844"/>
              </a:xfrm>
              <a:prstGeom prst="line">
                <a:avLst/>
              </a:prstGeom>
              <a:noFill/>
              <a:ln w="9525">
                <a:solidFill>
                  <a:srgbClr val="5B9BD5"/>
                </a:solidFill>
                <a:prstDash val="dash"/>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400"/>
              </a:p>
            </p:txBody>
          </p:sp>
          <p:sp>
            <p:nvSpPr>
              <p:cNvPr id="26" name="Text Box 16">
                <a:extLst>
                  <a:ext uri="{FF2B5EF4-FFF2-40B4-BE49-F238E27FC236}">
                    <a16:creationId xmlns:a16="http://schemas.microsoft.com/office/drawing/2014/main" id="{7DC9CA4B-024D-40ED-577F-CDE70E4DD42B}"/>
                  </a:ext>
                </a:extLst>
              </p:cNvPr>
              <p:cNvSpPr txBox="1">
                <a:spLocks noChangeArrowheads="1"/>
              </p:cNvSpPr>
              <p:nvPr/>
            </p:nvSpPr>
            <p:spPr bwMode="auto">
              <a:xfrm>
                <a:off x="20959" y="8057"/>
                <a:ext cx="2672" cy="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a:solidFill>
                      <a:srgbClr val="9CC2E5"/>
                    </a:solidFill>
                    <a:latin typeface="Calibri" panose="020F0502020204030204" pitchFamily="34" charset="0"/>
                    <a:ea typeface="Calibri" panose="020F0502020204030204" pitchFamily="34" charset="0"/>
                    <a:cs typeface="Times New Roman" panose="02020603050405020304" pitchFamily="18" charset="0"/>
                  </a:rPr>
                  <a:t>a</a:t>
                </a:r>
                <a:endParaRPr lang="en-US" altLang="en-US" sz="1400">
                  <a:latin typeface="Arial" panose="020B0604020202020204" pitchFamily="34" charset="0"/>
                </a:endParaRPr>
              </a:p>
            </p:txBody>
          </p:sp>
          <p:sp>
            <p:nvSpPr>
              <p:cNvPr id="27" name="Text Box 13">
                <a:extLst>
                  <a:ext uri="{FF2B5EF4-FFF2-40B4-BE49-F238E27FC236}">
                    <a16:creationId xmlns:a16="http://schemas.microsoft.com/office/drawing/2014/main" id="{C2E6D2B5-D294-3F9C-5EEF-DF539A7FC6F8}"/>
                  </a:ext>
                </a:extLst>
              </p:cNvPr>
              <p:cNvSpPr txBox="1">
                <a:spLocks noChangeArrowheads="1"/>
              </p:cNvSpPr>
              <p:nvPr/>
            </p:nvSpPr>
            <p:spPr bwMode="auto">
              <a:xfrm>
                <a:off x="24184" y="4471"/>
                <a:ext cx="2667" cy="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a:solidFill>
                      <a:srgbClr val="9DC3E6"/>
                    </a:solidFill>
                    <a:latin typeface="Calibri" panose="020F0502020204030204" pitchFamily="34" charset="0"/>
                    <a:ea typeface="Calibri" panose="020F0502020204030204" pitchFamily="34" charset="0"/>
                    <a:cs typeface="Times New Roman" panose="02020603050405020304" pitchFamily="18" charset="0"/>
                  </a:rPr>
                  <a:t>b</a:t>
                </a:r>
                <a:endParaRPr lang="en-US" altLang="en-US" sz="1400">
                  <a:latin typeface="Arial" panose="020B0604020202020204" pitchFamily="34" charset="0"/>
                </a:endParaRPr>
              </a:p>
            </p:txBody>
          </p:sp>
        </p:grpSp>
        <p:pic>
          <p:nvPicPr>
            <p:cNvPr id="13" name="Picture 13">
              <a:extLst>
                <a:ext uri="{FF2B5EF4-FFF2-40B4-BE49-F238E27FC236}">
                  <a16:creationId xmlns:a16="http://schemas.microsoft.com/office/drawing/2014/main" id="{3FD96E29-8922-751B-30EA-C78AD4AC15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445" t="13200" r="12270" b="4465"/>
            <a:stretch>
              <a:fillRect/>
            </a:stretch>
          </p:blipFill>
          <p:spPr bwMode="auto">
            <a:xfrm>
              <a:off x="10321" y="2545"/>
              <a:ext cx="3126" cy="27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5">
              <a:extLst>
                <a:ext uri="{FF2B5EF4-FFF2-40B4-BE49-F238E27FC236}">
                  <a16:creationId xmlns:a16="http://schemas.microsoft.com/office/drawing/2014/main" id="{4D5FF4E0-6E59-B30D-1188-6BEA686DF9AE}"/>
                </a:ext>
              </a:extLst>
            </p:cNvPr>
            <p:cNvSpPr txBox="1">
              <a:spLocks noChangeArrowheads="1"/>
            </p:cNvSpPr>
            <p:nvPr/>
          </p:nvSpPr>
          <p:spPr bwMode="auto">
            <a:xfrm>
              <a:off x="1800" y="2196"/>
              <a:ext cx="449"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b="1">
                  <a:latin typeface="Times New Roman" panose="02020603050405020304" pitchFamily="18" charset="0"/>
                  <a:ea typeface="Calibri" panose="020F0502020204030204" pitchFamily="34" charset="0"/>
                  <a:cs typeface="Times New Roman" panose="02020603050405020304" pitchFamily="18" charset="0"/>
                </a:rPr>
                <a:t>A</a:t>
              </a:r>
              <a:endParaRPr lang="en-US" altLang="en-US" sz="1400">
                <a:latin typeface="Arial" panose="020B0604020202020204" pitchFamily="34" charset="0"/>
              </a:endParaRPr>
            </a:p>
          </p:txBody>
        </p:sp>
        <p:sp>
          <p:nvSpPr>
            <p:cNvPr id="14" name="Text Box 18">
              <a:extLst>
                <a:ext uri="{FF2B5EF4-FFF2-40B4-BE49-F238E27FC236}">
                  <a16:creationId xmlns:a16="http://schemas.microsoft.com/office/drawing/2014/main" id="{9E0EC3B9-8521-144C-2DC1-DAED1A46E70A}"/>
                </a:ext>
              </a:extLst>
            </p:cNvPr>
            <p:cNvSpPr txBox="1">
              <a:spLocks noChangeArrowheads="1"/>
            </p:cNvSpPr>
            <p:nvPr/>
          </p:nvSpPr>
          <p:spPr bwMode="auto">
            <a:xfrm>
              <a:off x="4609" y="2196"/>
              <a:ext cx="568" cy="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b="1">
                  <a:latin typeface="Calibri" panose="020F0502020204030204" pitchFamily="34" charset="0"/>
                  <a:ea typeface="Calibri" panose="020F0502020204030204" pitchFamily="34" charset="0"/>
                  <a:cs typeface="Times New Roman" panose="02020603050405020304" pitchFamily="18" charset="0"/>
                </a:rPr>
                <a:t>B</a:t>
              </a:r>
              <a:endParaRPr lang="en-US" altLang="en-US" sz="1400">
                <a:latin typeface="Arial" panose="020B0604020202020204" pitchFamily="34" charset="0"/>
              </a:endParaRPr>
            </a:p>
          </p:txBody>
        </p:sp>
        <p:sp>
          <p:nvSpPr>
            <p:cNvPr id="15" name="Text Box 18">
              <a:extLst>
                <a:ext uri="{FF2B5EF4-FFF2-40B4-BE49-F238E27FC236}">
                  <a16:creationId xmlns:a16="http://schemas.microsoft.com/office/drawing/2014/main" id="{D359F5FC-42F8-64C4-AEB2-D597E77FC74A}"/>
                </a:ext>
              </a:extLst>
            </p:cNvPr>
            <p:cNvSpPr txBox="1">
              <a:spLocks noChangeArrowheads="1"/>
            </p:cNvSpPr>
            <p:nvPr/>
          </p:nvSpPr>
          <p:spPr bwMode="auto">
            <a:xfrm>
              <a:off x="7323" y="2196"/>
              <a:ext cx="567"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b="1">
                  <a:latin typeface="Calibri" panose="020F0502020204030204" pitchFamily="34" charset="0"/>
                  <a:ea typeface="Calibri" panose="020F0502020204030204" pitchFamily="34" charset="0"/>
                  <a:cs typeface="Times New Roman" panose="02020603050405020304" pitchFamily="18" charset="0"/>
                </a:rPr>
                <a:t>C</a:t>
              </a:r>
              <a:endParaRPr lang="en-US" altLang="en-US" sz="1400">
                <a:latin typeface="Arial" panose="020B0604020202020204" pitchFamily="34" charset="0"/>
              </a:endParaRPr>
            </a:p>
          </p:txBody>
        </p:sp>
        <p:sp>
          <p:nvSpPr>
            <p:cNvPr id="16" name="Text Box 18">
              <a:extLst>
                <a:ext uri="{FF2B5EF4-FFF2-40B4-BE49-F238E27FC236}">
                  <a16:creationId xmlns:a16="http://schemas.microsoft.com/office/drawing/2014/main" id="{546F6D08-DA78-628E-256A-FC71079DF7EF}"/>
                </a:ext>
              </a:extLst>
            </p:cNvPr>
            <p:cNvSpPr txBox="1">
              <a:spLocks noChangeArrowheads="1"/>
            </p:cNvSpPr>
            <p:nvPr/>
          </p:nvSpPr>
          <p:spPr bwMode="auto">
            <a:xfrm>
              <a:off x="10475" y="2292"/>
              <a:ext cx="567"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b="1">
                  <a:latin typeface="Calibri" panose="020F0502020204030204" pitchFamily="34" charset="0"/>
                  <a:ea typeface="Calibri" panose="020F0502020204030204" pitchFamily="34" charset="0"/>
                  <a:cs typeface="Times New Roman" panose="02020603050405020304" pitchFamily="18" charset="0"/>
                </a:rPr>
                <a:t>D</a:t>
              </a:r>
              <a:endParaRPr lang="en-US" altLang="en-US" sz="1400">
                <a:latin typeface="Arial" panose="020B0604020202020204" pitchFamily="34" charset="0"/>
              </a:endParaRPr>
            </a:p>
          </p:txBody>
        </p:sp>
        <p:sp>
          <p:nvSpPr>
            <p:cNvPr id="17" name="Text Box 18">
              <a:extLst>
                <a:ext uri="{FF2B5EF4-FFF2-40B4-BE49-F238E27FC236}">
                  <a16:creationId xmlns:a16="http://schemas.microsoft.com/office/drawing/2014/main" id="{7593EBA5-8931-40E5-0349-40C3539BE570}"/>
                </a:ext>
              </a:extLst>
            </p:cNvPr>
            <p:cNvSpPr txBox="1">
              <a:spLocks noChangeArrowheads="1"/>
            </p:cNvSpPr>
            <p:nvPr/>
          </p:nvSpPr>
          <p:spPr bwMode="auto">
            <a:xfrm>
              <a:off x="13627" y="2204"/>
              <a:ext cx="567"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fontAlgn="base" hangingPunct="0">
                <a:spcBef>
                  <a:spcPct val="0"/>
                </a:spcBef>
                <a:spcAft>
                  <a:spcPct val="0"/>
                </a:spcAft>
              </a:pPr>
              <a:r>
                <a:rPr lang="en-US" altLang="en-US" sz="1400" b="1">
                  <a:latin typeface="Calibri" panose="020F0502020204030204" pitchFamily="34" charset="0"/>
                  <a:ea typeface="Calibri" panose="020F0502020204030204" pitchFamily="34" charset="0"/>
                  <a:cs typeface="Times New Roman" panose="02020603050405020304" pitchFamily="18" charset="0"/>
                </a:rPr>
                <a:t>E</a:t>
              </a:r>
              <a:endParaRPr lang="en-US" altLang="en-US" sz="1400">
                <a:latin typeface="Arial" panose="020B0604020202020204" pitchFamily="34" charset="0"/>
              </a:endParaRPr>
            </a:p>
          </p:txBody>
        </p:sp>
        <p:sp>
          <p:nvSpPr>
            <p:cNvPr id="18" name="Rectangle 21">
              <a:extLst>
                <a:ext uri="{FF2B5EF4-FFF2-40B4-BE49-F238E27FC236}">
                  <a16:creationId xmlns:a16="http://schemas.microsoft.com/office/drawing/2014/main" id="{FEBB82ED-4F69-86BB-2217-358D3C81DC04}"/>
                </a:ext>
              </a:extLst>
            </p:cNvPr>
            <p:cNvSpPr>
              <a:spLocks noChangeArrowheads="1"/>
            </p:cNvSpPr>
            <p:nvPr/>
          </p:nvSpPr>
          <p:spPr bwMode="auto">
            <a:xfrm>
              <a:off x="6322" y="2841"/>
              <a:ext cx="113" cy="97"/>
            </a:xfrm>
            <a:prstGeom prst="rect">
              <a:avLst/>
            </a:prstGeom>
            <a:noFill/>
            <a:ln w="12700">
              <a:solidFill>
                <a:srgbClr val="FFE59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endParaRPr lang="en-US" sz="1400"/>
            </a:p>
          </p:txBody>
        </p:sp>
        <p:sp>
          <p:nvSpPr>
            <p:cNvPr id="19" name="Rectangle 22">
              <a:extLst>
                <a:ext uri="{FF2B5EF4-FFF2-40B4-BE49-F238E27FC236}">
                  <a16:creationId xmlns:a16="http://schemas.microsoft.com/office/drawing/2014/main" id="{0F7C0069-7D56-64F1-7512-D7800805CC5F}"/>
                </a:ext>
              </a:extLst>
            </p:cNvPr>
            <p:cNvSpPr>
              <a:spLocks noChangeArrowheads="1"/>
            </p:cNvSpPr>
            <p:nvPr/>
          </p:nvSpPr>
          <p:spPr bwMode="auto">
            <a:xfrm flipH="1" flipV="1">
              <a:off x="5917" y="3574"/>
              <a:ext cx="338" cy="257"/>
            </a:xfrm>
            <a:prstGeom prst="rect">
              <a:avLst/>
            </a:prstGeom>
            <a:noFill/>
            <a:ln w="12700">
              <a:solidFill>
                <a:srgbClr val="FFE59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endParaRPr lang="en-US" sz="1400"/>
            </a:p>
          </p:txBody>
        </p:sp>
        <p:sp>
          <p:nvSpPr>
            <p:cNvPr id="20" name="Rectangle 23">
              <a:extLst>
                <a:ext uri="{FF2B5EF4-FFF2-40B4-BE49-F238E27FC236}">
                  <a16:creationId xmlns:a16="http://schemas.microsoft.com/office/drawing/2014/main" id="{8654FD69-E094-541B-0186-64CD56763542}"/>
                </a:ext>
              </a:extLst>
            </p:cNvPr>
            <p:cNvSpPr>
              <a:spLocks noChangeArrowheads="1"/>
            </p:cNvSpPr>
            <p:nvPr/>
          </p:nvSpPr>
          <p:spPr bwMode="auto">
            <a:xfrm flipH="1" flipV="1">
              <a:off x="7080" y="3090"/>
              <a:ext cx="157" cy="126"/>
            </a:xfrm>
            <a:prstGeom prst="rect">
              <a:avLst/>
            </a:prstGeom>
            <a:noFill/>
            <a:ln w="12700">
              <a:solidFill>
                <a:srgbClr val="FFE59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endParaRPr lang="en-US" sz="1400"/>
            </a:p>
          </p:txBody>
        </p:sp>
        <p:sp>
          <p:nvSpPr>
            <p:cNvPr id="21" name="Rectangle 24">
              <a:extLst>
                <a:ext uri="{FF2B5EF4-FFF2-40B4-BE49-F238E27FC236}">
                  <a16:creationId xmlns:a16="http://schemas.microsoft.com/office/drawing/2014/main" id="{D6FCF721-F884-10E7-E217-14DD1727A48C}"/>
                </a:ext>
              </a:extLst>
            </p:cNvPr>
            <p:cNvSpPr>
              <a:spLocks noChangeArrowheads="1"/>
            </p:cNvSpPr>
            <p:nvPr/>
          </p:nvSpPr>
          <p:spPr bwMode="auto">
            <a:xfrm flipV="1">
              <a:off x="6590" y="3214"/>
              <a:ext cx="152" cy="129"/>
            </a:xfrm>
            <a:prstGeom prst="rect">
              <a:avLst/>
            </a:prstGeom>
            <a:noFill/>
            <a:ln w="12700">
              <a:solidFill>
                <a:srgbClr val="FFE59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endParaRPr lang="en-US" sz="1400"/>
            </a:p>
          </p:txBody>
        </p:sp>
        <p:sp>
          <p:nvSpPr>
            <p:cNvPr id="22" name="Rectangle 25">
              <a:extLst>
                <a:ext uri="{FF2B5EF4-FFF2-40B4-BE49-F238E27FC236}">
                  <a16:creationId xmlns:a16="http://schemas.microsoft.com/office/drawing/2014/main" id="{7D71303C-42A8-442E-6198-5C5FA6C94D8A}"/>
                </a:ext>
              </a:extLst>
            </p:cNvPr>
            <p:cNvSpPr>
              <a:spLocks noChangeArrowheads="1"/>
            </p:cNvSpPr>
            <p:nvPr/>
          </p:nvSpPr>
          <p:spPr bwMode="auto">
            <a:xfrm>
              <a:off x="5319" y="3925"/>
              <a:ext cx="133" cy="116"/>
            </a:xfrm>
            <a:prstGeom prst="rect">
              <a:avLst/>
            </a:prstGeom>
            <a:noFill/>
            <a:ln w="12700">
              <a:solidFill>
                <a:srgbClr val="FFE59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endParaRPr lang="en-US" sz="1400"/>
            </a:p>
          </p:txBody>
        </p:sp>
        <p:sp>
          <p:nvSpPr>
            <p:cNvPr id="23" name="Rectangle 26">
              <a:extLst>
                <a:ext uri="{FF2B5EF4-FFF2-40B4-BE49-F238E27FC236}">
                  <a16:creationId xmlns:a16="http://schemas.microsoft.com/office/drawing/2014/main" id="{C77DF070-B719-42B2-4D36-BA19D92AABB1}"/>
                </a:ext>
              </a:extLst>
            </p:cNvPr>
            <p:cNvSpPr>
              <a:spLocks noChangeArrowheads="1"/>
            </p:cNvSpPr>
            <p:nvPr/>
          </p:nvSpPr>
          <p:spPr bwMode="auto">
            <a:xfrm flipH="1" flipV="1">
              <a:off x="5032" y="3238"/>
              <a:ext cx="195" cy="143"/>
            </a:xfrm>
            <a:prstGeom prst="rect">
              <a:avLst/>
            </a:prstGeom>
            <a:noFill/>
            <a:ln w="12700">
              <a:solidFill>
                <a:srgbClr val="FFE599"/>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ctr" anchorCtr="0" compatLnSpc="1">
              <a:prstTxWarp prst="textNoShape">
                <a:avLst/>
              </a:prstTxWarp>
            </a:bodyPr>
            <a:lstStyle/>
            <a:p>
              <a:endParaRPr lang="en-US" sz="1400"/>
            </a:p>
          </p:txBody>
        </p:sp>
      </p:grpSp>
      <p:sp>
        <p:nvSpPr>
          <p:cNvPr id="28" name="Content Placeholder 2">
            <a:extLst>
              <a:ext uri="{FF2B5EF4-FFF2-40B4-BE49-F238E27FC236}">
                <a16:creationId xmlns:a16="http://schemas.microsoft.com/office/drawing/2014/main" id="{CE394D30-FB55-36FF-060A-A2EE28AA8371}"/>
              </a:ext>
            </a:extLst>
          </p:cNvPr>
          <p:cNvSpPr>
            <a:spLocks noGrp="1"/>
          </p:cNvSpPr>
          <p:nvPr>
            <p:ph idx="1"/>
          </p:nvPr>
        </p:nvSpPr>
        <p:spPr>
          <a:xfrm>
            <a:off x="366310" y="745351"/>
            <a:ext cx="6784441" cy="351297"/>
          </a:xfrm>
        </p:spPr>
        <p:txBody>
          <a:bodyPr>
            <a:noAutofit/>
          </a:bodyPr>
          <a:lstStyle/>
          <a:p>
            <a:pPr marL="0" indent="0">
              <a:buNone/>
            </a:pPr>
            <a:r>
              <a:rPr lang="en-US" sz="2000" dirty="0"/>
              <a:t>                  Transmission electron microscopy analysis of catalysts</a:t>
            </a:r>
          </a:p>
        </p:txBody>
      </p:sp>
      <p:sp>
        <p:nvSpPr>
          <p:cNvPr id="30" name="TextBox 29">
            <a:extLst>
              <a:ext uri="{FF2B5EF4-FFF2-40B4-BE49-F238E27FC236}">
                <a16:creationId xmlns:a16="http://schemas.microsoft.com/office/drawing/2014/main" id="{BD14B252-BA8F-8378-9176-575200EF7A65}"/>
              </a:ext>
            </a:extLst>
          </p:cNvPr>
          <p:cNvSpPr txBox="1"/>
          <p:nvPr/>
        </p:nvSpPr>
        <p:spPr>
          <a:xfrm>
            <a:off x="323348" y="3193235"/>
            <a:ext cx="8497303" cy="523220"/>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Figure 3: The TEM images of (A) 0.7% Pt/TiO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(B) zoomed image of single Pt atoms on the surface of TiO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(C)Au/TiO</a:t>
            </a:r>
            <a:r>
              <a:rPr lang="en-US" sz="1400" baseline="-25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(D) surface plot around line ab, and (E) surface profile of line ab</a:t>
            </a:r>
          </a:p>
        </p:txBody>
      </p:sp>
      <p:sp>
        <p:nvSpPr>
          <p:cNvPr id="32" name="TextBox 31">
            <a:extLst>
              <a:ext uri="{FF2B5EF4-FFF2-40B4-BE49-F238E27FC236}">
                <a16:creationId xmlns:a16="http://schemas.microsoft.com/office/drawing/2014/main" id="{4F6F4D68-9850-AE11-AA74-0C9824BD83C6}"/>
              </a:ext>
            </a:extLst>
          </p:cNvPr>
          <p:cNvSpPr txBox="1"/>
          <p:nvPr/>
        </p:nvSpPr>
        <p:spPr>
          <a:xfrm>
            <a:off x="855301" y="3877980"/>
            <a:ext cx="7083714" cy="2375009"/>
          </a:xfrm>
          <a:prstGeom prst="rect">
            <a:avLst/>
          </a:prstGeom>
          <a:noFill/>
        </p:spPr>
        <p:txBody>
          <a:bodyPr wrap="square">
            <a:spAutoFit/>
          </a:bodyPr>
          <a:lstStyle/>
          <a:p>
            <a:pPr marL="214313" indent="-214313" algn="just">
              <a:spcAft>
                <a:spcPts val="450"/>
              </a:spcAft>
              <a:buFont typeface="Arial" panose="020B0604020202020204" pitchFamily="34" charset="0"/>
              <a:buChar char="•"/>
            </a:pPr>
            <a:r>
              <a:rPr lang="en-US" sz="2000" dirty="0"/>
              <a:t>The average size of metal composite TiO</a:t>
            </a:r>
            <a:r>
              <a:rPr lang="en-US" sz="2000" baseline="-25000" dirty="0"/>
              <a:t>2</a:t>
            </a:r>
            <a:r>
              <a:rPr lang="en-US" sz="2000" dirty="0"/>
              <a:t> particle remains the same at 20 nm indicating that the surface modification does not affect the particle size significantly.</a:t>
            </a:r>
          </a:p>
          <a:p>
            <a:pPr marL="214313" indent="-214313" algn="just">
              <a:spcAft>
                <a:spcPts val="450"/>
              </a:spcAft>
              <a:buFont typeface="Arial" panose="020B0604020202020204" pitchFamily="34" charset="0"/>
              <a:buChar char="•"/>
            </a:pPr>
            <a:r>
              <a:rPr lang="en-US" sz="2000" dirty="0"/>
              <a:t>Random distribution of Pt single atoms on the TiO</a:t>
            </a:r>
            <a:r>
              <a:rPr lang="en-US" sz="2000" baseline="-25000" dirty="0"/>
              <a:t>2</a:t>
            </a:r>
            <a:r>
              <a:rPr lang="en-US" sz="2000" dirty="0"/>
              <a:t> surface is observed</a:t>
            </a:r>
          </a:p>
          <a:p>
            <a:pPr marL="214313" indent="-214313" algn="just">
              <a:spcAft>
                <a:spcPts val="450"/>
              </a:spcAft>
              <a:buFont typeface="Arial" panose="020B0604020202020204" pitchFamily="34" charset="0"/>
              <a:buChar char="•"/>
            </a:pPr>
            <a:r>
              <a:rPr lang="en-US" sz="2000" dirty="0"/>
              <a:t>The average Au particle deposited on the TiO</a:t>
            </a:r>
            <a:r>
              <a:rPr lang="en-US" sz="2000" baseline="-25000" dirty="0"/>
              <a:t>2</a:t>
            </a:r>
            <a:r>
              <a:rPr lang="en-US" sz="2000" dirty="0"/>
              <a:t> surface is 2.1 nm</a:t>
            </a:r>
          </a:p>
        </p:txBody>
      </p:sp>
      <p:sp>
        <p:nvSpPr>
          <p:cNvPr id="2" name="TextBox 1">
            <a:extLst>
              <a:ext uri="{FF2B5EF4-FFF2-40B4-BE49-F238E27FC236}">
                <a16:creationId xmlns:a16="http://schemas.microsoft.com/office/drawing/2014/main" id="{21572610-CF59-E7E4-E740-3F042FDAF113}"/>
              </a:ext>
            </a:extLst>
          </p:cNvPr>
          <p:cNvSpPr txBox="1"/>
          <p:nvPr/>
        </p:nvSpPr>
        <p:spPr>
          <a:xfrm>
            <a:off x="-78926" y="117979"/>
            <a:ext cx="8432117" cy="523220"/>
          </a:xfrm>
          <a:prstGeom prst="rect">
            <a:avLst/>
          </a:prstGeom>
          <a:noFill/>
        </p:spPr>
        <p:txBody>
          <a:bodyPr wrap="square">
            <a:spAutoFit/>
          </a:bodyPr>
          <a:lstStyle/>
          <a:p>
            <a:r>
              <a:rPr lang="en-US" sz="2700" dirty="0">
                <a:latin typeface="Calibri" panose="020F0502020204030204" pitchFamily="34" charset="0"/>
                <a:cs typeface="Calibri" panose="020F0502020204030204" pitchFamily="34" charset="0"/>
              </a:rPr>
              <a:t>          </a:t>
            </a:r>
            <a:r>
              <a:rPr lang="en-US" sz="2800" b="1" dirty="0">
                <a:solidFill>
                  <a:srgbClr val="8F410D"/>
                </a:solidFill>
                <a:latin typeface="Arial" panose="020B0604020202020204" pitchFamily="34" charset="0"/>
                <a:cs typeface="Arial" panose="020B0604020202020204" pitchFamily="34" charset="0"/>
              </a:rPr>
              <a:t>Photocatalysts Pt/TiO</a:t>
            </a:r>
            <a:r>
              <a:rPr lang="en-US" sz="2800" b="1" baseline="-25000" dirty="0">
                <a:solidFill>
                  <a:srgbClr val="8F410D"/>
                </a:solidFill>
                <a:latin typeface="Arial" panose="020B0604020202020204" pitchFamily="34" charset="0"/>
                <a:cs typeface="Arial" panose="020B0604020202020204" pitchFamily="34" charset="0"/>
              </a:rPr>
              <a:t>2 </a:t>
            </a:r>
            <a:r>
              <a:rPr lang="en-US" sz="2800" b="1" dirty="0">
                <a:solidFill>
                  <a:srgbClr val="8F410D"/>
                </a:solidFill>
                <a:latin typeface="Arial" panose="020B0604020202020204" pitchFamily="34" charset="0"/>
                <a:cs typeface="Arial" panose="020B0604020202020204" pitchFamily="34" charset="0"/>
              </a:rPr>
              <a:t>and Au/TiO</a:t>
            </a:r>
            <a:r>
              <a:rPr lang="en-US" sz="2800" b="1" baseline="-25000" dirty="0">
                <a:solidFill>
                  <a:srgbClr val="8F410D"/>
                </a:solidFill>
                <a:latin typeface="Arial" panose="020B0604020202020204" pitchFamily="34" charset="0"/>
                <a:cs typeface="Arial" panose="020B0604020202020204" pitchFamily="34" charset="0"/>
              </a:rPr>
              <a:t>2</a:t>
            </a:r>
            <a:r>
              <a:rPr lang="en-US" sz="2800" b="1" dirty="0">
                <a:solidFill>
                  <a:srgbClr val="8F410D"/>
                </a:solidFill>
                <a:latin typeface="Arial" panose="020B0604020202020204" pitchFamily="34" charset="0"/>
                <a:cs typeface="Arial" panose="020B0604020202020204" pitchFamily="34" charset="0"/>
              </a:rPr>
              <a:t> </a:t>
            </a:r>
            <a:endParaRPr lang="en-US" sz="2800" b="1" baseline="-25000" dirty="0">
              <a:solidFill>
                <a:srgbClr val="8F410D"/>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DE6E4B3-1EFC-1DC6-98C3-5176B14BF73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46F08-1366-476E-986C-9FA6870FD1A3}" type="slidenum">
              <a:rPr lang="en-US" smtClean="0"/>
              <a:pPr/>
              <a:t>9</a:t>
            </a:fld>
            <a:endParaRPr lang="en-US" sz="1350" dirty="0"/>
          </a:p>
        </p:txBody>
      </p:sp>
      <p:sp>
        <p:nvSpPr>
          <p:cNvPr id="29" name="TextBox 28">
            <a:extLst>
              <a:ext uri="{FF2B5EF4-FFF2-40B4-BE49-F238E27FC236}">
                <a16:creationId xmlns:a16="http://schemas.microsoft.com/office/drawing/2014/main" id="{AEF9D1E1-C18C-68CA-7AD1-133DE8006D92}"/>
              </a:ext>
            </a:extLst>
          </p:cNvPr>
          <p:cNvSpPr txBox="1"/>
          <p:nvPr/>
        </p:nvSpPr>
        <p:spPr>
          <a:xfrm>
            <a:off x="8185488" y="5837207"/>
            <a:ext cx="335406" cy="300082"/>
          </a:xfrm>
          <a:prstGeom prst="rect">
            <a:avLst/>
          </a:prstGeom>
          <a:noFill/>
        </p:spPr>
        <p:txBody>
          <a:bodyPr wrap="square" rtlCol="0">
            <a:spAutoFit/>
          </a:bodyPr>
          <a:lstStyle/>
          <a:p>
            <a:r>
              <a:rPr lang="en-US" sz="1350" dirty="0"/>
              <a:t>8</a:t>
            </a:r>
          </a:p>
        </p:txBody>
      </p:sp>
    </p:spTree>
    <p:extLst>
      <p:ext uri="{BB962C8B-B14F-4D97-AF65-F5344CB8AC3E}">
        <p14:creationId xmlns:p14="http://schemas.microsoft.com/office/powerpoint/2010/main" val="1293308234"/>
      </p:ext>
    </p:extLst>
  </p:cSld>
  <p:clrMapOvr>
    <a:masterClrMapping/>
  </p:clrMapOvr>
</p:sld>
</file>

<file path=ppt/theme/theme1.xml><?xml version="1.0" encoding="utf-8"?>
<a:theme xmlns:a="http://schemas.openxmlformats.org/drawingml/2006/main" name="NMSU_2019">
  <a:themeElements>
    <a:clrScheme name="Custom 1">
      <a:dk1>
        <a:srgbClr val="000000"/>
      </a:dk1>
      <a:lt1>
        <a:srgbClr val="FEFFFF"/>
      </a:lt1>
      <a:dk2>
        <a:srgbClr val="226676"/>
      </a:dk2>
      <a:lt2>
        <a:srgbClr val="E7E6E6"/>
      </a:lt2>
      <a:accent1>
        <a:srgbClr val="A7BABE"/>
      </a:accent1>
      <a:accent2>
        <a:srgbClr val="CFC7BD"/>
      </a:accent2>
      <a:accent3>
        <a:srgbClr val="A5A5A5"/>
      </a:accent3>
      <a:accent4>
        <a:srgbClr val="FEFFFF"/>
      </a:accent4>
      <a:accent5>
        <a:srgbClr val="5B9BD5"/>
      </a:accent5>
      <a:accent6>
        <a:srgbClr val="8C0B41"/>
      </a:accent6>
      <a:hlink>
        <a:srgbClr val="50B9F2"/>
      </a:hlink>
      <a:folHlink>
        <a:srgbClr val="6D6E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MSU_2019" id="{F3039E45-AD72-2745-91F4-8F90602B2064}" vid="{36F2A75D-F91E-5C47-8EE5-76E117038AA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BCE74FE6DABE4B870919738645A176" ma:contentTypeVersion="11" ma:contentTypeDescription="Create a new document." ma:contentTypeScope="" ma:versionID="3c1d5ffd3af997b1c136228accd86d30">
  <xsd:schema xmlns:xsd="http://www.w3.org/2001/XMLSchema" xmlns:xs="http://www.w3.org/2001/XMLSchema" xmlns:p="http://schemas.microsoft.com/office/2006/metadata/properties" xmlns:ns2="ee1d9eeb-f362-4b5b-8a6e-40b0d9b404e4" xmlns:ns3="f9d9cd23-3291-4b34-b5f3-4b36035c397e" targetNamespace="http://schemas.microsoft.com/office/2006/metadata/properties" ma:root="true" ma:fieldsID="a4439db9e341d5e18f3f4dafdf0b6ef4" ns2:_="" ns3:_="">
    <xsd:import namespace="ee1d9eeb-f362-4b5b-8a6e-40b0d9b404e4"/>
    <xsd:import namespace="f9d9cd23-3291-4b34-b5f3-4b36035c39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1d9eeb-f362-4b5b-8a6e-40b0d9b404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e98472c-f966-4aa8-ad60-5a98665d5775"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d9cd23-3291-4b34-b5f3-4b36035c397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fcd3dd-713b-4aad-8ee7-cf4e451d220f}" ma:internalName="TaxCatchAll" ma:showField="CatchAllData" ma:web="f9d9cd23-3291-4b34-b5f3-4b36035c39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9d9cd23-3291-4b34-b5f3-4b36035c397e" xsi:nil="true"/>
    <lcf76f155ced4ddcb4097134ff3c332f xmlns="ee1d9eeb-f362-4b5b-8a6e-40b0d9b404e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250911-FE76-419A-B9A3-87C702EAE91E}"/>
</file>

<file path=customXml/itemProps2.xml><?xml version="1.0" encoding="utf-8"?>
<ds:datastoreItem xmlns:ds="http://schemas.openxmlformats.org/officeDocument/2006/customXml" ds:itemID="{800198A6-8A6E-4FFF-B9B5-3E618660441F}"/>
</file>

<file path=customXml/itemProps3.xml><?xml version="1.0" encoding="utf-8"?>
<ds:datastoreItem xmlns:ds="http://schemas.openxmlformats.org/officeDocument/2006/customXml" ds:itemID="{7F083D0F-5CB0-4B80-B134-134F7E12F798}"/>
</file>

<file path=docProps/app.xml><?xml version="1.0" encoding="utf-8"?>
<Properties xmlns="http://schemas.openxmlformats.org/officeDocument/2006/extended-properties" xmlns:vt="http://schemas.openxmlformats.org/officeDocument/2006/docPropsVTypes">
  <Template/>
  <TotalTime>4551</TotalTime>
  <Words>4588</Words>
  <Application>Microsoft Macintosh PowerPoint</Application>
  <PresentationFormat>On-screen Show (4:3)</PresentationFormat>
  <Paragraphs>391</Paragraphs>
  <Slides>23</Slides>
  <Notes>21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DengXian</vt:lpstr>
      <vt:lpstr>MinionPro</vt:lpstr>
      <vt:lpstr>Aptos</vt:lpstr>
      <vt:lpstr>Arial</vt:lpstr>
      <vt:lpstr>Arial Black</vt:lpstr>
      <vt:lpstr>Arial Narrow</vt:lpstr>
      <vt:lpstr>Calibri</vt:lpstr>
      <vt:lpstr>Courier New</vt:lpstr>
      <vt:lpstr>Tahoma</vt:lpstr>
      <vt:lpstr>Times New Roman</vt:lpstr>
      <vt:lpstr>Wingdings</vt:lpstr>
      <vt:lpstr>NMSU_2019</vt:lpstr>
      <vt:lpstr>Custom Design</vt:lpstr>
      <vt:lpstr>Green H2 production using alternative water and waste plastics</vt:lpstr>
      <vt:lpstr>     Team</vt:lpstr>
      <vt:lpstr>H2 as a clean energy source to  promote economic growth</vt:lpstr>
      <vt:lpstr>H2 production technologies</vt:lpstr>
      <vt:lpstr>      Challenges in hydrogen production</vt:lpstr>
      <vt:lpstr>         1. Photocatalytic water splitting for H2 Production   </vt:lpstr>
      <vt:lpstr>        Photocatalyst</vt:lpstr>
      <vt:lpstr>PowerPoint Presentation</vt:lpstr>
      <vt:lpstr>PowerPoint Presentation</vt:lpstr>
      <vt:lpstr>Ag/G/TiO2 atom-nanocomposite photocatalyst </vt:lpstr>
      <vt:lpstr>        Bandgap and TEM image of photocatalyst Ag/G/TiO2</vt:lpstr>
      <vt:lpstr>       Hydrogen generation achieved using real water sources</vt:lpstr>
      <vt:lpstr>     Cost analysis</vt:lpstr>
      <vt:lpstr>     Market</vt:lpstr>
      <vt:lpstr>Another big challenge - plastic wastes</vt:lpstr>
      <vt:lpstr>     Health impact of microplastics </vt:lpstr>
      <vt:lpstr>2. Photo reforming of plastic waste for H2 production using nanocomposite photocatalysts (Waste to Energy)</vt:lpstr>
      <vt:lpstr>Optimization process of the photo-reforming</vt:lpstr>
      <vt:lpstr>R&amp;D at NMSU for green H2 production</vt:lpstr>
      <vt:lpstr>R&amp;D at NMSU for gGreen H2 production</vt:lpstr>
      <vt:lpstr>     Publications : </vt:lpstr>
      <vt:lpstr>                                                Conclusions</vt:lpstr>
      <vt:lpstr>Thank you!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Huiyao Wang</cp:lastModifiedBy>
  <cp:revision>72</cp:revision>
  <dcterms:created xsi:type="dcterms:W3CDTF">2018-09-13T15:10:43Z</dcterms:created>
  <dcterms:modified xsi:type="dcterms:W3CDTF">2025-08-25T15:04:39Z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0x0101004ABCE74FE6DABE4B870919738645A176</vt:lpwstr>
  </property>
</Properties>
</file>