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6" r:id="rId1"/>
  </p:sldMasterIdLst>
  <p:notesMasterIdLst>
    <p:notesMasterId r:id="rId18"/>
  </p:notesMasterIdLst>
  <p:sldIdLst>
    <p:sldId id="256" r:id="rId2"/>
    <p:sldId id="266" r:id="rId3"/>
    <p:sldId id="310" r:id="rId4"/>
    <p:sldId id="311" r:id="rId5"/>
    <p:sldId id="307" r:id="rId6"/>
    <p:sldId id="308" r:id="rId7"/>
    <p:sldId id="309" r:id="rId8"/>
    <p:sldId id="258" r:id="rId9"/>
    <p:sldId id="369" r:id="rId10"/>
    <p:sldId id="630" r:id="rId11"/>
    <p:sldId id="293" r:id="rId12"/>
    <p:sldId id="372" r:id="rId13"/>
    <p:sldId id="636" r:id="rId14"/>
    <p:sldId id="635" r:id="rId15"/>
    <p:sldId id="31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ia" initials="NWD" lastIdx="6" clrIdx="0">
    <p:extLst>
      <p:ext uri="{19B8F6BF-5375-455C-9EA6-DF929625EA0E}">
        <p15:presenceInfo xmlns:p15="http://schemas.microsoft.com/office/powerpoint/2012/main" userId="Nelia" providerId="None"/>
      </p:ext>
    </p:extLst>
  </p:cmAuthor>
  <p:cmAuthor id="2" name="Microsoft account" initials="Ma" lastIdx="3" clrIdx="1">
    <p:extLst>
      <p:ext uri="{19B8F6BF-5375-455C-9EA6-DF929625EA0E}">
        <p15:presenceInfo xmlns:p15="http://schemas.microsoft.com/office/powerpoint/2012/main" userId="75c04aa6ad4477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66744" autoAdjust="0"/>
  </p:normalViewPr>
  <p:slideViewPr>
    <p:cSldViewPr snapToGrid="0">
      <p:cViewPr varScale="1">
        <p:scale>
          <a:sx n="51" d="100"/>
          <a:sy n="51" d="100"/>
        </p:scale>
        <p:origin x="1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6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2259B-42F8-49B8-AFDB-3EDC1473376E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7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215"/>
            <a:ext cx="2971800" cy="4587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6424-6340-454A-8C1E-38B47D1C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2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8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9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0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40d618c7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7963" y="663575"/>
            <a:ext cx="4413250" cy="3309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40d618c7e_0_103:notes"/>
          <p:cNvSpPr txBox="1">
            <a:spLocks noGrp="1"/>
          </p:cNvSpPr>
          <p:nvPr>
            <p:ph type="body" idx="1"/>
          </p:nvPr>
        </p:nvSpPr>
        <p:spPr>
          <a:xfrm>
            <a:off x="736807" y="4194967"/>
            <a:ext cx="5894458" cy="3974179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115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9578-6A59-4776-942E-5939116B83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6424-6340-454A-8C1E-38B47D1C3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64403-690D-4CE0-BEEC-62C2D18CAC2F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FA93-6E4F-4719-A1F6-E8BAAE5859FB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6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D8E46F-7A63-4BE5-B8EB-D7F5D54CAE11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2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929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FBDC-60DA-4EF0-A137-1120655D51CE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6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0166CF-AB7A-4C17-B974-67B9E9A7B67A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7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7C08-A6A7-4EBF-9641-5D3FA6BAF2FA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EE-491A-4EB5-AD12-AF7953AB354B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2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CA72-6230-4EFC-9D47-361E60202FF2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0597-B781-4C04-8F65-F4C8A4873BC8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5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87EAD1-318C-4BC3-8C38-CAE3A91EE034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7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BE44-C67B-44D8-94FE-4E6E7F413A31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1F232E4-0ACA-4767-8B93-B1C8B9830353}" type="datetime1">
              <a:rPr lang="en-US" smtClean="0"/>
              <a:t>8/22/2025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0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94" y="765873"/>
            <a:ext cx="8125486" cy="1504844"/>
          </a:xfrm>
        </p:spPr>
        <p:txBody>
          <a:bodyPr anchor="t" anchorCtr="0">
            <a:normAutofit/>
          </a:bodyPr>
          <a:lstStyle/>
          <a:p>
            <a:r>
              <a:rPr lang="en-US" sz="2800" dirty="0"/>
              <a:t>brackish water in New Mexico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947" y="1381259"/>
            <a:ext cx="7989752" cy="590321"/>
          </a:xfrm>
        </p:spPr>
        <p:txBody>
          <a:bodyPr/>
          <a:lstStyle/>
          <a:p>
            <a:r>
              <a:rPr lang="en-US" dirty="0"/>
              <a:t>From the New Mexico Bureau of Geology at New Mexico Tech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487" y="3613636"/>
            <a:ext cx="7491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Stacy Timmons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Director, Hydrogeology Programs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206" y="4793417"/>
            <a:ext cx="4120512" cy="1199069"/>
          </a:xfrm>
          <a:prstGeom prst="rect">
            <a:avLst/>
          </a:prstGeom>
        </p:spPr>
      </p:pic>
      <p:pic>
        <p:nvPicPr>
          <p:cNvPr id="9" name="Picture 6" descr="bureau_trans_n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206" y="4404109"/>
            <a:ext cx="2577794" cy="197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2" y="2035892"/>
            <a:ext cx="2491828" cy="861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78" y="2042561"/>
            <a:ext cx="1897814" cy="847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41" y="2021627"/>
            <a:ext cx="2576954" cy="8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5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DED0-D91D-4978-A357-FD2F842F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Aquifer Mapping budget and Since 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A5BE-2BF9-4C52-AC76-FA1F43B9A5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DFC1FD4-4C3B-4EDF-8978-9FE98065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1091"/>
            <a:ext cx="7614396" cy="46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B1E564-5A43-49AE-9F1B-E39D842F979E}"/>
              </a:ext>
            </a:extLst>
          </p:cNvPr>
          <p:cNvSpPr/>
          <p:nvPr/>
        </p:nvSpPr>
        <p:spPr>
          <a:xfrm>
            <a:off x="7129302" y="2520950"/>
            <a:ext cx="20146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Plus! $7.5M non-recurring for FY2026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DF8D8-10E9-4F3B-A552-3E086E39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6651" y="6318086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z="1200" b="1" smtClean="0"/>
              <a:pPr/>
              <a:t>10</a:t>
            </a:fld>
            <a:endParaRPr lang="en-US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217C-3D64-4873-8336-BDF7525D6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VISION for Aquifer Characterization and Monitoring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>
          <a:xfrm>
            <a:off x="513825" y="2018139"/>
            <a:ext cx="3975894" cy="576262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b="1" dirty="0"/>
              <a:t>Complete regional aquifer characterization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3273" y="2767371"/>
            <a:ext cx="4065880" cy="3690649"/>
          </a:xfrm>
        </p:spPr>
        <p:txBody>
          <a:bodyPr anchor="t" anchorCtr="0">
            <a:noAutofit/>
          </a:bodyPr>
          <a:lstStyle/>
          <a:p>
            <a:r>
              <a:rPr lang="en-US" sz="1900" dirty="0"/>
              <a:t>Compile existing data, reports and models</a:t>
            </a:r>
          </a:p>
          <a:p>
            <a:r>
              <a:rPr lang="en-US" sz="1900" dirty="0"/>
              <a:t>Address data gaps (water chemistry, water levels, geophysical studies, etc.)</a:t>
            </a:r>
          </a:p>
          <a:p>
            <a:r>
              <a:rPr lang="en-US" sz="1900" dirty="0"/>
              <a:t>Build improved conceptual and functional models</a:t>
            </a:r>
          </a:p>
          <a:p>
            <a:r>
              <a:rPr lang="en-US" sz="1900" dirty="0"/>
              <a:t>Full characterization of groundwater basins, including brackish and freshwater resources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24630" y="1979211"/>
            <a:ext cx="3984895" cy="576262"/>
          </a:xfrm>
        </p:spPr>
        <p:txBody>
          <a:bodyPr anchor="t" anchorCtr="0"/>
          <a:lstStyle/>
          <a:p>
            <a:r>
              <a:rPr lang="en-US" b="1" dirty="0"/>
              <a:t>Build long-term groundwater monitoring</a:t>
            </a:r>
          </a:p>
          <a:p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25182" y="2767371"/>
            <a:ext cx="4050537" cy="3303299"/>
          </a:xfrm>
        </p:spPr>
        <p:txBody>
          <a:bodyPr>
            <a:noAutofit/>
          </a:bodyPr>
          <a:lstStyle/>
          <a:p>
            <a:r>
              <a:rPr lang="en-US" sz="1900" dirty="0"/>
              <a:t>Drill wells to fill data gaps; utilize high quality existing wells</a:t>
            </a:r>
          </a:p>
          <a:p>
            <a:r>
              <a:rPr lang="en-US" sz="1900" dirty="0"/>
              <a:t>Collect abundant data on each drilled well (geophysics, chemistry, age data)</a:t>
            </a:r>
          </a:p>
          <a:p>
            <a:r>
              <a:rPr lang="en-US" sz="1900" dirty="0"/>
              <a:t>Set wells for long-term monitoring with telemetry for aquifer levels, possibly water quality</a:t>
            </a:r>
          </a:p>
          <a:p>
            <a:r>
              <a:rPr lang="en-US" sz="1900" dirty="0"/>
              <a:t>Continued operation and maintenance; reporting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05251" y="166206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274" y="1965402"/>
            <a:ext cx="4096566" cy="4654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94496" y="1965402"/>
            <a:ext cx="4081223" cy="4654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99FCF4F-5B67-4274-873B-C236E4143FCA}"/>
              </a:ext>
            </a:extLst>
          </p:cNvPr>
          <p:cNvSpPr txBox="1">
            <a:spLocks/>
          </p:cNvSpPr>
          <p:nvPr/>
        </p:nvSpPr>
        <p:spPr>
          <a:xfrm>
            <a:off x="7978982" y="631808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200" b="1" smtClean="0"/>
              <a:pPr/>
              <a:t>11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1115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C275-5125-4A5B-9018-E63FDF45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collection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06AD2-25D0-4E6A-9FCD-0520D3D70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2" y="3391272"/>
            <a:ext cx="6582081" cy="33918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049915-A8C5-4013-B5AD-FD1D5EBE1E2E}"/>
              </a:ext>
            </a:extLst>
          </p:cNvPr>
          <p:cNvSpPr/>
          <p:nvPr/>
        </p:nvSpPr>
        <p:spPr>
          <a:xfrm>
            <a:off x="397565" y="1858584"/>
            <a:ext cx="6088076" cy="148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lnSpc>
                <a:spcPct val="115000"/>
              </a:lnSpc>
              <a:buClr>
                <a:srgbClr val="595959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95959"/>
                </a:solidFill>
              </a:rPr>
              <a:t>Collect geophysics (i.e. airborne electromagnetic surveys (AEM))</a:t>
            </a:r>
          </a:p>
          <a:p>
            <a:pPr marL="457200" indent="-317500">
              <a:lnSpc>
                <a:spcPct val="115000"/>
              </a:lnSpc>
              <a:buClr>
                <a:srgbClr val="595959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95959"/>
                </a:solidFill>
              </a:rPr>
              <a:t>Measure groundwater depths / changes</a:t>
            </a:r>
          </a:p>
          <a:p>
            <a:pPr marL="457200" indent="-317500">
              <a:lnSpc>
                <a:spcPct val="115000"/>
              </a:lnSpc>
              <a:buClr>
                <a:srgbClr val="595959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95959"/>
                </a:solidFill>
              </a:rPr>
              <a:t>Geochemical sampling</a:t>
            </a:r>
          </a:p>
          <a:p>
            <a:pPr marL="457200" indent="-317500">
              <a:lnSpc>
                <a:spcPct val="115000"/>
              </a:lnSpc>
              <a:buClr>
                <a:srgbClr val="595959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95959"/>
                </a:solidFill>
              </a:rPr>
              <a:t>Geologic mapping</a:t>
            </a:r>
          </a:p>
          <a:p>
            <a:pPr marL="457200" indent="-317500">
              <a:lnSpc>
                <a:spcPct val="115000"/>
              </a:lnSpc>
              <a:buClr>
                <a:srgbClr val="595959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95959"/>
                </a:solidFill>
              </a:rPr>
              <a:t>Drill wells (exploratory, monitoring)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562BAF0-1ACE-4E6E-9D6F-BCC0911DED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277" y="1909519"/>
            <a:ext cx="2274261" cy="3024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178673-90C5-455C-8731-12F07F5E92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572" y="5007686"/>
            <a:ext cx="2383428" cy="17859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FD6C5-1C64-4505-AFB3-D87B8CBF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08F14-8C46-4BEF-BDBA-1C1548794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0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EC92497-83AC-47A3-ACC7-C048136906FA}"/>
              </a:ext>
            </a:extLst>
          </p:cNvPr>
          <p:cNvGrpSpPr/>
          <p:nvPr/>
        </p:nvGrpSpPr>
        <p:grpSpPr>
          <a:xfrm>
            <a:off x="4598657" y="1777009"/>
            <a:ext cx="4291344" cy="4961611"/>
            <a:chOff x="7305054" y="1394080"/>
            <a:chExt cx="4291344" cy="4961611"/>
          </a:xfrm>
        </p:grpSpPr>
        <p:pic>
          <p:nvPicPr>
            <p:cNvPr id="37" name="Picture 36" descr="A map of land with different colored areas&#10;&#10;AI-generated content may be incorrect.">
              <a:extLst>
                <a:ext uri="{FF2B5EF4-FFF2-40B4-BE49-F238E27FC236}">
                  <a16:creationId xmlns:a16="http://schemas.microsoft.com/office/drawing/2014/main" id="{8F6C7EFC-B5D6-43FE-9346-1E5CA74F5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5054" y="1412206"/>
              <a:ext cx="4291344" cy="4943485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F15E300-9D77-4FA3-9EA7-E7059A3286A9}"/>
                </a:ext>
              </a:extLst>
            </p:cNvPr>
            <p:cNvSpPr/>
            <p:nvPr/>
          </p:nvSpPr>
          <p:spPr>
            <a:xfrm>
              <a:off x="8551956" y="4902755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F7CE4E5-5BD8-466C-9754-311A4F814F36}"/>
                </a:ext>
              </a:extLst>
            </p:cNvPr>
            <p:cNvSpPr/>
            <p:nvPr/>
          </p:nvSpPr>
          <p:spPr>
            <a:xfrm>
              <a:off x="9677549" y="5196916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EF204A-5558-405F-BEFF-F04CD854DD83}"/>
                </a:ext>
              </a:extLst>
            </p:cNvPr>
            <p:cNvSpPr/>
            <p:nvPr/>
          </p:nvSpPr>
          <p:spPr>
            <a:xfrm>
              <a:off x="10495222" y="1958869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2E7F44-08B5-4B1F-B977-2551E98DD0FA}"/>
                </a:ext>
              </a:extLst>
            </p:cNvPr>
            <p:cNvSpPr/>
            <p:nvPr/>
          </p:nvSpPr>
          <p:spPr>
            <a:xfrm>
              <a:off x="9354666" y="3325200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6464FE3-093B-4AFE-ACA7-BD0C4CD064EE}"/>
                </a:ext>
              </a:extLst>
            </p:cNvPr>
            <p:cNvSpPr/>
            <p:nvPr/>
          </p:nvSpPr>
          <p:spPr>
            <a:xfrm>
              <a:off x="7612831" y="4816846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E3DFED7B-ECB7-4590-A736-3C2C3D949EF8}"/>
                </a:ext>
              </a:extLst>
            </p:cNvPr>
            <p:cNvSpPr/>
            <p:nvPr/>
          </p:nvSpPr>
          <p:spPr>
            <a:xfrm>
              <a:off x="9919678" y="5379721"/>
              <a:ext cx="237020" cy="23702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13E3BEC-BEA1-412A-BF2D-E98978F91F48}"/>
                </a:ext>
              </a:extLst>
            </p:cNvPr>
            <p:cNvSpPr txBox="1"/>
            <p:nvPr/>
          </p:nvSpPr>
          <p:spPr>
            <a:xfrm>
              <a:off x="10046258" y="5249756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 Cruces</a:t>
              </a:r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97F0ED67-F8F5-4B9A-BEA0-26951EB5F47E}"/>
                </a:ext>
              </a:extLst>
            </p:cNvPr>
            <p:cNvSpPr/>
            <p:nvPr/>
          </p:nvSpPr>
          <p:spPr>
            <a:xfrm>
              <a:off x="9818102" y="1489680"/>
              <a:ext cx="237020" cy="23702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DA9A3-ED06-4593-B41E-B49241F74625}"/>
                </a:ext>
              </a:extLst>
            </p:cNvPr>
            <p:cNvSpPr txBox="1"/>
            <p:nvPr/>
          </p:nvSpPr>
          <p:spPr>
            <a:xfrm>
              <a:off x="9354666" y="139408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Alb.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42C107-00BD-48FA-AA80-3F9F5CF62773}"/>
                </a:ext>
              </a:extLst>
            </p:cNvPr>
            <p:cNvSpPr txBox="1"/>
            <p:nvPr/>
          </p:nvSpPr>
          <p:spPr>
            <a:xfrm>
              <a:off x="9583266" y="3546685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WSMR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D8D21D-6DF0-4DCE-877F-705B28B614C8}"/>
                </a:ext>
              </a:extLst>
            </p:cNvPr>
            <p:cNvSpPr txBox="1"/>
            <p:nvPr/>
          </p:nvSpPr>
          <p:spPr>
            <a:xfrm rot="16200000">
              <a:off x="10061962" y="3958805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HAFB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3A7A98-2349-492E-B9C8-642AEFF8D0AE}"/>
                </a:ext>
              </a:extLst>
            </p:cNvPr>
            <p:cNvSpPr txBox="1"/>
            <p:nvPr/>
          </p:nvSpPr>
          <p:spPr>
            <a:xfrm>
              <a:off x="10226536" y="5029927"/>
              <a:ext cx="7312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Ft. Bliss</a:t>
              </a:r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DB0254B2-A8B5-4E97-9AB5-1D2465DDA4BA}"/>
                </a:ext>
              </a:extLst>
            </p:cNvPr>
            <p:cNvSpPr/>
            <p:nvPr/>
          </p:nvSpPr>
          <p:spPr>
            <a:xfrm>
              <a:off x="9786771" y="5539209"/>
              <a:ext cx="237020" cy="23702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6424D69-B88C-4CAB-932C-3B6B3A0398A8}"/>
                </a:ext>
              </a:extLst>
            </p:cNvPr>
            <p:cNvSpPr txBox="1"/>
            <p:nvPr/>
          </p:nvSpPr>
          <p:spPr>
            <a:xfrm>
              <a:off x="9994091" y="5629759"/>
              <a:ext cx="11267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Sta. Teresa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022140-C1AB-4FA0-845B-775770CC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Project areas this year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262A6-E04A-46C6-95DD-DE66B328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D078ED-CCD3-4204-A9B5-5BC30E7692B5}"/>
              </a:ext>
            </a:extLst>
          </p:cNvPr>
          <p:cNvSpPr/>
          <p:nvPr/>
        </p:nvSpPr>
        <p:spPr>
          <a:xfrm>
            <a:off x="3963671" y="1872609"/>
            <a:ext cx="1881888" cy="17102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ECD786-3957-4290-AED7-14BD0D6B7658}"/>
              </a:ext>
            </a:extLst>
          </p:cNvPr>
          <p:cNvGrpSpPr/>
          <p:nvPr/>
        </p:nvGrpSpPr>
        <p:grpSpPr>
          <a:xfrm>
            <a:off x="4071988" y="1915715"/>
            <a:ext cx="1533667" cy="1624053"/>
            <a:chOff x="5378965" y="4352957"/>
            <a:chExt cx="1533667" cy="16240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B31AEB-0665-44FC-B4F1-BD32D8529D1B}"/>
                </a:ext>
              </a:extLst>
            </p:cNvPr>
            <p:cNvSpPr txBox="1"/>
            <p:nvPr/>
          </p:nvSpPr>
          <p:spPr>
            <a:xfrm>
              <a:off x="5618367" y="4706892"/>
              <a:ext cx="905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cs typeface="Arial" panose="020B0604020202020204" pitchFamily="34" charset="0"/>
                </a:rPr>
                <a:t>Mimbres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66A2B8-2786-471F-A7EF-29673B759352}"/>
                </a:ext>
              </a:extLst>
            </p:cNvPr>
            <p:cNvSpPr txBox="1"/>
            <p:nvPr/>
          </p:nvSpPr>
          <p:spPr>
            <a:xfrm>
              <a:off x="5618367" y="435295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cs typeface="Arial" panose="020B0604020202020204" pitchFamily="34" charset="0"/>
                </a:rPr>
                <a:t>Estancia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85493D-02A1-4CAA-BBB1-DB17F4901D7F}"/>
                </a:ext>
              </a:extLst>
            </p:cNvPr>
            <p:cNvSpPr txBox="1"/>
            <p:nvPr/>
          </p:nvSpPr>
          <p:spPr>
            <a:xfrm>
              <a:off x="5618367" y="5638456"/>
              <a:ext cx="129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cs typeface="Arial" panose="020B0604020202020204" pitchFamily="34" charset="0"/>
                </a:rPr>
                <a:t>Animas Valley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26C6AC-6BEC-413A-88DB-16E45A067D40}"/>
                </a:ext>
              </a:extLst>
            </p:cNvPr>
            <p:cNvSpPr txBox="1"/>
            <p:nvPr/>
          </p:nvSpPr>
          <p:spPr>
            <a:xfrm>
              <a:off x="5618367" y="5341951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cs typeface="Arial" panose="020B0604020202020204" pitchFamily="34" charset="0"/>
                </a:rPr>
                <a:t>MRG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D0AEBB0-3CC5-4121-A68C-C69DDC30BE7A}"/>
                </a:ext>
              </a:extLst>
            </p:cNvPr>
            <p:cNvSpPr/>
            <p:nvPr/>
          </p:nvSpPr>
          <p:spPr>
            <a:xfrm>
              <a:off x="5378965" y="5403645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49B6344-2443-438A-B424-CB240017E202}"/>
                </a:ext>
              </a:extLst>
            </p:cNvPr>
            <p:cNvSpPr/>
            <p:nvPr/>
          </p:nvSpPr>
          <p:spPr>
            <a:xfrm>
              <a:off x="5378965" y="5723054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8142064-187A-451D-9074-16D5D8D9CD2A}"/>
                </a:ext>
              </a:extLst>
            </p:cNvPr>
            <p:cNvSpPr/>
            <p:nvPr/>
          </p:nvSpPr>
          <p:spPr>
            <a:xfrm>
              <a:off x="5378965" y="4416316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5EAF7A-85E8-48AA-8978-648452EC3373}"/>
                </a:ext>
              </a:extLst>
            </p:cNvPr>
            <p:cNvSpPr txBox="1"/>
            <p:nvPr/>
          </p:nvSpPr>
          <p:spPr>
            <a:xfrm>
              <a:off x="5618367" y="5003397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cs typeface="Arial" panose="020B0604020202020204" pitchFamily="34" charset="0"/>
                </a:rPr>
                <a:t>LRG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8B212D3-1FBD-40D8-A9C7-152FC5D0343A}"/>
                </a:ext>
              </a:extLst>
            </p:cNvPr>
            <p:cNvSpPr/>
            <p:nvPr/>
          </p:nvSpPr>
          <p:spPr>
            <a:xfrm>
              <a:off x="5378965" y="4788455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B014CA3-7ED3-424C-8F51-934072EAA386}"/>
                </a:ext>
              </a:extLst>
            </p:cNvPr>
            <p:cNvSpPr/>
            <p:nvPr/>
          </p:nvSpPr>
          <p:spPr>
            <a:xfrm>
              <a:off x="5378965" y="5107864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A2BA894E-211C-4C30-8F42-8DEAEE3ED35D}"/>
              </a:ext>
            </a:extLst>
          </p:cNvPr>
          <p:cNvSpPr txBox="1">
            <a:spLocks/>
          </p:cNvSpPr>
          <p:nvPr/>
        </p:nvSpPr>
        <p:spPr>
          <a:xfrm>
            <a:off x="8379269" y="6359835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200" b="1" smtClean="0"/>
              <a:pPr/>
              <a:t>13</a:t>
            </a:fld>
            <a:endParaRPr lang="en-US" sz="1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C143B-35A5-47D7-A23A-5B271091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83" y="1939553"/>
            <a:ext cx="3600420" cy="4428938"/>
          </a:xfrm>
        </p:spPr>
        <p:txBody>
          <a:bodyPr>
            <a:normAutofit/>
          </a:bodyPr>
          <a:lstStyle/>
          <a:p>
            <a:pPr marL="130302" indent="-13030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Goal to conduct basin-scale geophysical surveys to locate fresh &amp; brackish water down to 1000-1500 feet.</a:t>
            </a:r>
          </a:p>
          <a:p>
            <a:pPr marL="130302" indent="-13030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Projects will use airborne electromagnetic (AEM) paired with existing data, mapping and surveys </a:t>
            </a:r>
          </a:p>
          <a:p>
            <a:pPr marL="130302" indent="-13030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Current efforts include building resistivity models to select the best technology, evaluating vendors &amp; tools</a:t>
            </a:r>
          </a:p>
          <a:p>
            <a:pPr marL="130302" indent="-13030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Applying any / all well-log data to improve accuracy in detecting fresh- and brackish-water zones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CC8E352-17A4-42EF-B49B-B072DEA48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1BFE-EA3B-4301-A56E-07194E24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Santa Teresa study by NM ISC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44E31-39BB-4DA7-A048-3F168D1E5F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752" y="1839977"/>
            <a:ext cx="3086100" cy="2419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DA3920-40AC-4884-913B-F346581EE559}"/>
              </a:ext>
            </a:extLst>
          </p:cNvPr>
          <p:cNvSpPr txBox="1"/>
          <p:nvPr/>
        </p:nvSpPr>
        <p:spPr>
          <a:xfrm>
            <a:off x="6227769" y="3724407"/>
            <a:ext cx="2675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cs typeface="Arial" panose="020B0604020202020204" pitchFamily="34" charset="0"/>
              </a:rPr>
              <a:t>Resistivity map at 700 ft depth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95F419-C11B-4540-886A-F663D9633833}"/>
              </a:ext>
            </a:extLst>
          </p:cNvPr>
          <p:cNvGrpSpPr/>
          <p:nvPr/>
        </p:nvGrpSpPr>
        <p:grpSpPr>
          <a:xfrm>
            <a:off x="1051013" y="4551023"/>
            <a:ext cx="7134697" cy="2144354"/>
            <a:chOff x="10849" y="718823"/>
            <a:chExt cx="12192001" cy="4086185"/>
          </a:xfrm>
        </p:grpSpPr>
        <p:pic>
          <p:nvPicPr>
            <p:cNvPr id="15" name="Picture 14" descr="A colorful image of a mountain range&#10;&#10;AI-generated content may be incorrect.">
              <a:extLst>
                <a:ext uri="{FF2B5EF4-FFF2-40B4-BE49-F238E27FC236}">
                  <a16:creationId xmlns:a16="http://schemas.microsoft.com/office/drawing/2014/main" id="{EDA9F936-AC42-4405-B227-91ECC9EF6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9" y="1149081"/>
              <a:ext cx="12192001" cy="3107132"/>
            </a:xfrm>
            <a:prstGeom prst="rect">
              <a:avLst/>
            </a:prstGeom>
          </p:spPr>
        </p:pic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48ED0C82-99FA-4FF1-A79F-43177E5EB0CB}"/>
                </a:ext>
              </a:extLst>
            </p:cNvPr>
            <p:cNvSpPr txBox="1">
              <a:spLocks/>
            </p:cNvSpPr>
            <p:nvPr/>
          </p:nvSpPr>
          <p:spPr>
            <a:xfrm>
              <a:off x="4570197" y="3180882"/>
              <a:ext cx="479839" cy="32635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/>
            </a:p>
          </p:txBody>
        </p:sp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9C70C15F-3E55-431F-B0D2-3D4F57DDF847}"/>
                </a:ext>
              </a:extLst>
            </p:cNvPr>
            <p:cNvSpPr/>
            <p:nvPr/>
          </p:nvSpPr>
          <p:spPr>
            <a:xfrm>
              <a:off x="84088" y="3003537"/>
              <a:ext cx="1658880" cy="399748"/>
            </a:xfrm>
            <a:prstGeom prst="wedgeRectCallout">
              <a:avLst>
                <a:gd name="adj1" fmla="val 72715"/>
                <a:gd name="adj2" fmla="val -133791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Water Table</a:t>
              </a:r>
            </a:p>
          </p:txBody>
        </p:sp>
        <p:sp>
          <p:nvSpPr>
            <p:cNvPr id="18" name="Speech Bubble: Rectangle 17">
              <a:extLst>
                <a:ext uri="{FF2B5EF4-FFF2-40B4-BE49-F238E27FC236}">
                  <a16:creationId xmlns:a16="http://schemas.microsoft.com/office/drawing/2014/main" id="{32E326EB-19B9-4C06-ACC4-25595044E0C0}"/>
                </a:ext>
              </a:extLst>
            </p:cNvPr>
            <p:cNvSpPr/>
            <p:nvPr/>
          </p:nvSpPr>
          <p:spPr>
            <a:xfrm>
              <a:off x="2372952" y="4341024"/>
              <a:ext cx="2937874" cy="463984"/>
            </a:xfrm>
            <a:prstGeom prst="wedgeRectCallout">
              <a:avLst>
                <a:gd name="adj1" fmla="val -47065"/>
                <a:gd name="adj2" fmla="val -258074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Fresh/Brackish contact? </a:t>
              </a:r>
            </a:p>
          </p:txBody>
        </p:sp>
        <p:sp>
          <p:nvSpPr>
            <p:cNvPr id="19" name="Speech Bubble: Rectangle 18">
              <a:extLst>
                <a:ext uri="{FF2B5EF4-FFF2-40B4-BE49-F238E27FC236}">
                  <a16:creationId xmlns:a16="http://schemas.microsoft.com/office/drawing/2014/main" id="{187BA923-D8B9-4118-8559-CC2210C1E9C2}"/>
                </a:ext>
              </a:extLst>
            </p:cNvPr>
            <p:cNvSpPr/>
            <p:nvPr/>
          </p:nvSpPr>
          <p:spPr>
            <a:xfrm>
              <a:off x="2372952" y="718823"/>
              <a:ext cx="1631408" cy="400425"/>
            </a:xfrm>
            <a:prstGeom prst="wedgeRectCallout">
              <a:avLst>
                <a:gd name="adj1" fmla="val 72307"/>
                <a:gd name="adj2" fmla="val 357232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Sand/Gravel</a:t>
              </a:r>
            </a:p>
          </p:txBody>
        </p:sp>
        <p:sp>
          <p:nvSpPr>
            <p:cNvPr id="20" name="Speech Bubble: Rectangle 19">
              <a:extLst>
                <a:ext uri="{FF2B5EF4-FFF2-40B4-BE49-F238E27FC236}">
                  <a16:creationId xmlns:a16="http://schemas.microsoft.com/office/drawing/2014/main" id="{C557B9D4-8ED9-445A-9685-CCAB3F3DA9A1}"/>
                </a:ext>
              </a:extLst>
            </p:cNvPr>
            <p:cNvSpPr/>
            <p:nvPr/>
          </p:nvSpPr>
          <p:spPr>
            <a:xfrm>
              <a:off x="6935834" y="864057"/>
              <a:ext cx="1631408" cy="400425"/>
            </a:xfrm>
            <a:prstGeom prst="wedgeRectCallout">
              <a:avLst>
                <a:gd name="adj1" fmla="val -89680"/>
                <a:gd name="adj2" fmla="val 355261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Silt/Clay</a:t>
              </a:r>
            </a:p>
          </p:txBody>
        </p:sp>
        <p:sp>
          <p:nvSpPr>
            <p:cNvPr id="21" name="Speech Bubble: Rectangle 20">
              <a:extLst>
                <a:ext uri="{FF2B5EF4-FFF2-40B4-BE49-F238E27FC236}">
                  <a16:creationId xmlns:a16="http://schemas.microsoft.com/office/drawing/2014/main" id="{491EE914-A519-4CD3-8BF3-B29859295118}"/>
                </a:ext>
              </a:extLst>
            </p:cNvPr>
            <p:cNvSpPr/>
            <p:nvPr/>
          </p:nvSpPr>
          <p:spPr>
            <a:xfrm>
              <a:off x="9102633" y="4341024"/>
              <a:ext cx="2781579" cy="463984"/>
            </a:xfrm>
            <a:prstGeom prst="wedgeRectCallout">
              <a:avLst>
                <a:gd name="adj1" fmla="val -75984"/>
                <a:gd name="adj2" fmla="val -169283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Low-resistivity feature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4C1ADC-7090-4198-B7AE-CD800AED0171}"/>
              </a:ext>
            </a:extLst>
          </p:cNvPr>
          <p:cNvSpPr txBox="1"/>
          <p:nvPr/>
        </p:nvSpPr>
        <p:spPr>
          <a:xfrm>
            <a:off x="498827" y="4208008"/>
            <a:ext cx="797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Resistivity cross section: Preliminary Results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C5759E4F-349E-444E-9B90-C020B579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8982" y="6318086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z="1200" b="1" smtClean="0"/>
              <a:pPr/>
              <a:t>14</a:t>
            </a:fld>
            <a:endParaRPr lang="en-US" sz="1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83BE5-AB20-4AA2-9EB5-44C449E1DE88}"/>
              </a:ext>
            </a:extLst>
          </p:cNvPr>
          <p:cNvSpPr/>
          <p:nvPr/>
        </p:nvSpPr>
        <p:spPr>
          <a:xfrm>
            <a:off x="439756" y="2068734"/>
            <a:ext cx="5551469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spcBef>
                <a:spcPts val="300"/>
              </a:spcBef>
              <a:spcAft>
                <a:spcPts val="400"/>
              </a:spcAft>
            </a:pPr>
            <a:r>
              <a:rPr lang="en-US" sz="1400" b="1" dirty="0">
                <a:solidFill>
                  <a:srgbClr val="000000"/>
                </a:solidFill>
              </a:rPr>
              <a:t>Preliminary Results of Santa Teresa AEM study</a:t>
            </a:r>
            <a:endParaRPr lang="en-US" sz="1400" dirty="0">
              <a:solidFill>
                <a:srgbClr val="000000"/>
              </a:solidFill>
            </a:endParaRPr>
          </a:p>
          <a:p>
            <a:pPr marL="173736" indent="-173736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ISC 2024-25 study to locate brackish-water in west Mesilla Basin with limited well data</a:t>
            </a:r>
          </a:p>
          <a:p>
            <a:pPr marL="173736" indent="-173736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Preliminary findings used to guide well placement / next steps</a:t>
            </a:r>
          </a:p>
          <a:p>
            <a:pPr marL="173736" indent="-173736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Reveals hydrogeologic features in alluvial basins, including potential brackish / geothermal anomalies</a:t>
            </a:r>
          </a:p>
          <a:p>
            <a:pPr marL="173736" indent="-173736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Data helps optimize upcoming NMBGMR airborne electromagnetic surveys</a:t>
            </a:r>
            <a:endParaRPr lang="en-US" sz="1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31460B-A5E8-4AA2-AF3F-91889776E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6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4328C6-6035-46C0-9281-C345E5E1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alternative water supplies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8F32C4-5B09-45E3-BA00-800C4FAED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Discussions to have: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Where are the communities currently needing additional water supplies?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much additional water is needed?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Are there water alternatives available that can meet this need that are realistic from economic, engineering and environmental perspective?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56233-5E07-402A-96A3-C8E862DA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16684-7266-470C-AC39-894EDAA1E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0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2194" y="1750943"/>
            <a:ext cx="4962491" cy="68951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Stacy.Timmons@nmt.edu	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308100" y="2524813"/>
            <a:ext cx="6254750" cy="420370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14285" y="6312942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056" y="5505451"/>
            <a:ext cx="3402248" cy="990054"/>
          </a:xfrm>
          <a:prstGeom prst="rect">
            <a:avLst/>
          </a:prstGeom>
        </p:spPr>
      </p:pic>
      <p:pic>
        <p:nvPicPr>
          <p:cNvPr id="11" name="Picture 6" descr="bureau_trans_n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910" y="4944817"/>
            <a:ext cx="2324940" cy="178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1" y="712456"/>
            <a:ext cx="2491828" cy="861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0" y="712455"/>
            <a:ext cx="1897814" cy="847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65" y="712456"/>
            <a:ext cx="2576954" cy="8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Aquifer Mapping Program: </a:t>
            </a:r>
            <a:br>
              <a:rPr lang="en-US" dirty="0"/>
            </a:br>
            <a:r>
              <a:rPr lang="en-US" dirty="0"/>
              <a:t>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5" y="2228003"/>
            <a:ext cx="8392914" cy="3630795"/>
          </a:xfrm>
        </p:spPr>
        <p:txBody>
          <a:bodyPr>
            <a:noAutofit/>
          </a:bodyPr>
          <a:lstStyle/>
          <a:p>
            <a:pPr marL="324000" lvl="1" indent="0"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Characterize </a:t>
            </a:r>
            <a:r>
              <a:rPr lang="en-US" sz="2400" b="1" dirty="0">
                <a:solidFill>
                  <a:schemeClr val="tx1"/>
                </a:solidFill>
              </a:rPr>
              <a:t>the quantity, quality, and distribution of groundwater </a:t>
            </a:r>
            <a:r>
              <a:rPr lang="en-US" sz="2400" dirty="0">
                <a:solidFill>
                  <a:schemeClr val="tx1"/>
                </a:solidFill>
              </a:rPr>
              <a:t>in aquifers using geology, geophysics, hydrology, and chemistry information</a:t>
            </a:r>
          </a:p>
          <a:p>
            <a:pPr lvl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24000" lvl="1" indent="0" algn="ctr">
              <a:buNone/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This program addresses state needs for groundwater and provides essential information used in planning, permitting, conserving, and protecting our most vital resource: </a:t>
            </a:r>
          </a:p>
          <a:p>
            <a:pPr marL="324000" lvl="1" indent="0" algn="ctr">
              <a:buNone/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05251" y="174047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2BC7A-CB22-495B-A606-938BA17E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87" y="5739993"/>
            <a:ext cx="2491828" cy="8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BBBD-1BFA-45D9-9B91-771B3742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Brackish water In New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1BB1-751D-4656-B4F9-0B323762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133" y="1994395"/>
            <a:ext cx="6168400" cy="4093258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§"/>
            </a:pPr>
            <a:r>
              <a:rPr lang="en-US" dirty="0"/>
              <a:t>Found at a range of depths, shallow and deep. 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en-US" dirty="0"/>
              <a:t>We consider water to be “brackish” if the total dissolved solids (TDS) concentration ranges from 1000 to 10,000 ppm. (For reference, sea water is ~35,000 ppm TDS)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en-US" dirty="0"/>
              <a:t>Brackish water starts as freshwater typically, but the fluids have spent more time in the subsurface interacting with rocks, thus increasing the TDS concentration. 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en-US" dirty="0"/>
              <a:t>The soluble minerals in rocks that make the water brackish have a wide range of chemistry - including sodium chloride (like table salt), or with other soluble minerals, like calcium sulfate.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2CB8F-E131-485E-BF91-895BC002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5" descr="EstanciaBasin_SaltLakes">
            <a:extLst>
              <a:ext uri="{FF2B5EF4-FFF2-40B4-BE49-F238E27FC236}">
                <a16:creationId xmlns:a16="http://schemas.microsoft.com/office/drawing/2014/main" id="{33996B09-276B-43F3-8616-308255B0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9404"/>
            <a:ext cx="2534705" cy="35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3D694-6E21-48E8-8EDD-A8275EA20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05323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4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0A864-0801-48E4-BF99-9C8F9248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7BFC5-7B89-46D8-9A97-8E3C66F2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090"/>
            <a:ext cx="9144000" cy="565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F9846-0B90-4CD7-A67E-F86267B17799}"/>
              </a:ext>
            </a:extLst>
          </p:cNvPr>
          <p:cNvSpPr txBox="1"/>
          <p:nvPr/>
        </p:nvSpPr>
        <p:spPr>
          <a:xfrm>
            <a:off x="434694" y="6213411"/>
            <a:ext cx="827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USGS Map of National Brackish Groundwater Assessment </a:t>
            </a:r>
          </a:p>
          <a:p>
            <a:pPr algn="ctr"/>
            <a:r>
              <a:rPr lang="en-US" sz="1400" i="1" dirty="0"/>
              <a:t>from USGS professional paper 1833: Brackish Groundwater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415360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r>
              <a:rPr lang="en" dirty="0"/>
              <a:t>Statewide Brackish Water Assessmen</a:t>
            </a:r>
            <a:r>
              <a:rPr lang="en-US" dirty="0"/>
              <a:t>T: </a:t>
            </a:r>
            <a:r>
              <a:rPr lang="en" dirty="0"/>
              <a:t> </a:t>
            </a:r>
            <a:r>
              <a:rPr lang="en-US" dirty="0"/>
              <a:t>NMBGMR Open </a:t>
            </a:r>
            <a:r>
              <a:rPr lang="en-US" dirty="0" err="1"/>
              <a:t>FiLE</a:t>
            </a:r>
            <a:r>
              <a:rPr lang="en-US" dirty="0"/>
              <a:t> REPORT 583</a:t>
            </a:r>
            <a:endParaRPr dirty="0"/>
          </a:p>
          <a:p>
            <a:endParaRPr dirty="0"/>
          </a:p>
        </p:txBody>
      </p:sp>
      <p:sp>
        <p:nvSpPr>
          <p:cNvPr id="104" name="Google Shape;104;p18"/>
          <p:cNvSpPr txBox="1"/>
          <p:nvPr/>
        </p:nvSpPr>
        <p:spPr>
          <a:xfrm>
            <a:off x="5948425" y="5485601"/>
            <a:ext cx="30000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More info at</a:t>
            </a:r>
            <a:r>
              <a:rPr lang="en" b="1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goo.gl/Tq1yFX</a:t>
            </a:r>
            <a:endParaRPr b="1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111" y="1952625"/>
            <a:ext cx="4626000" cy="49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49672"/>
          <a:stretch/>
        </p:blipFill>
        <p:spPr>
          <a:xfrm>
            <a:off x="110732" y="5087198"/>
            <a:ext cx="2171435" cy="12345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58F0AA-354F-44EF-94C2-0855B21EA91A}"/>
              </a:ext>
            </a:extLst>
          </p:cNvPr>
          <p:cNvSpPr/>
          <p:nvPr/>
        </p:nvSpPr>
        <p:spPr>
          <a:xfrm>
            <a:off x="263952" y="2098920"/>
            <a:ext cx="4308048" cy="295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2014-2016: Funding from NMED 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Digitized and compiled legacy water quality data – mostly drinking water wells from USGS, NMED and NMBGMR studies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Statewide Summary report: NMBGMR Open File Report 583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Tularosa Basin detailed study: NMBGMR Open File Report 582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maps.nmt.edu</a:t>
            </a:r>
          </a:p>
          <a:p>
            <a:pPr indent="-349250">
              <a:lnSpc>
                <a:spcPct val="105000"/>
              </a:lnSpc>
              <a:buClr>
                <a:srgbClr val="86911A"/>
              </a:buClr>
              <a:buSzPts val="19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32FAFB-6166-461C-9965-3652DCC7033A}"/>
              </a:ext>
            </a:extLst>
          </p:cNvPr>
          <p:cNvGrpSpPr/>
          <p:nvPr/>
        </p:nvGrpSpPr>
        <p:grpSpPr>
          <a:xfrm>
            <a:off x="2335413" y="5087198"/>
            <a:ext cx="2171436" cy="1567288"/>
            <a:chOff x="7774388" y="3956421"/>
            <a:chExt cx="2171436" cy="1567288"/>
          </a:xfrm>
        </p:grpSpPr>
        <p:pic>
          <p:nvPicPr>
            <p:cNvPr id="8" name="Google Shape;106;p18">
              <a:extLst>
                <a:ext uri="{FF2B5EF4-FFF2-40B4-BE49-F238E27FC236}">
                  <a16:creationId xmlns:a16="http://schemas.microsoft.com/office/drawing/2014/main" id="{CBB54908-D41E-41B9-AD83-75275091B9E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86434"/>
            <a:stretch/>
          </p:blipFill>
          <p:spPr>
            <a:xfrm>
              <a:off x="7774389" y="3956421"/>
              <a:ext cx="2171435" cy="332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9" name="Google Shape;106;p18">
              <a:extLst>
                <a:ext uri="{FF2B5EF4-FFF2-40B4-BE49-F238E27FC236}">
                  <a16:creationId xmlns:a16="http://schemas.microsoft.com/office/drawing/2014/main" id="{112B6DAC-6907-40DB-A4E0-E5AB032E98E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9672"/>
            <a:stretch/>
          </p:blipFill>
          <p:spPr>
            <a:xfrm>
              <a:off x="7774388" y="4289196"/>
              <a:ext cx="2171435" cy="12345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  <p:sp>
        <p:nvSpPr>
          <p:cNvPr id="10" name="Google Shape;104;p18">
            <a:extLst>
              <a:ext uri="{FF2B5EF4-FFF2-40B4-BE49-F238E27FC236}">
                <a16:creationId xmlns:a16="http://schemas.microsoft.com/office/drawing/2014/main" id="{8CE7A2B2-8972-4E57-8FC0-73A41038D7B0}"/>
              </a:ext>
            </a:extLst>
          </p:cNvPr>
          <p:cNvSpPr txBox="1"/>
          <p:nvPr/>
        </p:nvSpPr>
        <p:spPr>
          <a:xfrm>
            <a:off x="5720458" y="6431648"/>
            <a:ext cx="3952983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i="1" dirty="0">
                <a:latin typeface="Average"/>
                <a:ea typeface="Average"/>
                <a:cs typeface="Average"/>
                <a:sym typeface="Average"/>
              </a:rPr>
              <a:t>NMBGMR Open File Report 583</a:t>
            </a:r>
            <a:endParaRPr sz="1600" b="1" i="1"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2FBFEE-09DA-4298-B0D9-F9EA04769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Brackish Water occurs across most of the 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5963" y="1998483"/>
            <a:ext cx="4505023" cy="4693262"/>
          </a:xfrm>
        </p:spPr>
        <p:txBody>
          <a:bodyPr anchor="t" anchorCtr="0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About 8300 </a:t>
            </a:r>
            <a:r>
              <a:rPr lang="en-US" b="1" dirty="0"/>
              <a:t>WATER</a:t>
            </a:r>
            <a:r>
              <a:rPr lang="en-US" dirty="0"/>
              <a:t> wells have reported total dissolved solids (TDS) values digitally available; of those, about 2800 of these have brackish water &gt;1000 ppm TDS.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Because most water wells are drilled for fresh water use, there is limited info on the extent and chemistry of brackish groundwater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significant brackish water basins likely include Albuquerque, San Juan, Roswell, Capitan Reef, Estancia, Mesilla and Tularosa.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Region specific studies are needed with exploratory wells focused on characterizing geology, water quality and aquifer properties</a:t>
            </a:r>
          </a:p>
          <a:p>
            <a:pPr>
              <a:buAutoNum type="arabicParenBoth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76720-9B86-4CFC-8874-2D63CA20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986" y="1998482"/>
            <a:ext cx="4274613" cy="4172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278" y="5688432"/>
            <a:ext cx="969899" cy="115263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7731AF-ADF1-4326-A7C6-798DC1A227C2}"/>
              </a:ext>
            </a:extLst>
          </p:cNvPr>
          <p:cNvSpPr/>
          <p:nvPr/>
        </p:nvSpPr>
        <p:spPr>
          <a:xfrm>
            <a:off x="6798732" y="5657058"/>
            <a:ext cx="2446867" cy="47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95AAC-C8D8-4B45-BBC9-DF73192D94ED}"/>
              </a:ext>
            </a:extLst>
          </p:cNvPr>
          <p:cNvSpPr txBox="1"/>
          <p:nvPr/>
        </p:nvSpPr>
        <p:spPr>
          <a:xfrm>
            <a:off x="6797431" y="5688432"/>
            <a:ext cx="19454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TDS (mg/L)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0F0C4-DDFF-42A7-BAA8-44F0C5FBC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3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Tularosa Basin</a:t>
            </a:r>
            <a:r>
              <a:rPr lang="en" dirty="0"/>
              <a:t> Brackish Water Assessment (</a:t>
            </a:r>
            <a:r>
              <a:rPr lang="en-US" dirty="0"/>
              <a:t>NMBGMR Open File Report 582)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C640C5-96B5-4877-9D3F-54666443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6" y="1856981"/>
            <a:ext cx="4545698" cy="49012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B1A9A2-2799-453C-87F0-29D801EA2BF0}"/>
              </a:ext>
            </a:extLst>
          </p:cNvPr>
          <p:cNvSpPr/>
          <p:nvPr/>
        </p:nvSpPr>
        <p:spPr>
          <a:xfrm>
            <a:off x="4850024" y="1985818"/>
            <a:ext cx="4140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Many well owners are using brackish water, but there are challenges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Most groundwater in region is slightly brackish to brackish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In general, TDS concentrations increase towards the west and with depth as a result of fresh recharge mixing with saline water and brines.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Most existing wells are &lt;400 ft deep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Future work needs to include exploratory/monitoring wells and geophysical surveys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E668B8-371D-478A-87B9-3BE59BDBC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81" y="5679137"/>
            <a:ext cx="2297922" cy="9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7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825" y="707698"/>
            <a:ext cx="8169217" cy="994172"/>
          </a:xfrm>
        </p:spPr>
        <p:txBody>
          <a:bodyPr>
            <a:normAutofit/>
          </a:bodyPr>
          <a:lstStyle/>
          <a:p>
            <a:r>
              <a:rPr lang="en-US" dirty="0"/>
              <a:t>NEW! Brackish Groundwater Assessment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3691" y="1958195"/>
            <a:ext cx="4188309" cy="4744527"/>
          </a:xfrm>
        </p:spPr>
        <p:txBody>
          <a:bodyPr>
            <a:norm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Compiling groundwater chemistry data and literature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Characterization brackish groundwater occurrences throughout the state</a:t>
            </a:r>
          </a:p>
          <a:p>
            <a:pPr lvl="2"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Depth</a:t>
            </a:r>
          </a:p>
          <a:p>
            <a:pPr lvl="2"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Geology</a:t>
            </a:r>
          </a:p>
          <a:p>
            <a:pPr lvl="2"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Hydrology – estimated hydrologic parameters (recharge, permeability, transmissivity, porosity…)</a:t>
            </a:r>
          </a:p>
          <a:p>
            <a:pPr lvl="2"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Geochemistry </a:t>
            </a:r>
          </a:p>
          <a:p>
            <a:pPr lvl="3"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Total dissolved solids</a:t>
            </a:r>
          </a:p>
          <a:p>
            <a:pPr lvl="3"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Water type</a:t>
            </a:r>
          </a:p>
          <a:p>
            <a:pPr lvl="3"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Contaminants of concern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Identify data gaps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en-US" dirty="0"/>
              <a:t>Publication and data release target date:  Spring 2026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B5BC666-D46A-4922-A286-999B16F980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82" y="2119745"/>
            <a:ext cx="4450918" cy="445091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51499C3-23DC-4877-9673-84EFD49DAC5C}"/>
              </a:ext>
            </a:extLst>
          </p:cNvPr>
          <p:cNvSpPr/>
          <p:nvPr/>
        </p:nvSpPr>
        <p:spPr>
          <a:xfrm>
            <a:off x="2770490" y="5145578"/>
            <a:ext cx="1862051" cy="116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477D4-6459-4C44-9EB4-691B69A46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8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8D657-29B9-4125-BFD1-91B937EF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41" y="2269660"/>
            <a:ext cx="2959450" cy="4399330"/>
          </a:xfrm>
        </p:spPr>
        <p:txBody>
          <a:bodyPr anchor="t" anchorCtr="0">
            <a:normAutofit/>
          </a:bodyPr>
          <a:lstStyle/>
          <a:p>
            <a:pPr mar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Upon fulfillment of funding:</a:t>
            </a:r>
          </a:p>
          <a:p>
            <a:pPr marL="457200" indent="-333756">
              <a:spcBef>
                <a:spcPts val="600"/>
              </a:spcBef>
              <a:spcAft>
                <a:spcPts val="0"/>
              </a:spcAft>
              <a:buSzPts val="1656"/>
              <a:buFont typeface="Gill Sans"/>
              <a:buAutoNum type="arabicPeriod"/>
            </a:pPr>
            <a:r>
              <a:rPr lang="en-US" dirty="0">
                <a:ea typeface="Gill Sans"/>
                <a:cs typeface="Gill Sans"/>
                <a:sym typeface="Gill Sans"/>
              </a:rPr>
              <a:t>Characterize all major and minor aquifers in the state (fresh and brackish) </a:t>
            </a:r>
          </a:p>
          <a:p>
            <a:pPr marL="457200" indent="-333756">
              <a:spcBef>
                <a:spcPts val="600"/>
              </a:spcBef>
              <a:spcAft>
                <a:spcPts val="0"/>
              </a:spcAft>
              <a:buSzPts val="1656"/>
              <a:buFont typeface="Gill Sans"/>
              <a:buAutoNum type="arabicPeriod"/>
            </a:pPr>
            <a:r>
              <a:rPr lang="en-US" dirty="0">
                <a:ea typeface="Gill Sans"/>
                <a:cs typeface="Gill Sans"/>
                <a:sym typeface="Gill Sans"/>
              </a:rPr>
              <a:t>Characterize all major aquifers by 2032</a:t>
            </a:r>
          </a:p>
          <a:p>
            <a:pPr marL="457200" indent="-333756">
              <a:spcBef>
                <a:spcPts val="600"/>
              </a:spcBef>
              <a:buSzPts val="1656"/>
              <a:buFont typeface="Gill Sans"/>
              <a:buAutoNum type="arabicPeriod"/>
            </a:pPr>
            <a:r>
              <a:rPr lang="en-US" dirty="0">
                <a:ea typeface="Gill Sans"/>
                <a:cs typeface="Gill Sans"/>
                <a:sym typeface="Gill Sans"/>
              </a:rPr>
              <a:t>Build a statewide groundwater monitoring network with 100 new dedicated wells by 2037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0FA5B-0478-4588-B393-F5588C4BE1BA}"/>
              </a:ext>
            </a:extLst>
          </p:cNvPr>
          <p:cNvSpPr txBox="1">
            <a:spLocks/>
          </p:cNvSpPr>
          <p:nvPr/>
        </p:nvSpPr>
        <p:spPr>
          <a:xfrm>
            <a:off x="565716" y="2030819"/>
            <a:ext cx="4006284" cy="4544152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pic>
        <p:nvPicPr>
          <p:cNvPr id="10" name="Google Shape;137;p17">
            <a:extLst>
              <a:ext uri="{FF2B5EF4-FFF2-40B4-BE49-F238E27FC236}">
                <a16:creationId xmlns:a16="http://schemas.microsoft.com/office/drawing/2014/main" id="{07F58C04-1549-42D8-B9AA-218004DF050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857" y="1936800"/>
            <a:ext cx="6471349" cy="4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3DDE451-1CF1-45DB-8831-E0E17542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 Bureau of Geology work </a:t>
            </a:r>
            <a:br>
              <a:rPr lang="en-US" dirty="0"/>
            </a:br>
            <a:r>
              <a:rPr lang="en-US" dirty="0"/>
              <a:t>From THE 50-YEAR WATER ACTION PLAN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978F7B-E9AB-4172-8D5D-ADAFEC410752}"/>
              </a:ext>
            </a:extLst>
          </p:cNvPr>
          <p:cNvSpPr/>
          <p:nvPr/>
        </p:nvSpPr>
        <p:spPr>
          <a:xfrm>
            <a:off x="6489577" y="4989249"/>
            <a:ext cx="2340582" cy="497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CE346-8158-4298-89C7-A645BA8B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710" y="6209846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z="1200" b="1" smtClean="0"/>
              <a:pPr/>
              <a:t>9</a:t>
            </a:fld>
            <a:endParaRPr lang="en-US" sz="1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760B2-886C-4D6B-9A2A-1192CE3F2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" y="6321949"/>
            <a:ext cx="1460435" cy="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37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4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006E7B"/>
      </a:accent1>
      <a:accent2>
        <a:srgbClr val="86911A"/>
      </a:accent2>
      <a:accent3>
        <a:srgbClr val="C04034"/>
      </a:accent3>
      <a:accent4>
        <a:srgbClr val="C04034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CE74FE6DABE4B870919738645A176" ma:contentTypeVersion="11" ma:contentTypeDescription="Create a new document." ma:contentTypeScope="" ma:versionID="3c1d5ffd3af997b1c136228accd86d30">
  <xsd:schema xmlns:xsd="http://www.w3.org/2001/XMLSchema" xmlns:xs="http://www.w3.org/2001/XMLSchema" xmlns:p="http://schemas.microsoft.com/office/2006/metadata/properties" xmlns:ns2="ee1d9eeb-f362-4b5b-8a6e-40b0d9b404e4" xmlns:ns3="f9d9cd23-3291-4b34-b5f3-4b36035c397e" targetNamespace="http://schemas.microsoft.com/office/2006/metadata/properties" ma:root="true" ma:fieldsID="a4439db9e341d5e18f3f4dafdf0b6ef4" ns2:_="" ns3:_="">
    <xsd:import namespace="ee1d9eeb-f362-4b5b-8a6e-40b0d9b404e4"/>
    <xsd:import namespace="f9d9cd23-3291-4b34-b5f3-4b36035c3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d9eeb-f362-4b5b-8a6e-40b0d9b40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e98472c-f966-4aa8-ad60-5a98665d57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9cd23-3291-4b34-b5f3-4b36035c397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fcd3dd-713b-4aad-8ee7-cf4e451d220f}" ma:internalName="TaxCatchAll" ma:showField="CatchAllData" ma:web="f9d9cd23-3291-4b34-b5f3-4b36035c3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9cd23-3291-4b34-b5f3-4b36035c397e" xsi:nil="true"/>
    <lcf76f155ced4ddcb4097134ff3c332f xmlns="ee1d9eeb-f362-4b5b-8a6e-40b0d9b404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134E7E-D8A5-4BF9-96BA-BF7B72410554}"/>
</file>

<file path=customXml/itemProps2.xml><?xml version="1.0" encoding="utf-8"?>
<ds:datastoreItem xmlns:ds="http://schemas.openxmlformats.org/officeDocument/2006/customXml" ds:itemID="{159A2BE8-02AC-498D-8B76-EA11DF98006C}"/>
</file>

<file path=customXml/itemProps3.xml><?xml version="1.0" encoding="utf-8"?>
<ds:datastoreItem xmlns:ds="http://schemas.openxmlformats.org/officeDocument/2006/customXml" ds:itemID="{13EE28F9-0275-4D68-813B-DD1AD4276461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32053</TotalTime>
  <Words>999</Words>
  <Application>Microsoft Office PowerPoint</Application>
  <PresentationFormat>On-screen Show (4:3)</PresentationFormat>
  <Paragraphs>143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Average</vt:lpstr>
      <vt:lpstr>Calibri</vt:lpstr>
      <vt:lpstr>Gill Sans</vt:lpstr>
      <vt:lpstr>Gill Sans MT</vt:lpstr>
      <vt:lpstr>Wingdings</vt:lpstr>
      <vt:lpstr>Wingdings 2</vt:lpstr>
      <vt:lpstr>Dividend</vt:lpstr>
      <vt:lpstr>brackish water in New Mexico</vt:lpstr>
      <vt:lpstr>Aquifer Mapping Program:  What we do</vt:lpstr>
      <vt:lpstr>Brackish water In New Mexico</vt:lpstr>
      <vt:lpstr>PowerPoint Presentation</vt:lpstr>
      <vt:lpstr>Statewide Brackish Water AssessmenT:  NMBGMR Open FiLE REPORT 583 </vt:lpstr>
      <vt:lpstr>Brackish Water occurs across most of the state</vt:lpstr>
      <vt:lpstr>Tularosa Basin Brackish Water Assessment (NMBGMR Open File Report 582)</vt:lpstr>
      <vt:lpstr>NEW! Brackish Groundwater Assessment </vt:lpstr>
      <vt:lpstr>NM Bureau of Geology work  From THE 50-YEAR WATER ACTION PLAN </vt:lpstr>
      <vt:lpstr>Current Aquifer Mapping budget and Since 2006</vt:lpstr>
      <vt:lpstr>OUR VISION for Aquifer Characterization and Monitoring</vt:lpstr>
      <vt:lpstr>new data collection</vt:lpstr>
      <vt:lpstr>Planned Project areas this year </vt:lpstr>
      <vt:lpstr>EXAMPLE: Santa Teresa study by NM ISC</vt:lpstr>
      <vt:lpstr>Planning for alternative water supplies</vt:lpstr>
      <vt:lpstr>Stacy.Timmons@nmt.edu </vt:lpstr>
    </vt:vector>
  </TitlesOfParts>
  <Company>New Mexico Institute of Mining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Timmons</dc:creator>
  <cp:lastModifiedBy>Stacy Timmons</cp:lastModifiedBy>
  <cp:revision>167</cp:revision>
  <cp:lastPrinted>2025-03-10T22:41:26Z</cp:lastPrinted>
  <dcterms:created xsi:type="dcterms:W3CDTF">2023-07-07T21:28:49Z</dcterms:created>
  <dcterms:modified xsi:type="dcterms:W3CDTF">2025-08-22T23:15:38Z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0x0101004ABCE74FE6DABE4B870919738645A176</vt:lpwstr>
  </property>
</Properties>
</file>