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0"/>
  </p:notesMasterIdLst>
  <p:handoutMasterIdLst>
    <p:handoutMasterId r:id="rId21"/>
  </p:handoutMasterIdLst>
  <p:sldIdLst>
    <p:sldId id="881" r:id="rId5"/>
    <p:sldId id="868" r:id="rId6"/>
    <p:sldId id="869" r:id="rId7"/>
    <p:sldId id="871" r:id="rId8"/>
    <p:sldId id="872" r:id="rId9"/>
    <p:sldId id="870" r:id="rId10"/>
    <p:sldId id="873" r:id="rId11"/>
    <p:sldId id="879" r:id="rId12"/>
    <p:sldId id="874" r:id="rId13"/>
    <p:sldId id="875" r:id="rId14"/>
    <p:sldId id="877" r:id="rId15"/>
    <p:sldId id="876" r:id="rId16"/>
    <p:sldId id="878" r:id="rId17"/>
    <p:sldId id="880" r:id="rId18"/>
    <p:sldId id="858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5" pos="5376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7" orient="horz" pos="3984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mcloughlin" initials="bm" lastIdx="7" clrIdx="0">
    <p:extLst>
      <p:ext uri="{19B8F6BF-5375-455C-9EA6-DF929625EA0E}">
        <p15:presenceInfo xmlns:p15="http://schemas.microsoft.com/office/powerpoint/2012/main" userId="9ea30fa52afa93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03220"/>
    <a:srgbClr val="6E2216"/>
    <a:srgbClr val="F5F7F9"/>
    <a:srgbClr val="EFF2F5"/>
    <a:srgbClr val="F8F9FA"/>
    <a:srgbClr val="E7ECF1"/>
    <a:srgbClr val="9437FF"/>
    <a:srgbClr val="F2F2F2"/>
    <a:srgbClr val="384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2245" autoAdjust="0"/>
  </p:normalViewPr>
  <p:slideViewPr>
    <p:cSldViewPr snapToGrid="0">
      <p:cViewPr varScale="1">
        <p:scale>
          <a:sx n="68" d="100"/>
          <a:sy n="68" d="100"/>
        </p:scale>
        <p:origin x="1949" y="278"/>
      </p:cViewPr>
      <p:guideLst>
        <p:guide orient="horz" pos="1117"/>
        <p:guide pos="360"/>
        <p:guide pos="5376"/>
        <p:guide orient="horz" pos="4110"/>
        <p:guide orient="horz" pos="3984"/>
        <p:guide orient="horz" pos="4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419"/>
    </p:cViewPr>
  </p:sorterViewPr>
  <p:notesViewPr>
    <p:cSldViewPr snapToGrid="0">
      <p:cViewPr>
        <p:scale>
          <a:sx n="60" d="100"/>
          <a:sy n="60" d="100"/>
        </p:scale>
        <p:origin x="317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78EE2-731B-4E86-8A98-15B9BB43A92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D13D0-948F-4621-B507-8D5FC710A6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dirty="0"/>
            <a:t>Project touched by over 200 engineers</a:t>
          </a:r>
          <a:endParaRPr lang="en-US" sz="1600" dirty="0"/>
        </a:p>
      </dgm:t>
    </dgm:pt>
    <dgm:pt modelId="{98B172FE-B717-4BF9-B629-A682F36183EB}" type="parTrans" cxnId="{918F5FA9-1710-4937-BC06-F07895F8D5A0}">
      <dgm:prSet/>
      <dgm:spPr/>
      <dgm:t>
        <a:bodyPr/>
        <a:lstStyle/>
        <a:p>
          <a:endParaRPr lang="en-US"/>
        </a:p>
      </dgm:t>
    </dgm:pt>
    <dgm:pt modelId="{72AE539A-5EBA-4CC2-8424-EC54F3145D66}" type="sibTrans" cxnId="{918F5FA9-1710-4937-BC06-F07895F8D5A0}">
      <dgm:prSet/>
      <dgm:spPr/>
      <dgm:t>
        <a:bodyPr/>
        <a:lstStyle/>
        <a:p>
          <a:endParaRPr lang="en-US"/>
        </a:p>
      </dgm:t>
    </dgm:pt>
    <dgm:pt modelId="{A16EBAD0-EC5B-42D3-902B-94DAB85BC2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dirty="0"/>
            <a:t>Core team of 20 Engineers and Technicians</a:t>
          </a:r>
          <a:endParaRPr lang="en-US" sz="1600" dirty="0"/>
        </a:p>
      </dgm:t>
    </dgm:pt>
    <dgm:pt modelId="{8A11767D-25DF-488D-BE0C-3D0205B01674}" type="parTrans" cxnId="{576A0FA1-44DF-4DFB-A86F-A1135DA1E35C}">
      <dgm:prSet/>
      <dgm:spPr/>
      <dgm:t>
        <a:bodyPr/>
        <a:lstStyle/>
        <a:p>
          <a:endParaRPr lang="en-US"/>
        </a:p>
      </dgm:t>
    </dgm:pt>
    <dgm:pt modelId="{4649146D-2A41-4AE4-8F43-DA09DA17D9CB}" type="sibTrans" cxnId="{576A0FA1-44DF-4DFB-A86F-A1135DA1E35C}">
      <dgm:prSet/>
      <dgm:spPr/>
      <dgm:t>
        <a:bodyPr/>
        <a:lstStyle/>
        <a:p>
          <a:endParaRPr lang="en-US"/>
        </a:p>
      </dgm:t>
    </dgm:pt>
    <dgm:pt modelId="{0271AAEF-C19F-47FC-BDA8-AA7CD2F82A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dirty="0"/>
            <a:t>3 Years of Design, Engineering, Piloting and Testing</a:t>
          </a:r>
          <a:endParaRPr lang="en-US" sz="1600" dirty="0"/>
        </a:p>
      </dgm:t>
    </dgm:pt>
    <dgm:pt modelId="{FD832012-D489-4FDE-B3CE-B13743E93362}" type="parTrans" cxnId="{160DD394-A8C0-40B5-B2D8-87C5CB66797B}">
      <dgm:prSet/>
      <dgm:spPr/>
      <dgm:t>
        <a:bodyPr/>
        <a:lstStyle/>
        <a:p>
          <a:endParaRPr lang="en-US"/>
        </a:p>
      </dgm:t>
    </dgm:pt>
    <dgm:pt modelId="{E4FA28DC-3E1F-4E78-B807-35822DA05546}" type="sibTrans" cxnId="{160DD394-A8C0-40B5-B2D8-87C5CB66797B}">
      <dgm:prSet/>
      <dgm:spPr/>
      <dgm:t>
        <a:bodyPr/>
        <a:lstStyle/>
        <a:p>
          <a:endParaRPr lang="en-US"/>
        </a:p>
      </dgm:t>
    </dgm:pt>
    <dgm:pt modelId="{673FCF82-3B47-4C27-87F9-DD4D35C58A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dirty="0"/>
            <a:t>$USD 75 Million invested to date.  $85M remaining</a:t>
          </a:r>
          <a:endParaRPr lang="en-US" sz="1600" dirty="0"/>
        </a:p>
      </dgm:t>
    </dgm:pt>
    <dgm:pt modelId="{A067CA39-8DCC-426A-9A3F-BD4F36C90B19}" type="parTrans" cxnId="{509C9FE7-A5A6-4421-A768-903C08775975}">
      <dgm:prSet/>
      <dgm:spPr/>
      <dgm:t>
        <a:bodyPr/>
        <a:lstStyle/>
        <a:p>
          <a:endParaRPr lang="en-US"/>
        </a:p>
      </dgm:t>
    </dgm:pt>
    <dgm:pt modelId="{32289149-F7BC-41E0-9DD4-C2FC8E3A318C}" type="sibTrans" cxnId="{509C9FE7-A5A6-4421-A768-903C08775975}">
      <dgm:prSet/>
      <dgm:spPr/>
      <dgm:t>
        <a:bodyPr/>
        <a:lstStyle/>
        <a:p>
          <a:endParaRPr lang="en-US"/>
        </a:p>
      </dgm:t>
    </dgm:pt>
    <dgm:pt modelId="{B92EE6D7-C828-4E7F-9777-D3793C589C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dirty="0"/>
            <a:t>Construction completion December 2026</a:t>
          </a:r>
          <a:endParaRPr lang="en-US" sz="1600" dirty="0"/>
        </a:p>
      </dgm:t>
    </dgm:pt>
    <dgm:pt modelId="{C5795DF2-E2A4-4642-8E6D-5780C6166D9A}" type="parTrans" cxnId="{AB434DE5-18A7-4B03-A580-67AB1F55D10C}">
      <dgm:prSet/>
      <dgm:spPr/>
      <dgm:t>
        <a:bodyPr/>
        <a:lstStyle/>
        <a:p>
          <a:endParaRPr lang="en-US"/>
        </a:p>
      </dgm:t>
    </dgm:pt>
    <dgm:pt modelId="{EBD6B51E-D1D9-4DCE-BBCA-781656C9DC4D}" type="sibTrans" cxnId="{AB434DE5-18A7-4B03-A580-67AB1F55D10C}">
      <dgm:prSet/>
      <dgm:spPr/>
      <dgm:t>
        <a:bodyPr/>
        <a:lstStyle/>
        <a:p>
          <a:endParaRPr lang="en-US"/>
        </a:p>
      </dgm:t>
    </dgm:pt>
    <dgm:pt modelId="{F7ACCA28-0506-4321-813C-FA35842B149A}" type="pres">
      <dgm:prSet presAssocID="{55B78EE2-731B-4E86-8A98-15B9BB43A92D}" presName="root" presStyleCnt="0">
        <dgm:presLayoutVars>
          <dgm:dir/>
          <dgm:resizeHandles val="exact"/>
        </dgm:presLayoutVars>
      </dgm:prSet>
      <dgm:spPr/>
    </dgm:pt>
    <dgm:pt modelId="{25E36E4A-DE95-42BD-9A9F-F469D6667FDE}" type="pres">
      <dgm:prSet presAssocID="{915D13D0-948F-4621-B507-8D5FC710A682}" presName="compNode" presStyleCnt="0"/>
      <dgm:spPr/>
    </dgm:pt>
    <dgm:pt modelId="{46423A31-2770-455C-AF49-448CDD5F04D3}" type="pres">
      <dgm:prSet presAssocID="{915D13D0-948F-4621-B507-8D5FC710A6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11E6F6B6-1580-4D4C-B751-FCD6DF31753D}" type="pres">
      <dgm:prSet presAssocID="{915D13D0-948F-4621-B507-8D5FC710A682}" presName="spaceRect" presStyleCnt="0"/>
      <dgm:spPr/>
    </dgm:pt>
    <dgm:pt modelId="{040D0E85-DF68-453C-9520-32666A4824DC}" type="pres">
      <dgm:prSet presAssocID="{915D13D0-948F-4621-B507-8D5FC710A682}" presName="textRect" presStyleLbl="revTx" presStyleIdx="0" presStyleCnt="5">
        <dgm:presLayoutVars>
          <dgm:chMax val="1"/>
          <dgm:chPref val="1"/>
        </dgm:presLayoutVars>
      </dgm:prSet>
      <dgm:spPr/>
    </dgm:pt>
    <dgm:pt modelId="{B0F417FA-F196-456A-A9F7-7EC2BFE4A189}" type="pres">
      <dgm:prSet presAssocID="{72AE539A-5EBA-4CC2-8424-EC54F3145D66}" presName="sibTrans" presStyleCnt="0"/>
      <dgm:spPr/>
    </dgm:pt>
    <dgm:pt modelId="{9A345826-FB1E-45CC-A750-69172B42B4A5}" type="pres">
      <dgm:prSet presAssocID="{A16EBAD0-EC5B-42D3-902B-94DAB85BC22C}" presName="compNode" presStyleCnt="0"/>
      <dgm:spPr/>
    </dgm:pt>
    <dgm:pt modelId="{B224C981-A484-4803-9DEA-9089CB749897}" type="pres">
      <dgm:prSet presAssocID="{A16EBAD0-EC5B-42D3-902B-94DAB85BC2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26501A6-C0A6-4933-A4ED-3F2415AAE8E9}" type="pres">
      <dgm:prSet presAssocID="{A16EBAD0-EC5B-42D3-902B-94DAB85BC22C}" presName="spaceRect" presStyleCnt="0"/>
      <dgm:spPr/>
    </dgm:pt>
    <dgm:pt modelId="{49213EED-377C-4E98-9359-410957D5DD7C}" type="pres">
      <dgm:prSet presAssocID="{A16EBAD0-EC5B-42D3-902B-94DAB85BC22C}" presName="textRect" presStyleLbl="revTx" presStyleIdx="1" presStyleCnt="5">
        <dgm:presLayoutVars>
          <dgm:chMax val="1"/>
          <dgm:chPref val="1"/>
        </dgm:presLayoutVars>
      </dgm:prSet>
      <dgm:spPr/>
    </dgm:pt>
    <dgm:pt modelId="{807C0957-CCEB-4007-A9AD-D8C3DBFAB389}" type="pres">
      <dgm:prSet presAssocID="{4649146D-2A41-4AE4-8F43-DA09DA17D9CB}" presName="sibTrans" presStyleCnt="0"/>
      <dgm:spPr/>
    </dgm:pt>
    <dgm:pt modelId="{25C42481-9218-4202-A980-ACCACDFA577A}" type="pres">
      <dgm:prSet presAssocID="{0271AAEF-C19F-47FC-BDA8-AA7CD2F82AFD}" presName="compNode" presStyleCnt="0"/>
      <dgm:spPr/>
    </dgm:pt>
    <dgm:pt modelId="{817C6728-A11E-4710-95B8-FC0931085FE6}" type="pres">
      <dgm:prSet presAssocID="{0271AAEF-C19F-47FC-BDA8-AA7CD2F82AF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40359D69-93C8-4D0F-BA8A-13457A51802F}" type="pres">
      <dgm:prSet presAssocID="{0271AAEF-C19F-47FC-BDA8-AA7CD2F82AFD}" presName="spaceRect" presStyleCnt="0"/>
      <dgm:spPr/>
    </dgm:pt>
    <dgm:pt modelId="{7CD884D7-0B4B-45E8-B68E-2E91C55CBDFD}" type="pres">
      <dgm:prSet presAssocID="{0271AAEF-C19F-47FC-BDA8-AA7CD2F82AFD}" presName="textRect" presStyleLbl="revTx" presStyleIdx="2" presStyleCnt="5">
        <dgm:presLayoutVars>
          <dgm:chMax val="1"/>
          <dgm:chPref val="1"/>
        </dgm:presLayoutVars>
      </dgm:prSet>
      <dgm:spPr/>
    </dgm:pt>
    <dgm:pt modelId="{0F3FDD04-077A-403C-8A26-A98DB5EC6C05}" type="pres">
      <dgm:prSet presAssocID="{E4FA28DC-3E1F-4E78-B807-35822DA05546}" presName="sibTrans" presStyleCnt="0"/>
      <dgm:spPr/>
    </dgm:pt>
    <dgm:pt modelId="{AD7791AC-179C-4489-AA13-6B30AAC1D128}" type="pres">
      <dgm:prSet presAssocID="{673FCF82-3B47-4C27-87F9-DD4D35C58ADC}" presName="compNode" presStyleCnt="0"/>
      <dgm:spPr/>
    </dgm:pt>
    <dgm:pt modelId="{994C12C4-3139-4DF9-B7FA-C5E264474D87}" type="pres">
      <dgm:prSet presAssocID="{673FCF82-3B47-4C27-87F9-DD4D35C58AD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E36A1D8-5DD0-4B6B-80B7-29F3199E1FB0}" type="pres">
      <dgm:prSet presAssocID="{673FCF82-3B47-4C27-87F9-DD4D35C58ADC}" presName="spaceRect" presStyleCnt="0"/>
      <dgm:spPr/>
    </dgm:pt>
    <dgm:pt modelId="{869A3B81-4944-47F6-8C2D-13FF04B08146}" type="pres">
      <dgm:prSet presAssocID="{673FCF82-3B47-4C27-87F9-DD4D35C58ADC}" presName="textRect" presStyleLbl="revTx" presStyleIdx="3" presStyleCnt="5">
        <dgm:presLayoutVars>
          <dgm:chMax val="1"/>
          <dgm:chPref val="1"/>
        </dgm:presLayoutVars>
      </dgm:prSet>
      <dgm:spPr/>
    </dgm:pt>
    <dgm:pt modelId="{570A6B27-E06C-46C2-8F3B-C30E006AD572}" type="pres">
      <dgm:prSet presAssocID="{32289149-F7BC-41E0-9DD4-C2FC8E3A318C}" presName="sibTrans" presStyleCnt="0"/>
      <dgm:spPr/>
    </dgm:pt>
    <dgm:pt modelId="{BE2796A4-B764-441F-8C9A-8DB2258E277C}" type="pres">
      <dgm:prSet presAssocID="{B92EE6D7-C828-4E7F-9777-D3793C589C06}" presName="compNode" presStyleCnt="0"/>
      <dgm:spPr/>
    </dgm:pt>
    <dgm:pt modelId="{93E1126D-F6AB-4A73-B075-89F4FB274F38}" type="pres">
      <dgm:prSet presAssocID="{B92EE6D7-C828-4E7F-9777-D3793C589C0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F8C4E4-07E3-44F6-9922-084470FA9EEB}" type="pres">
      <dgm:prSet presAssocID="{B92EE6D7-C828-4E7F-9777-D3793C589C06}" presName="spaceRect" presStyleCnt="0"/>
      <dgm:spPr/>
    </dgm:pt>
    <dgm:pt modelId="{F256FA1A-FFF3-4AC1-B65A-555047D032CE}" type="pres">
      <dgm:prSet presAssocID="{B92EE6D7-C828-4E7F-9777-D3793C589C0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E07F636-8664-4F7C-A564-14315E620BC2}" type="presOf" srcId="{673FCF82-3B47-4C27-87F9-DD4D35C58ADC}" destId="{869A3B81-4944-47F6-8C2D-13FF04B08146}" srcOrd="0" destOrd="0" presId="urn:microsoft.com/office/officeart/2018/2/layout/IconLabelList"/>
    <dgm:cxn modelId="{79486451-02AA-4E4F-882B-B2083D1E15C4}" type="presOf" srcId="{0271AAEF-C19F-47FC-BDA8-AA7CD2F82AFD}" destId="{7CD884D7-0B4B-45E8-B68E-2E91C55CBDFD}" srcOrd="0" destOrd="0" presId="urn:microsoft.com/office/officeart/2018/2/layout/IconLabelList"/>
    <dgm:cxn modelId="{68C5FB7F-AAF7-472B-B9DA-30EBE0C5F03C}" type="presOf" srcId="{A16EBAD0-EC5B-42D3-902B-94DAB85BC22C}" destId="{49213EED-377C-4E98-9359-410957D5DD7C}" srcOrd="0" destOrd="0" presId="urn:microsoft.com/office/officeart/2018/2/layout/IconLabelList"/>
    <dgm:cxn modelId="{160DD394-A8C0-40B5-B2D8-87C5CB66797B}" srcId="{55B78EE2-731B-4E86-8A98-15B9BB43A92D}" destId="{0271AAEF-C19F-47FC-BDA8-AA7CD2F82AFD}" srcOrd="2" destOrd="0" parTransId="{FD832012-D489-4FDE-B3CE-B13743E93362}" sibTransId="{E4FA28DC-3E1F-4E78-B807-35822DA05546}"/>
    <dgm:cxn modelId="{576A0FA1-44DF-4DFB-A86F-A1135DA1E35C}" srcId="{55B78EE2-731B-4E86-8A98-15B9BB43A92D}" destId="{A16EBAD0-EC5B-42D3-902B-94DAB85BC22C}" srcOrd="1" destOrd="0" parTransId="{8A11767D-25DF-488D-BE0C-3D0205B01674}" sibTransId="{4649146D-2A41-4AE4-8F43-DA09DA17D9CB}"/>
    <dgm:cxn modelId="{918F5FA9-1710-4937-BC06-F07895F8D5A0}" srcId="{55B78EE2-731B-4E86-8A98-15B9BB43A92D}" destId="{915D13D0-948F-4621-B507-8D5FC710A682}" srcOrd="0" destOrd="0" parTransId="{98B172FE-B717-4BF9-B629-A682F36183EB}" sibTransId="{72AE539A-5EBA-4CC2-8424-EC54F3145D66}"/>
    <dgm:cxn modelId="{B3D40AB0-8AE9-4849-85C0-C088B54326F1}" type="presOf" srcId="{B92EE6D7-C828-4E7F-9777-D3793C589C06}" destId="{F256FA1A-FFF3-4AC1-B65A-555047D032CE}" srcOrd="0" destOrd="0" presId="urn:microsoft.com/office/officeart/2018/2/layout/IconLabelList"/>
    <dgm:cxn modelId="{D19585C1-D860-446C-B401-ABC88E64DC9D}" type="presOf" srcId="{915D13D0-948F-4621-B507-8D5FC710A682}" destId="{040D0E85-DF68-453C-9520-32666A4824DC}" srcOrd="0" destOrd="0" presId="urn:microsoft.com/office/officeart/2018/2/layout/IconLabelList"/>
    <dgm:cxn modelId="{1B5EF4D5-631A-464D-B161-265E1EC804A0}" type="presOf" srcId="{55B78EE2-731B-4E86-8A98-15B9BB43A92D}" destId="{F7ACCA28-0506-4321-813C-FA35842B149A}" srcOrd="0" destOrd="0" presId="urn:microsoft.com/office/officeart/2018/2/layout/IconLabelList"/>
    <dgm:cxn modelId="{AB434DE5-18A7-4B03-A580-67AB1F55D10C}" srcId="{55B78EE2-731B-4E86-8A98-15B9BB43A92D}" destId="{B92EE6D7-C828-4E7F-9777-D3793C589C06}" srcOrd="4" destOrd="0" parTransId="{C5795DF2-E2A4-4642-8E6D-5780C6166D9A}" sibTransId="{EBD6B51E-D1D9-4DCE-BBCA-781656C9DC4D}"/>
    <dgm:cxn modelId="{509C9FE7-A5A6-4421-A768-903C08775975}" srcId="{55B78EE2-731B-4E86-8A98-15B9BB43A92D}" destId="{673FCF82-3B47-4C27-87F9-DD4D35C58ADC}" srcOrd="3" destOrd="0" parTransId="{A067CA39-8DCC-426A-9A3F-BD4F36C90B19}" sibTransId="{32289149-F7BC-41E0-9DD4-C2FC8E3A318C}"/>
    <dgm:cxn modelId="{90A54787-47EC-4B8E-9176-D1DA75D07324}" type="presParOf" srcId="{F7ACCA28-0506-4321-813C-FA35842B149A}" destId="{25E36E4A-DE95-42BD-9A9F-F469D6667FDE}" srcOrd="0" destOrd="0" presId="urn:microsoft.com/office/officeart/2018/2/layout/IconLabelList"/>
    <dgm:cxn modelId="{4D529E8C-235B-48A8-A607-D9B735951BF8}" type="presParOf" srcId="{25E36E4A-DE95-42BD-9A9F-F469D6667FDE}" destId="{46423A31-2770-455C-AF49-448CDD5F04D3}" srcOrd="0" destOrd="0" presId="urn:microsoft.com/office/officeart/2018/2/layout/IconLabelList"/>
    <dgm:cxn modelId="{CB91055C-D3E4-4AF7-A37A-4C51667CF871}" type="presParOf" srcId="{25E36E4A-DE95-42BD-9A9F-F469D6667FDE}" destId="{11E6F6B6-1580-4D4C-B751-FCD6DF31753D}" srcOrd="1" destOrd="0" presId="urn:microsoft.com/office/officeart/2018/2/layout/IconLabelList"/>
    <dgm:cxn modelId="{7DEA3C6B-2570-43BA-A9F9-68D70EBABD6C}" type="presParOf" srcId="{25E36E4A-DE95-42BD-9A9F-F469D6667FDE}" destId="{040D0E85-DF68-453C-9520-32666A4824DC}" srcOrd="2" destOrd="0" presId="urn:microsoft.com/office/officeart/2018/2/layout/IconLabelList"/>
    <dgm:cxn modelId="{8E733725-E76D-4A1D-947A-D9A67BA912AF}" type="presParOf" srcId="{F7ACCA28-0506-4321-813C-FA35842B149A}" destId="{B0F417FA-F196-456A-A9F7-7EC2BFE4A189}" srcOrd="1" destOrd="0" presId="urn:microsoft.com/office/officeart/2018/2/layout/IconLabelList"/>
    <dgm:cxn modelId="{BD07F1B0-584F-4FA1-91AB-CDF01721BE47}" type="presParOf" srcId="{F7ACCA28-0506-4321-813C-FA35842B149A}" destId="{9A345826-FB1E-45CC-A750-69172B42B4A5}" srcOrd="2" destOrd="0" presId="urn:microsoft.com/office/officeart/2018/2/layout/IconLabelList"/>
    <dgm:cxn modelId="{D6C4993E-32AC-472E-A6E4-AB562E0474B3}" type="presParOf" srcId="{9A345826-FB1E-45CC-A750-69172B42B4A5}" destId="{B224C981-A484-4803-9DEA-9089CB749897}" srcOrd="0" destOrd="0" presId="urn:microsoft.com/office/officeart/2018/2/layout/IconLabelList"/>
    <dgm:cxn modelId="{6C161578-9187-45CF-B48B-6A6EA65FB59A}" type="presParOf" srcId="{9A345826-FB1E-45CC-A750-69172B42B4A5}" destId="{F26501A6-C0A6-4933-A4ED-3F2415AAE8E9}" srcOrd="1" destOrd="0" presId="urn:microsoft.com/office/officeart/2018/2/layout/IconLabelList"/>
    <dgm:cxn modelId="{C6759122-8DD7-4B64-8569-CC43133E7747}" type="presParOf" srcId="{9A345826-FB1E-45CC-A750-69172B42B4A5}" destId="{49213EED-377C-4E98-9359-410957D5DD7C}" srcOrd="2" destOrd="0" presId="urn:microsoft.com/office/officeart/2018/2/layout/IconLabelList"/>
    <dgm:cxn modelId="{A551D278-DD06-4A49-9B69-582EB319325A}" type="presParOf" srcId="{F7ACCA28-0506-4321-813C-FA35842B149A}" destId="{807C0957-CCEB-4007-A9AD-D8C3DBFAB389}" srcOrd="3" destOrd="0" presId="urn:microsoft.com/office/officeart/2018/2/layout/IconLabelList"/>
    <dgm:cxn modelId="{8331BB35-65FC-40A0-A49A-6C0317711C90}" type="presParOf" srcId="{F7ACCA28-0506-4321-813C-FA35842B149A}" destId="{25C42481-9218-4202-A980-ACCACDFA577A}" srcOrd="4" destOrd="0" presId="urn:microsoft.com/office/officeart/2018/2/layout/IconLabelList"/>
    <dgm:cxn modelId="{664C7BF4-AC44-4917-9D0B-ECC9FEFCBAAF}" type="presParOf" srcId="{25C42481-9218-4202-A980-ACCACDFA577A}" destId="{817C6728-A11E-4710-95B8-FC0931085FE6}" srcOrd="0" destOrd="0" presId="urn:microsoft.com/office/officeart/2018/2/layout/IconLabelList"/>
    <dgm:cxn modelId="{3E54E953-8982-4C30-8B01-3DA9A2574737}" type="presParOf" srcId="{25C42481-9218-4202-A980-ACCACDFA577A}" destId="{40359D69-93C8-4D0F-BA8A-13457A51802F}" srcOrd="1" destOrd="0" presId="urn:microsoft.com/office/officeart/2018/2/layout/IconLabelList"/>
    <dgm:cxn modelId="{BE21CD18-5E49-4000-9B1A-0CA3F1E728F3}" type="presParOf" srcId="{25C42481-9218-4202-A980-ACCACDFA577A}" destId="{7CD884D7-0B4B-45E8-B68E-2E91C55CBDFD}" srcOrd="2" destOrd="0" presId="urn:microsoft.com/office/officeart/2018/2/layout/IconLabelList"/>
    <dgm:cxn modelId="{C1CDA7ED-6364-416B-A9E6-D5E0CA52972C}" type="presParOf" srcId="{F7ACCA28-0506-4321-813C-FA35842B149A}" destId="{0F3FDD04-077A-403C-8A26-A98DB5EC6C05}" srcOrd="5" destOrd="0" presId="urn:microsoft.com/office/officeart/2018/2/layout/IconLabelList"/>
    <dgm:cxn modelId="{0DF96D04-2642-4D32-B924-36D6F84BBDE4}" type="presParOf" srcId="{F7ACCA28-0506-4321-813C-FA35842B149A}" destId="{AD7791AC-179C-4489-AA13-6B30AAC1D128}" srcOrd="6" destOrd="0" presId="urn:microsoft.com/office/officeart/2018/2/layout/IconLabelList"/>
    <dgm:cxn modelId="{6318682E-4896-42A8-AB89-62BCE7D82006}" type="presParOf" srcId="{AD7791AC-179C-4489-AA13-6B30AAC1D128}" destId="{994C12C4-3139-4DF9-B7FA-C5E264474D87}" srcOrd="0" destOrd="0" presId="urn:microsoft.com/office/officeart/2018/2/layout/IconLabelList"/>
    <dgm:cxn modelId="{8E8ED04C-385C-4EC3-82DF-319504868095}" type="presParOf" srcId="{AD7791AC-179C-4489-AA13-6B30AAC1D128}" destId="{EE36A1D8-5DD0-4B6B-80B7-29F3199E1FB0}" srcOrd="1" destOrd="0" presId="urn:microsoft.com/office/officeart/2018/2/layout/IconLabelList"/>
    <dgm:cxn modelId="{BDE587C2-D13E-4DC7-B06E-8953EDAD70F3}" type="presParOf" srcId="{AD7791AC-179C-4489-AA13-6B30AAC1D128}" destId="{869A3B81-4944-47F6-8C2D-13FF04B08146}" srcOrd="2" destOrd="0" presId="urn:microsoft.com/office/officeart/2018/2/layout/IconLabelList"/>
    <dgm:cxn modelId="{C5627858-ED21-4B0F-9CEF-063321011664}" type="presParOf" srcId="{F7ACCA28-0506-4321-813C-FA35842B149A}" destId="{570A6B27-E06C-46C2-8F3B-C30E006AD572}" srcOrd="7" destOrd="0" presId="urn:microsoft.com/office/officeart/2018/2/layout/IconLabelList"/>
    <dgm:cxn modelId="{1C50EB4D-17A2-4024-81AF-DF26B83F0EED}" type="presParOf" srcId="{F7ACCA28-0506-4321-813C-FA35842B149A}" destId="{BE2796A4-B764-441F-8C9A-8DB2258E277C}" srcOrd="8" destOrd="0" presId="urn:microsoft.com/office/officeart/2018/2/layout/IconLabelList"/>
    <dgm:cxn modelId="{A913E247-CDA9-4AEA-95D0-F3DEA2388392}" type="presParOf" srcId="{BE2796A4-B764-441F-8C9A-8DB2258E277C}" destId="{93E1126D-F6AB-4A73-B075-89F4FB274F38}" srcOrd="0" destOrd="0" presId="urn:microsoft.com/office/officeart/2018/2/layout/IconLabelList"/>
    <dgm:cxn modelId="{ADB30475-2BE8-4D06-BCDC-0640DA00F7FE}" type="presParOf" srcId="{BE2796A4-B764-441F-8C9A-8DB2258E277C}" destId="{C0F8C4E4-07E3-44F6-9922-084470FA9EEB}" srcOrd="1" destOrd="0" presId="urn:microsoft.com/office/officeart/2018/2/layout/IconLabelList"/>
    <dgm:cxn modelId="{041D883A-1584-4A7A-87B8-659E65BEB0AE}" type="presParOf" srcId="{BE2796A4-B764-441F-8C9A-8DB2258E277C}" destId="{F256FA1A-FFF3-4AC1-B65A-555047D032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23A31-2770-455C-AF49-448CDD5F04D3}">
      <dsp:nvSpPr>
        <dsp:cNvPr id="0" name=""/>
        <dsp:cNvSpPr/>
      </dsp:nvSpPr>
      <dsp:spPr>
        <a:xfrm>
          <a:off x="419155" y="823390"/>
          <a:ext cx="679482" cy="679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D0E85-DF68-453C-9520-32666A4824DC}">
      <dsp:nvSpPr>
        <dsp:cNvPr id="0" name=""/>
        <dsp:cNvSpPr/>
      </dsp:nvSpPr>
      <dsp:spPr>
        <a:xfrm>
          <a:off x="3916" y="1729462"/>
          <a:ext cx="1509960" cy="60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Project touched by over 200 engineers</a:t>
          </a:r>
          <a:endParaRPr lang="en-US" sz="1600" kern="1200" dirty="0"/>
        </a:p>
      </dsp:txBody>
      <dsp:txXfrm>
        <a:off x="3916" y="1729462"/>
        <a:ext cx="1509960" cy="603984"/>
      </dsp:txXfrm>
    </dsp:sp>
    <dsp:sp modelId="{B224C981-A484-4803-9DEA-9089CB749897}">
      <dsp:nvSpPr>
        <dsp:cNvPr id="0" name=""/>
        <dsp:cNvSpPr/>
      </dsp:nvSpPr>
      <dsp:spPr>
        <a:xfrm>
          <a:off x="2193359" y="823390"/>
          <a:ext cx="679482" cy="679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13EED-377C-4E98-9359-410957D5DD7C}">
      <dsp:nvSpPr>
        <dsp:cNvPr id="0" name=""/>
        <dsp:cNvSpPr/>
      </dsp:nvSpPr>
      <dsp:spPr>
        <a:xfrm>
          <a:off x="1778120" y="1729462"/>
          <a:ext cx="1509960" cy="60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Core team of 20 Engineers and Technicians</a:t>
          </a:r>
          <a:endParaRPr lang="en-US" sz="1600" kern="1200" dirty="0"/>
        </a:p>
      </dsp:txBody>
      <dsp:txXfrm>
        <a:off x="1778120" y="1729462"/>
        <a:ext cx="1509960" cy="603984"/>
      </dsp:txXfrm>
    </dsp:sp>
    <dsp:sp modelId="{817C6728-A11E-4710-95B8-FC0931085FE6}">
      <dsp:nvSpPr>
        <dsp:cNvPr id="0" name=""/>
        <dsp:cNvSpPr/>
      </dsp:nvSpPr>
      <dsp:spPr>
        <a:xfrm>
          <a:off x="3967563" y="823390"/>
          <a:ext cx="679482" cy="679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884D7-0B4B-45E8-B68E-2E91C55CBDFD}">
      <dsp:nvSpPr>
        <dsp:cNvPr id="0" name=""/>
        <dsp:cNvSpPr/>
      </dsp:nvSpPr>
      <dsp:spPr>
        <a:xfrm>
          <a:off x="3552324" y="1729462"/>
          <a:ext cx="1509960" cy="60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3 Years of Design, Engineering, Piloting and Testing</a:t>
          </a:r>
          <a:endParaRPr lang="en-US" sz="1600" kern="1200" dirty="0"/>
        </a:p>
      </dsp:txBody>
      <dsp:txXfrm>
        <a:off x="3552324" y="1729462"/>
        <a:ext cx="1509960" cy="603984"/>
      </dsp:txXfrm>
    </dsp:sp>
    <dsp:sp modelId="{994C12C4-3139-4DF9-B7FA-C5E264474D87}">
      <dsp:nvSpPr>
        <dsp:cNvPr id="0" name=""/>
        <dsp:cNvSpPr/>
      </dsp:nvSpPr>
      <dsp:spPr>
        <a:xfrm>
          <a:off x="5741767" y="823390"/>
          <a:ext cx="679482" cy="6794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A3B81-4944-47F6-8C2D-13FF04B08146}">
      <dsp:nvSpPr>
        <dsp:cNvPr id="0" name=""/>
        <dsp:cNvSpPr/>
      </dsp:nvSpPr>
      <dsp:spPr>
        <a:xfrm>
          <a:off x="5326528" y="1729462"/>
          <a:ext cx="1509960" cy="60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$USD 75 Million invested to date.  $85M remaining</a:t>
          </a:r>
          <a:endParaRPr lang="en-US" sz="1600" kern="1200" dirty="0"/>
        </a:p>
      </dsp:txBody>
      <dsp:txXfrm>
        <a:off x="5326528" y="1729462"/>
        <a:ext cx="1509960" cy="603984"/>
      </dsp:txXfrm>
    </dsp:sp>
    <dsp:sp modelId="{93E1126D-F6AB-4A73-B075-89F4FB274F38}">
      <dsp:nvSpPr>
        <dsp:cNvPr id="0" name=""/>
        <dsp:cNvSpPr/>
      </dsp:nvSpPr>
      <dsp:spPr>
        <a:xfrm>
          <a:off x="7515971" y="823390"/>
          <a:ext cx="679482" cy="6794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FA1A-FFF3-4AC1-B65A-555047D032CE}">
      <dsp:nvSpPr>
        <dsp:cNvPr id="0" name=""/>
        <dsp:cNvSpPr/>
      </dsp:nvSpPr>
      <dsp:spPr>
        <a:xfrm>
          <a:off x="7100732" y="1729462"/>
          <a:ext cx="1509960" cy="60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Construction completion December 2026</a:t>
          </a:r>
          <a:endParaRPr lang="en-US" sz="1600" kern="1200" dirty="0"/>
        </a:p>
      </dsp:txBody>
      <dsp:txXfrm>
        <a:off x="7100732" y="1729462"/>
        <a:ext cx="1509960" cy="60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F2E865-2B63-8AC2-1725-B14A7C112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0F562-4E1A-14ED-AFEB-3ACB0914B7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6EA12-A50D-4E87-90AD-A774D386D26A}" type="datetimeFigureOut">
              <a:rPr lang="en-CA" smtClean="0"/>
              <a:t>2025-08-22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E89B2-801F-A187-68D7-15E01ACA8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79D7-2A86-D223-1DE3-04D76A203B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DAC3-C134-4F9B-B8B7-28F33C629E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37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39" tIns="48319" rIns="96639" bIns="483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39" tIns="48319" rIns="96639" bIns="48319" rtlCol="0"/>
          <a:lstStyle>
            <a:lvl1pPr algn="r">
              <a:defRPr sz="1200"/>
            </a:lvl1pPr>
          </a:lstStyle>
          <a:p>
            <a:fld id="{16115CF9-C478-2240-9C62-7F179EEBDCD7}" type="datetimeFigureOut">
              <a:rPr lang="en-US" smtClean="0"/>
              <a:t>8/22/2025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19" rIns="96639" bIns="483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39" tIns="48319" rIns="96639" bIns="483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39" tIns="48319" rIns="96639" bIns="483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39" tIns="48319" rIns="96639" bIns="48319" rtlCol="0" anchor="b"/>
          <a:lstStyle>
            <a:lvl1pPr algn="r">
              <a:defRPr sz="1200"/>
            </a:lvl1pPr>
          </a:lstStyle>
          <a:p>
            <a:fld id="{B27ED4CA-E104-B34F-B1B9-0745786CF7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D4CA-E104-B34F-B1B9-0745786CF7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3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D4CA-E104-B34F-B1B9-0745786CF7A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8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4672361"/>
            <a:ext cx="8240108" cy="17182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2562919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4067763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091" y="6458645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9809" y="6458645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37580-D6F4-3A48-A852-333F4B5CF3EE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325402"/>
            <a:ext cx="8238707" cy="784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2FF82-B916-0149-A0C3-3D990A043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F545955-AF66-91FB-A526-55B16B6F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8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60948B9D-F3D7-4B34-97FF-8ECEBB20445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0704"/>
            <a:ext cx="9144000" cy="5889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39" y="109264"/>
            <a:ext cx="8867689" cy="5524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805519"/>
            <a:ext cx="8614610" cy="3974384"/>
          </a:xfrm>
        </p:spPr>
        <p:txBody>
          <a:bodyPr/>
          <a:lstStyle>
            <a:lvl1pPr marL="306000" indent="-3060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30000" indent="-306000">
              <a:buFont typeface="Times New Roman" panose="02020603050405020304" pitchFamily="18" charset="0"/>
              <a:buChar char="‒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264695" y="940786"/>
            <a:ext cx="861461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639" y="6492875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F2A71C4-A6E9-581F-1871-DC850245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6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658982"/>
            <a:ext cx="3899527" cy="4202067"/>
          </a:xfrm>
        </p:spPr>
        <p:txBody>
          <a:bodyPr>
            <a:normAutofit/>
          </a:bodyPr>
          <a:lstStyle>
            <a:lvl1pPr marL="306000" indent="-306000">
              <a:buFont typeface="Arial" panose="020B0604020202020204" pitchFamily="34" charset="0"/>
              <a:buChar char="•"/>
              <a:defRPr>
                <a:latin typeface="+mn-lt"/>
                <a:cs typeface="Times New Roman" panose="02020603050405020304" pitchFamily="18" charset="0"/>
              </a:defRPr>
            </a:lvl1pPr>
            <a:lvl2pPr marL="666900" indent="-342900">
              <a:buFont typeface="Times New Roman" panose="02020603050405020304" pitchFamily="18" charset="0"/>
              <a:buChar char="‒"/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78583" y="1658982"/>
            <a:ext cx="3899527" cy="4210775"/>
          </a:xfrm>
        </p:spPr>
        <p:txBody>
          <a:bodyPr>
            <a:normAutofit/>
          </a:bodyPr>
          <a:lstStyle>
            <a:lvl1pPr marL="306000" indent="-306000">
              <a:buFont typeface="Arial" panose="020B0604020202020204" pitchFamily="34" charset="0"/>
              <a:buChar char="•"/>
              <a:defRPr>
                <a:latin typeface="+mn-lt"/>
                <a:cs typeface="Times New Roman" panose="02020603050405020304" pitchFamily="18" charset="0"/>
              </a:defRPr>
            </a:lvl1pPr>
            <a:lvl2pPr marL="666900" indent="-342900">
              <a:buFont typeface="Times New Roman" panose="02020603050405020304" pitchFamily="18" charset="0"/>
              <a:buChar char="‒"/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448092" y="325402"/>
            <a:ext cx="8238707" cy="784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1192" y="373963"/>
            <a:ext cx="7989752" cy="7363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581192" y="1202218"/>
            <a:ext cx="7989752" cy="36600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94871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E435D-2D2C-8143-8BD8-1528C5680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84B56E-9DD7-C5C7-51E6-E1755CA4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9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C2047917-2454-4909-862B-B26830535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222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4914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1894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14914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894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46003"/>
            <a:ext cx="9144000" cy="6166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639" y="94563"/>
            <a:ext cx="8867689" cy="578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94870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F5D8FB-5A9E-E640-9325-F624DBD20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3916EA-131D-6E17-1CFA-F187D33C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2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8092" y="325402"/>
            <a:ext cx="8238707" cy="784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81192" y="373963"/>
            <a:ext cx="7989752" cy="73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94871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0A8F1-D732-F342-8CE0-FEAC8E456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8C44C23-50E1-78D8-24FA-4FEE0EAE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8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8092" y="325402"/>
            <a:ext cx="8238707" cy="784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373963"/>
            <a:ext cx="7989752" cy="7363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5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6"/>
            <a:ext cx="8238707" cy="856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6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630D7-702F-BE4F-A7BC-8B00EAAFE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A0DA617-F067-2C46-C819-73BA469A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081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646" y="6464253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9509" y="6458431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940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525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221FD-43C5-864F-8694-82F154E53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6A533B0-3488-0E9A-94DF-7407DB6A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6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862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890837"/>
            <a:ext cx="7989752" cy="5770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78017-3670-1943-A679-6F853E900FB9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291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D176E-FA75-6D4E-8FF5-FEE3A7941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8657-A5DE-CCBE-5278-C77B4CB3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9884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9006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526A6-7B35-274C-8B01-FA37A4E1B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8901ADA-F27B-2590-3DB5-1A3B7811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5FE29-2C8D-914E-A3CE-42B0AE9E8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E37FFD2-EB3A-F103-B01B-3C637D87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6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699D6-4BF9-7A47-AB3C-68E42A2E5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0C67B00-2103-5842-636A-9C12178D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upwell WATER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E19D3-AA89-0E41-86FC-51B8E63C1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390" y="6369963"/>
            <a:ext cx="491006" cy="427877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D59931-FDF0-2604-32FE-5E8A1C72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928" y="6401615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2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32715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Confidential &amp; proprietary, upwell WATER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6394871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4" r:id="rId13"/>
    <p:sldLayoutId id="2147483665" r:id="rId14"/>
    <p:sldLayoutId id="2147483666" r:id="rId15"/>
    <p:sldLayoutId id="214748367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1099D-FDA7-F49B-937F-0B2AC771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16760-7EFB-1DF4-1534-D63B5DBA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48B26-E2CE-F281-42E6-AD17EF73B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9C50-7B70-0518-4C88-ADEBC992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" y="109265"/>
            <a:ext cx="8867689" cy="456344"/>
          </a:xfrm>
        </p:spPr>
        <p:txBody>
          <a:bodyPr>
            <a:normAutofit/>
          </a:bodyPr>
          <a:lstStyle/>
          <a:p>
            <a:r>
              <a:rPr lang="en-CA" sz="2000" dirty="0"/>
              <a:t>Project efforts to date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48EC85F-06CA-9906-2F88-0122356E5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80843"/>
              </p:ext>
            </p:extLst>
          </p:nvPr>
        </p:nvGraphicFramePr>
        <p:xfrm>
          <a:off x="173413" y="1757080"/>
          <a:ext cx="8614610" cy="315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A95D6B-23EE-C085-A831-8A0767F25796}"/>
              </a:ext>
            </a:extLst>
          </p:cNvPr>
          <p:cNvSpPr txBox="1"/>
          <p:nvPr/>
        </p:nvSpPr>
        <p:spPr>
          <a:xfrm>
            <a:off x="3302826" y="6593536"/>
            <a:ext cx="2355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Confidential &amp; Proprietary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39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B2D6-EE9B-6B7B-59DE-A18FE92A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7 Hectare site:  end to end treatment &amp;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C002F-3D13-9417-5386-984F6D77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19"/>
            <a:ext cx="9144000" cy="4517813"/>
          </a:xfrm>
          <a:prstGeom prst="rect">
            <a:avLst/>
          </a:prstGeom>
        </p:spPr>
      </p:pic>
      <p:pic>
        <p:nvPicPr>
          <p:cNvPr id="7" name="Picture 6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95B5A613-E21C-557E-B217-7EDB97AA7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7967104" y="6358985"/>
            <a:ext cx="1057292" cy="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9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8F40-34C2-D43F-4004-34C89FED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11" y="0"/>
            <a:ext cx="8867689" cy="552473"/>
          </a:xfrm>
        </p:spPr>
        <p:txBody>
          <a:bodyPr>
            <a:normAutofit/>
          </a:bodyPr>
          <a:lstStyle/>
          <a:p>
            <a:r>
              <a:rPr lang="en-CA" sz="2000" dirty="0"/>
              <a:t>Electrodialysis bipolar membrane piloting &amp;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50660-5B93-D138-7E19-72CDC9A0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67" y="758223"/>
            <a:ext cx="4081200" cy="5804639"/>
          </a:xfrm>
          <a:prstGeom prst="rect">
            <a:avLst/>
          </a:prstGeom>
        </p:spPr>
      </p:pic>
      <p:pic>
        <p:nvPicPr>
          <p:cNvPr id="7" name="Picture 6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FCBA9EDB-0A38-999D-2E06-17A429E7C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7967104" y="6358985"/>
            <a:ext cx="1057292" cy="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981D-291A-C234-DD27-60AD4B2D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" y="109265"/>
            <a:ext cx="8867689" cy="421314"/>
          </a:xfrm>
        </p:spPr>
        <p:txBody>
          <a:bodyPr>
            <a:normAutofit/>
          </a:bodyPr>
          <a:lstStyle/>
          <a:p>
            <a:r>
              <a:rPr lang="en-CA" sz="2000" dirty="0"/>
              <a:t>22 Membrane skids:  Nano, BWRO, SWRO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F2BDD-DB0C-0DD9-7957-8F18E5C0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8068F-CDB2-C66A-5C7A-7B77A927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356"/>
            <a:ext cx="9144000" cy="5593643"/>
          </a:xfrm>
          <a:prstGeom prst="rect">
            <a:avLst/>
          </a:prstGeom>
        </p:spPr>
      </p:pic>
      <p:pic>
        <p:nvPicPr>
          <p:cNvPr id="7" name="Picture 6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2C8AD1E7-1254-D53E-7D3D-A76CE7BE8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9"/>
          <a:stretch/>
        </p:blipFill>
        <p:spPr>
          <a:xfrm>
            <a:off x="7967104" y="6358985"/>
            <a:ext cx="1057292" cy="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A511E-2C48-DA3D-76BC-5F03AA49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0799" y="766070"/>
            <a:ext cx="4070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BD3D3-8E21-FAED-646E-00F2C1C0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17617-41B6-4975-F473-795A25F5F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0" y="0"/>
            <a:ext cx="9250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C43D8-CBD7-001D-C253-410223AB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7" y="1113764"/>
            <a:ext cx="2452312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57F7-53AB-0E5D-0AE5-71855B4E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038" y="502920"/>
            <a:ext cx="4581135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Surface and sub-surface discharge of brine represents a lost opportunity.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The production of industrial chemicals from salt brines is technically and commercially feasible.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Production of industrial chemicals from salt brines is profitable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Salt brines can be selectively engineered to obtain specific elements or chemical compounds.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Seawater Desalination Plants can almost double their capacity with this technology.</a:t>
            </a:r>
          </a:p>
        </p:txBody>
      </p:sp>
      <p:pic>
        <p:nvPicPr>
          <p:cNvPr id="34" name="Picture 33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49BAFA6B-4A54-3B0D-E99E-382E34431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/>
          <a:stretch/>
        </p:blipFill>
        <p:spPr>
          <a:xfrm>
            <a:off x="7967104" y="6358985"/>
            <a:ext cx="1057292" cy="4077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6D074B-BF82-5EB2-7539-F135B7C7C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31" y="5530662"/>
            <a:ext cx="1282959" cy="2979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65A881-CBBA-F737-5563-584A4A744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07" b="22962"/>
          <a:stretch/>
        </p:blipFill>
        <p:spPr>
          <a:xfrm>
            <a:off x="7450019" y="5458301"/>
            <a:ext cx="1301141" cy="4807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51B5092-38C2-EE1B-0B19-A981AA0A9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470" y="5385727"/>
            <a:ext cx="1431931" cy="5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0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B5B7F-EB90-F8A2-71F8-BA726B97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42AD-20E3-94B0-D818-236D3908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" y="109265"/>
            <a:ext cx="8867689" cy="456344"/>
          </a:xfrm>
        </p:spPr>
        <p:txBody>
          <a:bodyPr>
            <a:normAutofit/>
          </a:bodyPr>
          <a:lstStyle/>
          <a:p>
            <a:r>
              <a:rPr lang="en-CA" sz="2000" dirty="0"/>
              <a:t>Blue brine project 96:  Two fundamental questions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9F39C09-5A2D-C9C3-6B6F-7B79B48D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391" y="3590970"/>
            <a:ext cx="7540977" cy="13284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CA" sz="2200" dirty="0"/>
              <a:t>What if we could convert the efficiency of ANY desalination plant from </a:t>
            </a:r>
            <a:r>
              <a:rPr lang="en-CA" sz="2200" b="1" dirty="0"/>
              <a:t>40-50% recovery to &gt;96% recovery?</a:t>
            </a:r>
            <a:endParaRPr lang="en-CA" sz="2000" dirty="0"/>
          </a:p>
        </p:txBody>
      </p:sp>
      <p:pic>
        <p:nvPicPr>
          <p:cNvPr id="12" name="Picture 11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53986019-8BEE-BF13-1F01-AD790369C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/>
          <a:stretch/>
        </p:blipFill>
        <p:spPr>
          <a:xfrm>
            <a:off x="7830078" y="6340980"/>
            <a:ext cx="1057292" cy="407755"/>
          </a:xfrm>
          <a:prstGeom prst="rect">
            <a:avLst/>
          </a:prstGeom>
        </p:spPr>
      </p:pic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FB9545AD-57FB-CE71-D3EF-96942A57FD40}"/>
              </a:ext>
            </a:extLst>
          </p:cNvPr>
          <p:cNvSpPr/>
          <p:nvPr/>
        </p:nvSpPr>
        <p:spPr>
          <a:xfrm>
            <a:off x="146639" y="2061404"/>
            <a:ext cx="978408" cy="484632"/>
          </a:xfrm>
          <a:prstGeom prst="notch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622291DA-9D4E-6C8B-5578-42224CA7623E}"/>
              </a:ext>
            </a:extLst>
          </p:cNvPr>
          <p:cNvSpPr/>
          <p:nvPr/>
        </p:nvSpPr>
        <p:spPr>
          <a:xfrm>
            <a:off x="146639" y="3984601"/>
            <a:ext cx="978408" cy="484632"/>
          </a:xfrm>
          <a:prstGeom prst="notch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32C1B3C-624F-12B8-70E6-4B38B7075121}"/>
              </a:ext>
            </a:extLst>
          </p:cNvPr>
          <p:cNvSpPr txBox="1">
            <a:spLocks/>
          </p:cNvSpPr>
          <p:nvPr/>
        </p:nvSpPr>
        <p:spPr>
          <a:xfrm>
            <a:off x="1346392" y="1610866"/>
            <a:ext cx="7540978" cy="1328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Times New Roman" panose="02020603050405020304" pitchFamily="18" charset="0"/>
              <a:buChar char="‒"/>
              <a:defRPr sz="16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CA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200" dirty="0"/>
              <a:t>What if the waste brine happened to be worth </a:t>
            </a:r>
            <a:r>
              <a:rPr lang="en-CA" sz="2200" b="1" dirty="0"/>
              <a:t>MORE</a:t>
            </a:r>
            <a:r>
              <a:rPr lang="en-CA" sz="2200" dirty="0"/>
              <a:t> than the pure water being produced?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85755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3254394-819E-3A63-6B71-BAB977E73B6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</a:rPr>
              <a:t>Only </a:t>
            </a:r>
            <a:r>
              <a:rPr kumimoji="0" lang="en-CA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</a:rPr>
              <a:t>40-50% </a:t>
            </a:r>
            <a:r>
              <a: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</a:rPr>
              <a:t>of water entering a desalination plant becomes potable water.  The rest is returned as a waste concentrate.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40399-7834-248D-563E-72F1AE1A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BB0BD546-BAD1-9B48-B908-5E136A28E721}"/>
              </a:ext>
            </a:extLst>
          </p:cNvPr>
          <p:cNvGrpSpPr>
            <a:grpSpLocks/>
          </p:cNvGrpSpPr>
          <p:nvPr/>
        </p:nvGrpSpPr>
        <p:grpSpPr bwMode="auto">
          <a:xfrm>
            <a:off x="361421" y="2223286"/>
            <a:ext cx="8174037" cy="3486150"/>
            <a:chOff x="1549400" y="2798763"/>
            <a:chExt cx="8173007" cy="3485692"/>
          </a:xfrm>
        </p:grpSpPr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6509248A-1574-5BCC-92B7-B524FB8D5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9400" y="2798763"/>
              <a:ext cx="7727950" cy="2944812"/>
              <a:chOff x="267630" y="2709746"/>
              <a:chExt cx="9121697" cy="3757959"/>
            </a:xfrm>
          </p:grpSpPr>
          <p:pic>
            <p:nvPicPr>
              <p:cNvPr id="28" name="Picture 2" descr="Blue Ocean Wave Layer Vector Background Illustration 34710975 Vector Art at Vecteezy">
                <a:extLst>
                  <a:ext uri="{FF2B5EF4-FFF2-40B4-BE49-F238E27FC236}">
                    <a16:creationId xmlns:a16="http://schemas.microsoft.com/office/drawing/2014/main" id="{B07865F1-CB32-FE0B-B827-DE0F49DC2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30" y="4806180"/>
                <a:ext cx="2553630" cy="1483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id="{EE810EE8-E37E-F888-BA75-B0BCD06AED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1259" y="3423420"/>
                <a:ext cx="6568068" cy="3044285"/>
                <a:chOff x="1806498" y="2531325"/>
                <a:chExt cx="8118088" cy="4137117"/>
              </a:xfrm>
            </p:grpSpPr>
            <p:grpSp>
              <p:nvGrpSpPr>
                <p:cNvPr id="34" name="Group 11">
                  <a:extLst>
                    <a:ext uri="{FF2B5EF4-FFF2-40B4-BE49-F238E27FC236}">
                      <a16:creationId xmlns:a16="http://schemas.microsoft.com/office/drawing/2014/main" id="{E3EDBF8C-EEB6-5DB6-ADAF-05B7E9680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8639" y="2531325"/>
                  <a:ext cx="3401122" cy="1271239"/>
                  <a:chOff x="2330605" y="3166945"/>
                  <a:chExt cx="3401122" cy="1271239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6746D3A-8CF3-A999-E745-1B49F7D2FC39}"/>
                      </a:ext>
                    </a:extLst>
                  </p:cNvPr>
                  <p:cNvSpPr/>
                  <p:nvPr/>
                </p:nvSpPr>
                <p:spPr>
                  <a:xfrm>
                    <a:off x="2329954" y="3166038"/>
                    <a:ext cx="3401796" cy="1271761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394C61"/>
                    </a:solidFill>
                    <a:prstDash val="solid"/>
                  </a:ln>
                  <a:effectLst/>
                </p:spPr>
                <p:txBody>
                  <a:bodyPr anchor="ctr" compatLnSpc="0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1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D3D3D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3142CF22-AA93-E5E5-9C90-D5724948B9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29954" y="3166038"/>
                    <a:ext cx="3401796" cy="1271761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394C61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411C8F77-8819-E670-A394-F4A005A19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06558" y="3089222"/>
                  <a:ext cx="2364353" cy="2006741"/>
                </a:xfrm>
                <a:prstGeom prst="bentConnector3">
                  <a:avLst>
                    <a:gd name="adj1" fmla="val 50000"/>
                  </a:avLst>
                </a:prstGeom>
                <a:noFill/>
                <a:ln w="53975" cap="flat" cmpd="sng" algn="ctr">
                  <a:solidFill>
                    <a:srgbClr val="45CBE8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6" name="Connector: Elbow 35">
                  <a:extLst>
                    <a:ext uri="{FF2B5EF4-FFF2-40B4-BE49-F238E27FC236}">
                      <a16:creationId xmlns:a16="http://schemas.microsoft.com/office/drawing/2014/main" id="{CD7ED460-2CE1-D52B-11BB-E729F0FA93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3587" y="3166298"/>
                  <a:ext cx="2558872" cy="1684671"/>
                </a:xfrm>
                <a:prstGeom prst="bentConnector3">
                  <a:avLst>
                    <a:gd name="adj1" fmla="val 50000"/>
                  </a:avLst>
                </a:prstGeom>
                <a:noFill/>
                <a:ln w="53975" cap="flat" cmpd="sng" algn="ctr">
                  <a:solidFill>
                    <a:srgbClr val="45CBE8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7" name="Flowchart: Magnetic Disk 36">
                  <a:extLst>
                    <a:ext uri="{FF2B5EF4-FFF2-40B4-BE49-F238E27FC236}">
                      <a16:creationId xmlns:a16="http://schemas.microsoft.com/office/drawing/2014/main" id="{47F47F81-7D0B-4DD0-61CB-2AD9A137C730}"/>
                    </a:ext>
                  </a:extLst>
                </p:cNvPr>
                <p:cNvSpPr/>
                <p:nvPr/>
              </p:nvSpPr>
              <p:spPr>
                <a:xfrm>
                  <a:off x="8096060" y="4983100"/>
                  <a:ext cx="1829421" cy="1684671"/>
                </a:xfrm>
                <a:prstGeom prst="flowChartMagneticDisk">
                  <a:avLst/>
                </a:prstGeom>
                <a:solidFill>
                  <a:srgbClr val="45CBE8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3D3D3D">
                      <a:alpha val="83000"/>
                    </a:srgbClr>
                  </a:solidFill>
                  <a:prstDash val="solid"/>
                </a:ln>
                <a:effectLst/>
              </p:spPr>
              <p:txBody>
                <a:bodyPr anchor="ctr" compatLnSpc="0"/>
                <a:lstStyle/>
                <a:p>
                  <a:pPr marL="0" marR="0" lvl="0" indent="0" algn="ctr" defTabSz="91440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0" name="Group 48">
                <a:extLst>
                  <a:ext uri="{FF2B5EF4-FFF2-40B4-BE49-F238E27FC236}">
                    <a16:creationId xmlns:a16="http://schemas.microsoft.com/office/drawing/2014/main" id="{BF7972D8-0D7A-8431-25BF-5694C7F5E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9005" y="2709746"/>
                <a:ext cx="4906536" cy="2230871"/>
                <a:chOff x="959005" y="2709746"/>
                <a:chExt cx="4906536" cy="223087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07CA9C0-955D-5513-9C51-B2AB3400DF3E}"/>
                    </a:ext>
                  </a:extLst>
                </p:cNvPr>
                <p:cNvCxnSpPr/>
                <p:nvPr/>
              </p:nvCxnSpPr>
              <p:spPr>
                <a:xfrm>
                  <a:off x="5865863" y="2709746"/>
                  <a:ext cx="0" cy="903412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A0C2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359C96F-58E5-03B9-B8A3-5DD762CB9C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8978" y="2709746"/>
                  <a:ext cx="490688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A0C2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1F181B4C-5604-CA23-C27E-DD7FB5577A25}"/>
                    </a:ext>
                  </a:extLst>
                </p:cNvPr>
                <p:cNvCxnSpPr/>
                <p:nvPr/>
              </p:nvCxnSpPr>
              <p:spPr>
                <a:xfrm>
                  <a:off x="958978" y="2709746"/>
                  <a:ext cx="0" cy="2230172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rgbClr val="BA0C2F"/>
                  </a:solidFill>
                  <a:prstDash val="solid"/>
                  <a:tailEnd type="triangle"/>
                </a:ln>
                <a:effectLst/>
              </p:spPr>
            </p:cxn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7C0AC8-6847-1F8B-B0E5-B4B0CD9F489B}"/>
                </a:ext>
              </a:extLst>
            </p:cNvPr>
            <p:cNvSpPr txBox="1"/>
            <p:nvPr/>
          </p:nvSpPr>
          <p:spPr>
            <a:xfrm>
              <a:off x="3855746" y="5000336"/>
              <a:ext cx="2490474" cy="515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lvl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100%</a:t>
              </a:r>
            </a:p>
            <a:p>
              <a:pPr marL="0" marR="0" lvl="0" indent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Water Fed to Desalination Plant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9A3C7E-7858-37DD-B58E-6BDC7AC839F9}"/>
                </a:ext>
              </a:extLst>
            </p:cNvPr>
            <p:cNvSpPr txBox="1"/>
            <p:nvPr/>
          </p:nvSpPr>
          <p:spPr>
            <a:xfrm>
              <a:off x="7477965" y="5766998"/>
              <a:ext cx="2244442" cy="5174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lvl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40-50% (approx.)</a:t>
              </a:r>
            </a:p>
            <a:p>
              <a:pPr marL="0" marR="0" lvl="0" indent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Water Recovered as Potable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7DF3FD-0774-66D9-A61A-EDBE02F32DB7}"/>
                </a:ext>
              </a:extLst>
            </p:cNvPr>
            <p:cNvSpPr txBox="1"/>
            <p:nvPr/>
          </p:nvSpPr>
          <p:spPr>
            <a:xfrm>
              <a:off x="2409717" y="2879714"/>
              <a:ext cx="2304760" cy="515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50-60% (approx.)</a:t>
              </a:r>
            </a:p>
            <a:p>
              <a:pPr marL="0" marR="0" lvl="0" indent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Concentrate return to source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EE16A924-CB45-D57A-F4C8-855144837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09538"/>
            <a:ext cx="8867775" cy="470725"/>
          </a:xfrm>
        </p:spPr>
        <p:txBody>
          <a:bodyPr>
            <a:normAutofit/>
          </a:bodyPr>
          <a:lstStyle/>
          <a:p>
            <a:r>
              <a:rPr lang="en-CA" altLang="en-US" sz="2000" dirty="0"/>
              <a:t>Recovery/Efficiency of a Typical Desalination Plant</a:t>
            </a:r>
          </a:p>
        </p:txBody>
      </p:sp>
      <p:pic>
        <p:nvPicPr>
          <p:cNvPr id="41" name="Picture 40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DF8C038C-CFC4-FD0C-32CA-4A6BECF5C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7956533" y="6340707"/>
            <a:ext cx="1057292" cy="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304F-3BB1-0216-4F21-72673893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" y="109264"/>
            <a:ext cx="8867689" cy="407755"/>
          </a:xfrm>
        </p:spPr>
        <p:txBody>
          <a:bodyPr>
            <a:normAutofit/>
          </a:bodyPr>
          <a:lstStyle/>
          <a:p>
            <a:r>
              <a:rPr lang="en-CA" sz="2000" dirty="0"/>
              <a:t>Seawater Constituents  (Pacific)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14D1E-623A-DD5D-82EB-7AB4AA04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9" y="895463"/>
            <a:ext cx="8533600" cy="5266831"/>
          </a:xfrm>
          <a:prstGeom prst="rect">
            <a:avLst/>
          </a:prstGeom>
        </p:spPr>
      </p:pic>
      <p:pic>
        <p:nvPicPr>
          <p:cNvPr id="7" name="Picture 6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31C043F0-FFAC-AC2F-527E-32400133D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7956533" y="6340707"/>
            <a:ext cx="1057292" cy="4077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5195B9-2819-606C-38DE-3A884CA88FDE}"/>
              </a:ext>
            </a:extLst>
          </p:cNvPr>
          <p:cNvSpPr/>
          <p:nvPr/>
        </p:nvSpPr>
        <p:spPr>
          <a:xfrm>
            <a:off x="1907822" y="5565422"/>
            <a:ext cx="1140178" cy="59687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36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818E6-E05B-066C-46E7-3BCCB43E1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53A6-64F9-FDBA-48A9-6313B20F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" y="109264"/>
            <a:ext cx="8867689" cy="407755"/>
          </a:xfrm>
        </p:spPr>
        <p:txBody>
          <a:bodyPr>
            <a:normAutofit/>
          </a:bodyPr>
          <a:lstStyle/>
          <a:p>
            <a:r>
              <a:rPr lang="en-CA" sz="2000" dirty="0"/>
              <a:t>What is the process:</a:t>
            </a:r>
          </a:p>
        </p:txBody>
      </p:sp>
      <p:pic>
        <p:nvPicPr>
          <p:cNvPr id="7" name="Picture 6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195C31FC-B1E1-E2B5-BE87-F275A6E3D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/>
          <a:stretch/>
        </p:blipFill>
        <p:spPr>
          <a:xfrm>
            <a:off x="7956533" y="6340707"/>
            <a:ext cx="1057292" cy="40775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491876-69D8-DE69-B800-D555394368A9}"/>
              </a:ext>
            </a:extLst>
          </p:cNvPr>
          <p:cNvSpPr txBox="1">
            <a:spLocks/>
          </p:cNvSpPr>
          <p:nvPr/>
        </p:nvSpPr>
        <p:spPr>
          <a:xfrm>
            <a:off x="1478844" y="654756"/>
            <a:ext cx="7665156" cy="2144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Times New Roman" panose="02020603050405020304" pitchFamily="18" charset="0"/>
              <a:buChar char="‒"/>
              <a:defRPr sz="16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CA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200" dirty="0"/>
              <a:t>Transfer the brine to the Blue Brine facility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200" dirty="0"/>
              <a:t>Reorganize the ions and molecules into useful chemicals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200" dirty="0"/>
              <a:t>Fractionate out the chemicals for commercial offtake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sz="2200" dirty="0"/>
              <a:t>Return the potable water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F3352-0071-5182-C5BE-AE0A85694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5134"/>
            <a:ext cx="9144000" cy="25629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BC8A03-8C61-82E9-9873-8C1082189C03}"/>
              </a:ext>
            </a:extLst>
          </p:cNvPr>
          <p:cNvGrpSpPr/>
          <p:nvPr/>
        </p:nvGrpSpPr>
        <p:grpSpPr>
          <a:xfrm>
            <a:off x="146639" y="853835"/>
            <a:ext cx="978408" cy="1746729"/>
            <a:chOff x="146639" y="898648"/>
            <a:chExt cx="978408" cy="1746729"/>
          </a:xfrm>
        </p:grpSpPr>
        <p:sp>
          <p:nvSpPr>
            <p:cNvPr id="9" name="Arrow: Notched Right 8">
              <a:extLst>
                <a:ext uri="{FF2B5EF4-FFF2-40B4-BE49-F238E27FC236}">
                  <a16:creationId xmlns:a16="http://schemas.microsoft.com/office/drawing/2014/main" id="{906892AD-BAD2-EF21-625B-FD61A976A346}"/>
                </a:ext>
              </a:extLst>
            </p:cNvPr>
            <p:cNvSpPr/>
            <p:nvPr/>
          </p:nvSpPr>
          <p:spPr>
            <a:xfrm>
              <a:off x="146639" y="898648"/>
              <a:ext cx="978408" cy="484632"/>
            </a:xfrm>
            <a:prstGeom prst="notched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Arrow: Notched Right 9">
              <a:extLst>
                <a:ext uri="{FF2B5EF4-FFF2-40B4-BE49-F238E27FC236}">
                  <a16:creationId xmlns:a16="http://schemas.microsoft.com/office/drawing/2014/main" id="{3B989689-F93A-35B4-F260-CC71C3B78A1F}"/>
                </a:ext>
              </a:extLst>
            </p:cNvPr>
            <p:cNvSpPr/>
            <p:nvPr/>
          </p:nvSpPr>
          <p:spPr>
            <a:xfrm>
              <a:off x="146639" y="1320116"/>
              <a:ext cx="978408" cy="484632"/>
            </a:xfrm>
            <a:prstGeom prst="notched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Arrow: Notched Right 10">
              <a:extLst>
                <a:ext uri="{FF2B5EF4-FFF2-40B4-BE49-F238E27FC236}">
                  <a16:creationId xmlns:a16="http://schemas.microsoft.com/office/drawing/2014/main" id="{D71F68A5-0386-5265-42B2-10050097C2D1}"/>
                </a:ext>
              </a:extLst>
            </p:cNvPr>
            <p:cNvSpPr/>
            <p:nvPr/>
          </p:nvSpPr>
          <p:spPr>
            <a:xfrm>
              <a:off x="146639" y="1741584"/>
              <a:ext cx="978408" cy="484632"/>
            </a:xfrm>
            <a:prstGeom prst="notched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Arrow: Notched Right 11">
              <a:extLst>
                <a:ext uri="{FF2B5EF4-FFF2-40B4-BE49-F238E27FC236}">
                  <a16:creationId xmlns:a16="http://schemas.microsoft.com/office/drawing/2014/main" id="{CD1BC035-1455-7957-6364-2AF773F4A1B3}"/>
                </a:ext>
              </a:extLst>
            </p:cNvPr>
            <p:cNvSpPr/>
            <p:nvPr/>
          </p:nvSpPr>
          <p:spPr>
            <a:xfrm>
              <a:off x="146639" y="2160745"/>
              <a:ext cx="978408" cy="484632"/>
            </a:xfrm>
            <a:prstGeom prst="notched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6161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9C58B-CD03-FD5B-98B1-09684440A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83CA63E-A48A-AFC1-B821-772EF108B36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</a:rPr>
              <a:t>The Blue Brine facility converts the brine into useful industrial chemicals and returns potable water to the desalination plant.</a:t>
            </a:r>
          </a:p>
          <a:p>
            <a:endParaRPr lang="en-CA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542B8B2-6152-72DE-0446-6371E5F0B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09538"/>
            <a:ext cx="8867775" cy="470725"/>
          </a:xfrm>
        </p:spPr>
        <p:txBody>
          <a:bodyPr>
            <a:normAutofit/>
          </a:bodyPr>
          <a:lstStyle/>
          <a:p>
            <a:r>
              <a:rPr lang="en-CA" altLang="en-US" sz="2000" dirty="0"/>
              <a:t>Recovery/Efficiency by adding blue Brine Technology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47F204-3ADF-01CE-0C53-76A2F66E43E1}"/>
              </a:ext>
            </a:extLst>
          </p:cNvPr>
          <p:cNvGrpSpPr/>
          <p:nvPr/>
        </p:nvGrpSpPr>
        <p:grpSpPr>
          <a:xfrm>
            <a:off x="264695" y="1891630"/>
            <a:ext cx="8440785" cy="4312350"/>
            <a:chOff x="264695" y="1891629"/>
            <a:chExt cx="8440785" cy="4312350"/>
          </a:xfrm>
        </p:grpSpPr>
        <p:grpSp>
          <p:nvGrpSpPr>
            <p:cNvPr id="43" name="Group 27">
              <a:extLst>
                <a:ext uri="{FF2B5EF4-FFF2-40B4-BE49-F238E27FC236}">
                  <a16:creationId xmlns:a16="http://schemas.microsoft.com/office/drawing/2014/main" id="{92114004-7E0C-796A-FD4F-2153CB295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695" y="1891629"/>
              <a:ext cx="8440785" cy="4312350"/>
              <a:chOff x="659560" y="2135707"/>
              <a:chExt cx="9304211" cy="4601418"/>
            </a:xfrm>
          </p:grpSpPr>
          <p:grpSp>
            <p:nvGrpSpPr>
              <p:cNvPr id="44" name="Group 49">
                <a:extLst>
                  <a:ext uri="{FF2B5EF4-FFF2-40B4-BE49-F238E27FC236}">
                    <a16:creationId xmlns:a16="http://schemas.microsoft.com/office/drawing/2014/main" id="{11D135ED-99F5-EE70-2077-9032729390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9480" y="2135707"/>
                <a:ext cx="8067704" cy="2498140"/>
                <a:chOff x="-5962345" y="2709746"/>
                <a:chExt cx="16413235" cy="5451569"/>
              </a:xfrm>
            </p:grpSpPr>
            <p:pic>
              <p:nvPicPr>
                <p:cNvPr id="52" name="Picture 2" descr="Blue Ocean Wave Layer Vector Background Illustration 34710975 Vector Art at Vecteezy">
                  <a:extLst>
                    <a:ext uri="{FF2B5EF4-FFF2-40B4-BE49-F238E27FC236}">
                      <a16:creationId xmlns:a16="http://schemas.microsoft.com/office/drawing/2014/main" id="{40A2588F-0DFC-BCED-8AC8-7E8687CCC4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630" y="4806180"/>
                  <a:ext cx="2553630" cy="1483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3" name="Group 39">
                  <a:extLst>
                    <a:ext uri="{FF2B5EF4-FFF2-40B4-BE49-F238E27FC236}">
                      <a16:creationId xmlns:a16="http://schemas.microsoft.com/office/drawing/2014/main" id="{422C0579-D2D4-89B0-B5C1-DEB3BD888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21631" y="3423420"/>
                  <a:ext cx="7629259" cy="4737895"/>
                  <a:chOff x="1806958" y="2531325"/>
                  <a:chExt cx="9429713" cy="6438696"/>
                </a:xfrm>
              </p:grpSpPr>
              <p:sp>
                <p:nvSpPr>
                  <p:cNvPr id="58" name="Flowchart: Magnetic Disk 57">
                    <a:extLst>
                      <a:ext uri="{FF2B5EF4-FFF2-40B4-BE49-F238E27FC236}">
                        <a16:creationId xmlns:a16="http://schemas.microsoft.com/office/drawing/2014/main" id="{70DE2445-32A5-4F06-E506-BF1571CBDB19}"/>
                      </a:ext>
                    </a:extLst>
                  </p:cNvPr>
                  <p:cNvSpPr/>
                  <p:nvPr/>
                </p:nvSpPr>
                <p:spPr>
                  <a:xfrm>
                    <a:off x="8179085" y="7285045"/>
                    <a:ext cx="3057586" cy="1682550"/>
                  </a:xfrm>
                  <a:prstGeom prst="flowChartMagneticDisk">
                    <a:avLst/>
                  </a:prstGeom>
                  <a:solidFill>
                    <a:srgbClr val="45CBE8">
                      <a:lumMod val="60000"/>
                      <a:lumOff val="40000"/>
                    </a:srgbClr>
                  </a:solidFill>
                  <a:ln w="9525" cap="flat" cmpd="sng" algn="ctr">
                    <a:solidFill>
                      <a:srgbClr val="3D3D3D">
                        <a:alpha val="83000"/>
                      </a:srgbClr>
                    </a:solidFill>
                    <a:prstDash val="solid"/>
                  </a:ln>
                  <a:effectLst/>
                </p:spPr>
                <p:txBody>
                  <a:bodyPr anchor="ctr" compatLnSpc="0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1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D3D3D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grpSp>
                <p:nvGrpSpPr>
                  <p:cNvPr id="59" name="Group 11">
                    <a:extLst>
                      <a:ext uri="{FF2B5EF4-FFF2-40B4-BE49-F238E27FC236}">
                        <a16:creationId xmlns:a16="http://schemas.microsoft.com/office/drawing/2014/main" id="{C2DEE6AF-B9C9-1C91-A6EA-36D639BDEF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28639" y="2531325"/>
                    <a:ext cx="3401122" cy="1271239"/>
                    <a:chOff x="2330605" y="3166945"/>
                    <a:chExt cx="3401122" cy="1271239"/>
                  </a:xfrm>
                </p:grpSpPr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E4EF802A-1FF9-7D3C-901F-8584234F50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1224" y="3164788"/>
                      <a:ext cx="3400866" cy="1269205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394C61"/>
                      </a:solidFill>
                      <a:prstDash val="solid"/>
                    </a:ln>
                    <a:effectLst/>
                  </p:spPr>
                  <p:txBody>
                    <a:bodyPr anchor="ctr" compatLnSpc="0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D3D3D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706D15AE-C5D6-05DB-8453-1DFE31E706E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331224" y="3164788"/>
                      <a:ext cx="3400866" cy="1269205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394C61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60" name="Connector: Elbow 59">
                    <a:extLst>
                      <a:ext uri="{FF2B5EF4-FFF2-40B4-BE49-F238E27FC236}">
                        <a16:creationId xmlns:a16="http://schemas.microsoft.com/office/drawing/2014/main" id="{5D50FA55-DEC3-C91D-C2BE-A094E76909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08449" y="3088396"/>
                    <a:ext cx="2363043" cy="200349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53975" cap="flat" cmpd="sng" algn="ctr">
                    <a:solidFill>
                      <a:srgbClr val="45CBE8">
                        <a:lumMod val="50000"/>
                      </a:srgbClr>
                    </a:solidFill>
                    <a:prstDash val="solid"/>
                    <a:tailEnd type="triangle"/>
                  </a:ln>
                  <a:effectLst/>
                </p:spPr>
              </p:cxnSp>
              <p:cxnSp>
                <p:nvCxnSpPr>
                  <p:cNvPr id="61" name="Connector: Elbow 60">
                    <a:extLst>
                      <a:ext uri="{FF2B5EF4-FFF2-40B4-BE49-F238E27FC236}">
                        <a16:creationId xmlns:a16="http://schemas.microsoft.com/office/drawing/2014/main" id="{F6284E79-E0F0-0B04-D913-C6BE14BE0479}"/>
                      </a:ext>
                    </a:extLst>
                  </p:cNvPr>
                  <p:cNvCxnSpPr>
                    <a:cxnSpLocks/>
                    <a:endCxn id="58" idx="0"/>
                  </p:cNvCxnSpPr>
                  <p:nvPr/>
                </p:nvCxnSpPr>
                <p:spPr>
                  <a:xfrm rot="16200000" flipH="1">
                    <a:off x="5899861" y="4036257"/>
                    <a:ext cx="4366848" cy="324918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53975" cap="flat" cmpd="sng" algn="ctr">
                    <a:solidFill>
                      <a:srgbClr val="45CBE8">
                        <a:lumMod val="50000"/>
                      </a:srgbClr>
                    </a:solidFill>
                    <a:prstDash val="solid"/>
                    <a:tailEnd type="triangle"/>
                  </a:ln>
                  <a:effectLst/>
                </p:spPr>
              </p:cxnSp>
            </p:grpSp>
            <p:grpSp>
              <p:nvGrpSpPr>
                <p:cNvPr id="54" name="Group 48">
                  <a:extLst>
                    <a:ext uri="{FF2B5EF4-FFF2-40B4-BE49-F238E27FC236}">
                      <a16:creationId xmlns:a16="http://schemas.microsoft.com/office/drawing/2014/main" id="{A1C0B17F-1D17-6846-4349-A77671BA61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5962345" y="2709746"/>
                  <a:ext cx="11827040" cy="3517791"/>
                  <a:chOff x="-5962345" y="2709746"/>
                  <a:chExt cx="11827040" cy="3517791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0580326F-2101-0A5A-4767-D359A517FA3B}"/>
                      </a:ext>
                    </a:extLst>
                  </p:cNvPr>
                  <p:cNvCxnSpPr/>
                  <p:nvPr/>
                </p:nvCxnSpPr>
                <p:spPr>
                  <a:xfrm>
                    <a:off x="5865016" y="2709746"/>
                    <a:ext cx="0" cy="90173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BA0C2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C5BE2257-304A-4D05-9591-2AC20894CF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-5961373" y="2709746"/>
                    <a:ext cx="11826389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BA0C2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D41BC241-680F-55EE-F5A0-BC94F2DD2D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5961373" y="2738373"/>
                    <a:ext cx="0" cy="3488865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rgbClr val="BA0C2F"/>
                    </a:solidFill>
                    <a:prstDash val="solid"/>
                    <a:tailEnd type="triangle"/>
                  </a:ln>
                  <a:effectLst/>
                </p:spPr>
              </p:cxnSp>
            </p:grp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C25572-D2B9-E45A-8C0E-4F5BF3843BD8}"/>
                  </a:ext>
                </a:extLst>
              </p:cNvPr>
              <p:cNvSpPr txBox="1"/>
              <p:nvPr/>
            </p:nvSpPr>
            <p:spPr>
              <a:xfrm>
                <a:off x="8182304" y="2975253"/>
                <a:ext cx="1781467" cy="5846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lvl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40-50% (approx.)</a:t>
                </a:r>
              </a:p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Pure Water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DF8096-51C9-5570-7592-C66C1BD54A8F}"/>
                  </a:ext>
                </a:extLst>
              </p:cNvPr>
              <p:cNvSpPr/>
              <p:nvPr/>
            </p:nvSpPr>
            <p:spPr bwMode="auto">
              <a:xfrm>
                <a:off x="659560" y="3734453"/>
                <a:ext cx="2319209" cy="993682"/>
              </a:xfrm>
              <a:prstGeom prst="rect">
                <a:avLst/>
              </a:prstGeom>
              <a:noFill/>
              <a:ln w="38100" cap="flat" cmpd="sng" algn="ctr">
                <a:solidFill>
                  <a:srgbClr val="394C61"/>
                </a:solidFill>
                <a:prstDash val="solid"/>
              </a:ln>
              <a:effectLst/>
            </p:spPr>
            <p:txBody>
              <a:bodyPr anchor="ctr" compatLnSpc="0"/>
              <a:lstStyle/>
              <a:p>
                <a:pPr marL="0" marR="0" lvl="0" indent="0" algn="ctr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C96A91A4-6F55-B886-3491-1363FB5A06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78769" y="4139467"/>
                <a:ext cx="5692458" cy="250881"/>
              </a:xfrm>
              <a:prstGeom prst="bentConnector3">
                <a:avLst>
                  <a:gd name="adj1" fmla="val 50000"/>
                </a:avLst>
              </a:prstGeom>
              <a:noFill/>
              <a:ln w="53975" cap="flat" cmpd="sng" algn="ctr">
                <a:solidFill>
                  <a:srgbClr val="45CBE8">
                    <a:lumMod val="50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DD92FB-037C-6FC3-8A52-749C57B1CCCC}"/>
                  </a:ext>
                </a:extLst>
              </p:cNvPr>
              <p:cNvSpPr txBox="1"/>
              <p:nvPr/>
            </p:nvSpPr>
            <p:spPr>
              <a:xfrm>
                <a:off x="6369480" y="4429702"/>
                <a:ext cx="1938728" cy="5846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400" b="1" kern="0" dirty="0">
                    <a:solidFill>
                      <a:srgbClr val="3D3D3D"/>
                    </a:solidFill>
                    <a:latin typeface="Arial"/>
                  </a:rPr>
                  <a:t>40-45</a:t>
                </a: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% (approx.)</a:t>
                </a:r>
              </a:p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Pure Water Return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977AD2-84EA-5A66-3789-46872B449F33}"/>
                  </a:ext>
                </a:extLst>
              </p:cNvPr>
              <p:cNvSpPr txBox="1"/>
              <p:nvPr/>
            </p:nvSpPr>
            <p:spPr>
              <a:xfrm>
                <a:off x="1164357" y="4067319"/>
                <a:ext cx="203628" cy="3650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6A1CBF-E30F-2402-78C7-E534EF13FA1A}"/>
                  </a:ext>
                </a:extLst>
              </p:cNvPr>
              <p:cNvSpPr txBox="1"/>
              <p:nvPr/>
            </p:nvSpPr>
            <p:spPr>
              <a:xfrm>
                <a:off x="781791" y="5393869"/>
                <a:ext cx="2659655" cy="13432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 Industrial Products:</a:t>
                </a:r>
              </a:p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   -Magnesium (Mg)</a:t>
                </a:r>
              </a:p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   -Gypsum (CaSO4)</a:t>
                </a:r>
              </a:p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   -Caustic Soda (NaOH)</a:t>
                </a:r>
              </a:p>
              <a:p>
                <a:pPr marL="0" marR="0" lvl="0" indent="0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Arial"/>
                  </a:rPr>
                  <a:t>   -Hydrochloric Acid (HCl)</a:t>
                </a:r>
              </a:p>
            </p:txBody>
          </p:sp>
          <p:sp>
            <p:nvSpPr>
              <p:cNvPr id="51" name="Arrow: Down 50">
                <a:extLst>
                  <a:ext uri="{FF2B5EF4-FFF2-40B4-BE49-F238E27FC236}">
                    <a16:creationId xmlns:a16="http://schemas.microsoft.com/office/drawing/2014/main" id="{3B2B42FE-876D-DF75-1F1A-05D981D99317}"/>
                  </a:ext>
                </a:extLst>
              </p:cNvPr>
              <p:cNvSpPr/>
              <p:nvPr/>
            </p:nvSpPr>
            <p:spPr>
              <a:xfrm>
                <a:off x="1577084" y="4780606"/>
                <a:ext cx="484161" cy="560791"/>
              </a:xfrm>
              <a:prstGeom prst="downArrow">
                <a:avLst/>
              </a:prstGeom>
              <a:solidFill>
                <a:srgbClr val="45CBE8">
                  <a:lumMod val="50000"/>
                </a:srgbClr>
              </a:solidFill>
              <a:ln w="9525" cap="flat" cmpd="sng" algn="ctr">
                <a:solidFill>
                  <a:srgbClr val="3D3D3D"/>
                </a:solidFill>
                <a:prstDash val="solid"/>
              </a:ln>
              <a:effectLst/>
            </p:spPr>
            <p:txBody>
              <a:bodyPr anchor="ctr" compatLnSpc="0"/>
              <a:lstStyle/>
              <a:p>
                <a:pPr marL="0" marR="0" lvl="0" indent="0" algn="ctr" defTabSz="91440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64" name="Picture 63" descr="A blue text with blue drops&#10;&#10;Description automatically generated with medium confidence">
              <a:extLst>
                <a:ext uri="{FF2B5EF4-FFF2-40B4-BE49-F238E27FC236}">
                  <a16:creationId xmlns:a16="http://schemas.microsoft.com/office/drawing/2014/main" id="{4396C559-7F98-C1B3-841A-D98495134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29"/>
            <a:stretch/>
          </p:blipFill>
          <p:spPr>
            <a:xfrm>
              <a:off x="508000" y="3497593"/>
              <a:ext cx="1703245" cy="65687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8E077B-4347-393B-C90F-559BEC8DD0A4}"/>
                </a:ext>
              </a:extLst>
            </p:cNvPr>
            <p:cNvSpPr txBox="1"/>
            <p:nvPr/>
          </p:nvSpPr>
          <p:spPr bwMode="auto">
            <a:xfrm>
              <a:off x="2125306" y="1903923"/>
              <a:ext cx="2283998" cy="310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sz="1400" b="1" kern="0" dirty="0">
                  <a:solidFill>
                    <a:srgbClr val="3D3D3D"/>
                  </a:solidFill>
                  <a:latin typeface="Arial"/>
                </a:rPr>
                <a:t>50-60</a:t>
              </a:r>
              <a:r>
                <a: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Arial"/>
                </a:rPr>
                <a:t>% (approx.) Brine</a:t>
              </a:r>
            </a:p>
          </p:txBody>
        </p:sp>
      </p:grpSp>
      <p:pic>
        <p:nvPicPr>
          <p:cNvPr id="68" name="Picture 67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456CD007-31CB-F1BD-9185-57AF713E6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7956533" y="6340707"/>
            <a:ext cx="1057292" cy="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653E-BD9B-BAAE-2E8C-C14FEA91F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B9280-51B0-110D-FE0B-EA6B7EB1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2771B1A-C66B-1047-502C-A4153C97F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09538"/>
            <a:ext cx="8867775" cy="470725"/>
          </a:xfrm>
        </p:spPr>
        <p:txBody>
          <a:bodyPr>
            <a:normAutofit/>
          </a:bodyPr>
          <a:lstStyle/>
          <a:p>
            <a:r>
              <a:rPr lang="en-CA" altLang="en-US" sz="2000" dirty="0"/>
              <a:t>Simple concept:  numerous integrated processes</a:t>
            </a:r>
          </a:p>
        </p:txBody>
      </p:sp>
      <p:pic>
        <p:nvPicPr>
          <p:cNvPr id="68" name="Picture 67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72D17913-295C-7F06-B986-628E0D3E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/>
          <a:stretch/>
        </p:blipFill>
        <p:spPr>
          <a:xfrm>
            <a:off x="7967104" y="6401615"/>
            <a:ext cx="1057292" cy="407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ED356-CE5F-E27E-632A-11A2640B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537"/>
            <a:ext cx="9148437" cy="4586438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08BBAD22-3A17-ED89-9D00-CAB10F7EDD7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46050" y="976128"/>
            <a:ext cx="8614610" cy="590321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</a:rPr>
              <a:t>Engineering Challenges:   </a:t>
            </a:r>
            <a:r>
              <a:rPr kumimoji="0" lang="en-CA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" panose="020B0604020202020204" pitchFamily="34" charset="0"/>
              </a:rPr>
              <a:t>ZLD, NSF Compliance, Process Design, Scaling from Pilots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03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A4488-C7B2-5B73-71DA-25AFC385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7" y="1113764"/>
            <a:ext cx="2452312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Process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3CCA-A736-D2C4-B7A3-DE543ED4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344" y="548640"/>
            <a:ext cx="4581135" cy="531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Gypsum precipitation using nanofiltration, </a:t>
            </a:r>
            <a:r>
              <a:rPr lang="en-US" sz="2000" dirty="0" err="1">
                <a:latin typeface="+mn-lt"/>
                <a:cs typeface="+mn-cs"/>
              </a:rPr>
              <a:t>hydrocyclones</a:t>
            </a:r>
            <a:r>
              <a:rPr lang="en-US" sz="2000" dirty="0">
                <a:latin typeface="+mn-lt"/>
                <a:cs typeface="+mn-cs"/>
              </a:rPr>
              <a:t> and dewatering.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Magnesium Hydroxide precipitation using nanofiltration and vibratory shear membrane concentration.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Salt concentration using SWRO’s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Ion exchange and chelating to remove divalent &amp; trivalent ions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Electrodialysis for production of HCl and NaOH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Distillation of HCl and NaOH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sz="2000" dirty="0">
                <a:latin typeface="+mn-lt"/>
                <a:cs typeface="+mn-cs"/>
              </a:rPr>
              <a:t>Storage &amp; </a:t>
            </a:r>
            <a:r>
              <a:rPr lang="en-US" sz="2000" dirty="0" err="1">
                <a:latin typeface="+mn-lt"/>
                <a:cs typeface="+mn-cs"/>
              </a:rPr>
              <a:t>Offtaking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C92AE-AF9B-7DF1-6D9E-FABF192D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25344"/>
            <a:ext cx="7893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C0B8-E9FE-7662-4991-E0362112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" y="109265"/>
            <a:ext cx="8867689" cy="455180"/>
          </a:xfrm>
        </p:spPr>
        <p:txBody>
          <a:bodyPr>
            <a:normAutofit/>
          </a:bodyPr>
          <a:lstStyle/>
          <a:p>
            <a:r>
              <a:rPr lang="en-CA" sz="2000" dirty="0" err="1"/>
              <a:t>el</a:t>
            </a:r>
            <a:r>
              <a:rPr lang="en-CA" sz="2000" dirty="0"/>
              <a:t> paso, Texas project…..  10,000 m3/day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95467-82A8-B24A-F2BB-C52FAEAB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554F8-5DAF-2D82-6CCF-098B837F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800"/>
            <a:ext cx="9144000" cy="5503618"/>
          </a:xfrm>
          <a:prstGeom prst="rect">
            <a:avLst/>
          </a:prstGeom>
        </p:spPr>
      </p:pic>
      <p:pic>
        <p:nvPicPr>
          <p:cNvPr id="10" name="Picture 9" descr="A blue text with blue drops&#10;&#10;Description automatically generated with medium confidence">
            <a:extLst>
              <a:ext uri="{FF2B5EF4-FFF2-40B4-BE49-F238E27FC236}">
                <a16:creationId xmlns:a16="http://schemas.microsoft.com/office/drawing/2014/main" id="{CC8593DB-83CA-CEED-34C2-2D7E3B432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7967104" y="6358985"/>
            <a:ext cx="1057292" cy="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3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Dividend">
  <a:themeElements>
    <a:clrScheme name="Tungsten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84C61"/>
      </a:accent1>
      <a:accent2>
        <a:srgbClr val="424242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E74FE6DABE4B870919738645A176" ma:contentTypeVersion="11" ma:contentTypeDescription="Create a new document." ma:contentTypeScope="" ma:versionID="3c1d5ffd3af997b1c136228accd86d30">
  <xsd:schema xmlns:xsd="http://www.w3.org/2001/XMLSchema" xmlns:xs="http://www.w3.org/2001/XMLSchema" xmlns:p="http://schemas.microsoft.com/office/2006/metadata/properties" xmlns:ns2="ee1d9eeb-f362-4b5b-8a6e-40b0d9b404e4" xmlns:ns3="f9d9cd23-3291-4b34-b5f3-4b36035c397e" targetNamespace="http://schemas.microsoft.com/office/2006/metadata/properties" ma:root="true" ma:fieldsID="a4439db9e341d5e18f3f4dafdf0b6ef4" ns2:_="" ns3:_="">
    <xsd:import namespace="ee1d9eeb-f362-4b5b-8a6e-40b0d9b404e4"/>
    <xsd:import namespace="f9d9cd23-3291-4b34-b5f3-4b36035c3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d9eeb-f362-4b5b-8a6e-40b0d9b40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e98472c-f966-4aa8-ad60-5a98665d57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9cd23-3291-4b34-b5f3-4b36035c397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fcd3dd-713b-4aad-8ee7-cf4e451d220f}" ma:internalName="TaxCatchAll" ma:showField="CatchAllData" ma:web="f9d9cd23-3291-4b34-b5f3-4b36035c3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9cd23-3291-4b34-b5f3-4b36035c397e" xsi:nil="true"/>
    <lcf76f155ced4ddcb4097134ff3c332f xmlns="ee1d9eeb-f362-4b5b-8a6e-40b0d9b404e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117166-7586-4373-82AE-44B061FD3AC3}"/>
</file>

<file path=customXml/itemProps2.xml><?xml version="1.0" encoding="utf-8"?>
<ds:datastoreItem xmlns:ds="http://schemas.openxmlformats.org/officeDocument/2006/customXml" ds:itemID="{25AF3CBB-22C0-41CF-8773-F57340E717BF}">
  <ds:schemaRefs>
    <ds:schemaRef ds:uri="http://purl.org/dc/terms/"/>
    <ds:schemaRef ds:uri="http://schemas.openxmlformats.org/package/2006/metadata/core-properties"/>
    <ds:schemaRef ds:uri="cf2657db-a99d-4975-adec-1b8d9275af6a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1eb986ab-32d5-44a9-a7be-25694b48d45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7127812-83AF-4B50-8BE8-99C57F01FC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{CA04DEFA-C959-D54C-A041-2D9F991BF88D}tf10001123</Template>
  <TotalTime>84116</TotalTime>
  <Words>439</Words>
  <Application>Microsoft Office PowerPoint</Application>
  <PresentationFormat>On-screen Show (4:3)</PresentationFormat>
  <Paragraphs>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Cambria</vt:lpstr>
      <vt:lpstr>Times New Roman</vt:lpstr>
      <vt:lpstr>Wingdings 2</vt:lpstr>
      <vt:lpstr>Dividend</vt:lpstr>
      <vt:lpstr>PowerPoint Presentation</vt:lpstr>
      <vt:lpstr>Blue brine project 96:  Two fundamental questions</vt:lpstr>
      <vt:lpstr>Recovery/Efficiency of a Typical Desalination Plant</vt:lpstr>
      <vt:lpstr>Seawater Constituents  (Pacific)</vt:lpstr>
      <vt:lpstr>What is the process:</vt:lpstr>
      <vt:lpstr>Recovery/Efficiency by adding blue Brine Technology</vt:lpstr>
      <vt:lpstr>Simple concept:  numerous integrated processes</vt:lpstr>
      <vt:lpstr>Process stages</vt:lpstr>
      <vt:lpstr>el paso, Texas project…..  10,000 m3/day</vt:lpstr>
      <vt:lpstr>Project efforts to date</vt:lpstr>
      <vt:lpstr>7 Hectare site:  end to end treatment &amp; Distribution</vt:lpstr>
      <vt:lpstr>Electrodialysis bipolar membrane piloting &amp; Testing</vt:lpstr>
      <vt:lpstr>22 Membrane skids:  Nano, BWRO, SWRO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Fontus</dc:title>
  <dc:creator>Philip Blix</dc:creator>
  <cp:lastModifiedBy>Martin Hauschild</cp:lastModifiedBy>
  <cp:revision>2388</cp:revision>
  <cp:lastPrinted>2023-08-30T16:33:31Z</cp:lastPrinted>
  <dcterms:created xsi:type="dcterms:W3CDTF">2016-09-14T02:10:53Z</dcterms:created>
  <dcterms:modified xsi:type="dcterms:W3CDTF">2025-08-22T20:05:43Z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0x0101004ABCE74FE6DABE4B870919738645A176</vt:lpwstr>
  </property>
</Properties>
</file>