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7"/>
  </p:notesMasterIdLst>
  <p:handoutMasterIdLst>
    <p:handoutMasterId r:id="rId8"/>
  </p:handoutMasterIdLst>
  <p:sldIdLst>
    <p:sldId id="276" r:id="rId3"/>
    <p:sldId id="319" r:id="rId4"/>
    <p:sldId id="273" r:id="rId5"/>
    <p:sldId id="27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B42"/>
    <a:srgbClr val="077F9D"/>
    <a:srgbClr val="226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5"/>
    <p:restoredTop sz="89901"/>
  </p:normalViewPr>
  <p:slideViewPr>
    <p:cSldViewPr snapToGrid="0" snapToObjects="1">
      <p:cViewPr>
        <p:scale>
          <a:sx n="162" d="100"/>
          <a:sy n="162" d="100"/>
        </p:scale>
        <p:origin x="1456" y="864"/>
      </p:cViewPr>
      <p:guideLst>
        <p:guide orient="horz" pos="2280"/>
        <p:guide pos="2880"/>
      </p:guideLst>
    </p:cSldViewPr>
  </p:slideViewPr>
  <p:notesTextViewPr>
    <p:cViewPr>
      <p:scale>
        <a:sx n="1" d="1"/>
        <a:sy n="1" d="1"/>
      </p:scale>
      <p:origin x="0" y="0"/>
    </p:cViewPr>
  </p:notesTextViewPr>
  <p:notesViewPr>
    <p:cSldViewPr snapToGrid="0" snapToObjects="1" showGuides="1">
      <p:cViewPr varScale="1">
        <p:scale>
          <a:sx n="103" d="100"/>
          <a:sy n="103" d="100"/>
        </p:scale>
        <p:origin x="24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6D46C6-BED6-4F40-9DAB-1132E598D5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5B99C2-0B39-4814-95F3-3B95335840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06DE5-5E32-4D4E-AA76-5E7C55A16AF6}" type="datetimeFigureOut">
              <a:rPr lang="en-US" smtClean="0"/>
              <a:t>8/24/25</a:t>
            </a:fld>
            <a:endParaRPr lang="en-US"/>
          </a:p>
        </p:txBody>
      </p:sp>
      <p:sp>
        <p:nvSpPr>
          <p:cNvPr id="4" name="Footer Placeholder 3">
            <a:extLst>
              <a:ext uri="{FF2B5EF4-FFF2-40B4-BE49-F238E27FC236}">
                <a16:creationId xmlns:a16="http://schemas.microsoft.com/office/drawing/2014/main" id="{5A7EF97C-80A3-4EF7-A54D-B0DC53AEA2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B67528-F28B-4FBA-AD89-C8D95551A9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915D4C-8393-4A52-BFC9-1F540132162F}" type="slidenum">
              <a:rPr lang="en-US" smtClean="0"/>
              <a:t>‹#›</a:t>
            </a:fld>
            <a:endParaRPr lang="en-US"/>
          </a:p>
        </p:txBody>
      </p:sp>
    </p:spTree>
    <p:extLst>
      <p:ext uri="{BB962C8B-B14F-4D97-AF65-F5344CB8AC3E}">
        <p14:creationId xmlns:p14="http://schemas.microsoft.com/office/powerpoint/2010/main" val="503711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74D75-BDFE-4D5A-8B66-847EF9768D64}" type="datetimeFigureOut">
              <a:rPr lang="en-US" smtClean="0"/>
              <a:t>8/24/25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E6120-F0E8-4CE4-9562-2D0AA1677232}" type="slidenum">
              <a:rPr lang="en-US" smtClean="0"/>
              <a:t>‹#›</a:t>
            </a:fld>
            <a:endParaRPr lang="en-US"/>
          </a:p>
        </p:txBody>
      </p:sp>
    </p:spTree>
    <p:extLst>
      <p:ext uri="{BB962C8B-B14F-4D97-AF65-F5344CB8AC3E}">
        <p14:creationId xmlns:p14="http://schemas.microsoft.com/office/powerpoint/2010/main" val="328238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everyone had a </a:t>
            </a:r>
            <a:r>
              <a:rPr lang="en-US" dirty="0" err="1"/>
              <a:t>gtreat</a:t>
            </a:r>
            <a:r>
              <a:rPr lang="en-US" dirty="0"/>
              <a:t> lunch and thanks to Sam for the excellent keynote. </a:t>
            </a:r>
          </a:p>
          <a:p>
            <a:endParaRPr lang="en-US" dirty="0"/>
          </a:p>
          <a:p>
            <a:r>
              <a:rPr lang="en-US" dirty="0"/>
              <a:t>We’re going to pivot from Ag to</a:t>
            </a:r>
          </a:p>
        </p:txBody>
      </p:sp>
      <p:sp>
        <p:nvSpPr>
          <p:cNvPr id="4" name="Slide Number Placeholder 3"/>
          <p:cNvSpPr>
            <a:spLocks noGrp="1"/>
          </p:cNvSpPr>
          <p:nvPr>
            <p:ph type="sldNum" sz="quarter" idx="5"/>
          </p:nvPr>
        </p:nvSpPr>
        <p:spPr/>
        <p:txBody>
          <a:bodyPr/>
          <a:lstStyle/>
          <a:p>
            <a:fld id="{9FAE6120-F0E8-4CE4-9562-2D0AA1677232}" type="slidenum">
              <a:rPr lang="en-US" smtClean="0"/>
              <a:t>1</a:t>
            </a:fld>
            <a:endParaRPr lang="en-US"/>
          </a:p>
        </p:txBody>
      </p:sp>
    </p:spTree>
    <p:extLst>
      <p:ext uri="{BB962C8B-B14F-4D97-AF65-F5344CB8AC3E}">
        <p14:creationId xmlns:p14="http://schemas.microsoft.com/office/powerpoint/2010/main" val="373489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sz="1200" b="1" dirty="0">
                <a:solidFill>
                  <a:schemeClr val="accent5">
                    <a:lumMod val="50000"/>
                  </a:schemeClr>
                </a:solidFill>
                <a:ea typeface="Tahoma" panose="020B0604030504040204" pitchFamily="34" charset="0"/>
                <a:cs typeface="Tahoma" panose="020B0604030504040204" pitchFamily="34" charset="0"/>
              </a:rPr>
              <a:t>1.9 billion </a:t>
            </a:r>
            <a:r>
              <a:rPr lang="en-US" sz="1200" b="1" dirty="0" err="1">
                <a:solidFill>
                  <a:schemeClr val="accent5">
                    <a:lumMod val="50000"/>
                  </a:schemeClr>
                </a:solidFill>
                <a:ea typeface="Tahoma" panose="020B0604030504040204" pitchFamily="34" charset="0"/>
                <a:cs typeface="Tahoma" panose="020B0604030504040204" pitchFamily="34" charset="0"/>
              </a:rPr>
              <a:t>bbls</a:t>
            </a:r>
            <a:r>
              <a:rPr lang="en-US" sz="1200" b="1" dirty="0">
                <a:solidFill>
                  <a:schemeClr val="accent5">
                    <a:lumMod val="50000"/>
                  </a:schemeClr>
                </a:solidFill>
                <a:ea typeface="Tahoma" panose="020B0604030504040204" pitchFamily="34" charset="0"/>
                <a:cs typeface="Tahoma" panose="020B0604030504040204" pitchFamily="34" charset="0"/>
              </a:rPr>
              <a:t>/year = 5.4 million </a:t>
            </a:r>
            <a:r>
              <a:rPr lang="en-US" sz="1200" b="1" dirty="0" err="1">
                <a:solidFill>
                  <a:schemeClr val="accent5">
                    <a:lumMod val="50000"/>
                  </a:schemeClr>
                </a:solidFill>
                <a:ea typeface="Tahoma" panose="020B0604030504040204" pitchFamily="34" charset="0"/>
                <a:cs typeface="Tahoma" panose="020B0604030504040204" pitchFamily="34" charset="0"/>
              </a:rPr>
              <a:t>bbls</a:t>
            </a:r>
            <a:r>
              <a:rPr lang="en-US" sz="1200" b="1" dirty="0">
                <a:solidFill>
                  <a:schemeClr val="accent5">
                    <a:lumMod val="50000"/>
                  </a:schemeClr>
                </a:solidFill>
                <a:ea typeface="Tahoma" panose="020B0604030504040204" pitchFamily="34" charset="0"/>
                <a:cs typeface="Tahoma" panose="020B0604030504040204" pitchFamily="34" charset="0"/>
              </a:rPr>
              <a:t>/day = 220 MGD</a:t>
            </a:r>
          </a:p>
          <a:p>
            <a:pPr marL="0" indent="0" algn="l">
              <a:lnSpc>
                <a:spcPct val="100000"/>
              </a:lnSpc>
              <a:buNone/>
            </a:pPr>
            <a:r>
              <a:rPr lang="en-US" sz="1200" b="1" dirty="0">
                <a:solidFill>
                  <a:schemeClr val="accent5">
                    <a:lumMod val="50000"/>
                  </a:schemeClr>
                </a:solidFill>
                <a:ea typeface="Tahoma" panose="020B0604030504040204" pitchFamily="34" charset="0"/>
                <a:cs typeface="Tahoma" panose="020B0604030504040204" pitchFamily="34" charset="0"/>
              </a:rPr>
              <a:t>= ~ 50 MGD after recycle &amp; treatment</a:t>
            </a:r>
          </a:p>
          <a:p>
            <a:pPr marL="0" indent="0" algn="l">
              <a:lnSpc>
                <a:spcPct val="100000"/>
              </a:lnSpc>
              <a:buNone/>
            </a:pPr>
            <a:endParaRPr lang="en-US" sz="1200" b="1" dirty="0">
              <a:solidFill>
                <a:schemeClr val="accent5">
                  <a:lumMod val="50000"/>
                </a:schemeClr>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5">
                    <a:lumMod val="50000"/>
                  </a:schemeClr>
                </a:solidFill>
                <a:ea typeface="Tahoma" panose="020B0604030504040204" pitchFamily="34" charset="0"/>
                <a:cs typeface="Tahoma" panose="020B0604030504040204" pitchFamily="34" charset="0"/>
              </a:rPr>
              <a:t>What could we do with 50 MGD more freshwater in this region?</a:t>
            </a:r>
            <a:r>
              <a:rPr lang="en-US" dirty="0"/>
              <a:t> There are many considerations and challenges to overcome but, this is the purpose for this event, and this session, which is to showcase how far the research and science has come over the last few years. </a:t>
            </a:r>
          </a:p>
          <a:p>
            <a:pPr marL="0" indent="0" algn="l">
              <a:lnSpc>
                <a:spcPct val="100000"/>
              </a:lnSpc>
              <a:buNone/>
            </a:pPr>
            <a:endParaRPr lang="en-US" sz="1200" b="0" dirty="0">
              <a:solidFill>
                <a:schemeClr val="accent5">
                  <a:lumMod val="50000"/>
                </a:schemeClr>
              </a:solidFill>
              <a:ea typeface="Tahoma" panose="020B0604030504040204" pitchFamily="34" charset="0"/>
              <a:cs typeface="Tahoma" panose="020B0604030504040204" pitchFamily="34" charset="0"/>
            </a:endParaRPr>
          </a:p>
          <a:p>
            <a:pPr algn="l"/>
            <a:r>
              <a:rPr lang="en-US" dirty="0"/>
              <a:t>Before handing it over to our speakers, I did want to cover some brief terminology because if you start googling PW you will see inconsistencies in how certain terms are used, and its leading to a lot of confusion of what researchers are actually trying to do.</a:t>
            </a:r>
          </a:p>
        </p:txBody>
      </p:sp>
      <p:sp>
        <p:nvSpPr>
          <p:cNvPr id="4" name="Slide Number Placeholder 3"/>
          <p:cNvSpPr>
            <a:spLocks noGrp="1"/>
          </p:cNvSpPr>
          <p:nvPr>
            <p:ph type="sldNum" sz="quarter" idx="5"/>
          </p:nvPr>
        </p:nvSpPr>
        <p:spPr/>
        <p:txBody>
          <a:bodyPr/>
          <a:lstStyle/>
          <a:p>
            <a:fld id="{9FAE6120-F0E8-4CE4-9562-2D0AA1677232}" type="slidenum">
              <a:rPr lang="en-US" smtClean="0"/>
              <a:t>3</a:t>
            </a:fld>
            <a:endParaRPr lang="en-US"/>
          </a:p>
        </p:txBody>
      </p:sp>
    </p:spTree>
    <p:extLst>
      <p:ext uri="{BB962C8B-B14F-4D97-AF65-F5344CB8AC3E}">
        <p14:creationId xmlns:p14="http://schemas.microsoft.com/office/powerpoint/2010/main" val="390170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first term I want everyone to be aware of is what “raw PW” is.</a:t>
            </a:r>
          </a:p>
          <a:p>
            <a:pPr marL="628650" lvl="1" indent="-171450">
              <a:buFont typeface="Arial" panose="020B0604020202020204" pitchFamily="34" charset="0"/>
              <a:buChar char="•"/>
            </a:pPr>
            <a:r>
              <a:rPr lang="en-US" dirty="0"/>
              <a:t>This is the water that comes directly out of the ground that is co-mingled with the oil and gas and has undergone separation</a:t>
            </a:r>
          </a:p>
          <a:p>
            <a:pPr marL="628650" lvl="1" indent="-171450">
              <a:buFont typeface="Arial" panose="020B0604020202020204" pitchFamily="34" charset="0"/>
              <a:buChar char="•"/>
            </a:pPr>
            <a:r>
              <a:rPr lang="en-US" dirty="0"/>
              <a:t>As with any untreated wastewater, it contains a lot of nasties including salts, metals, and organics that need to be removed prior thinking about reuse.</a:t>
            </a:r>
          </a:p>
          <a:p>
            <a:pPr marL="171450" lvl="0" indent="-171450">
              <a:buFont typeface="Arial" panose="020B0604020202020204" pitchFamily="34" charset="0"/>
              <a:buChar char="•"/>
            </a:pPr>
            <a:r>
              <a:rPr lang="en-US" dirty="0"/>
              <a:t>The next is “clean brine”, which is the resulting water from a partial treatment of the raw PW. This water is treated to a standard specification for re-use inside the O&amp;G field mostly for fracking but there are other uses.</a:t>
            </a:r>
          </a:p>
          <a:p>
            <a:pPr marL="628650" lvl="1" indent="-171450">
              <a:buFont typeface="Arial" panose="020B0604020202020204" pitchFamily="34" charset="0"/>
              <a:buChar char="•"/>
            </a:pPr>
            <a:r>
              <a:rPr lang="en-US" dirty="0"/>
              <a:t>This water still contains very high levels of salt and contains elevated levels of oils, hydrocarbons, and metals.</a:t>
            </a:r>
          </a:p>
          <a:p>
            <a:pPr marL="628650" lvl="1" indent="-171450">
              <a:buFont typeface="Arial" panose="020B0604020202020204" pitchFamily="34" charset="0"/>
              <a:buChar char="•"/>
            </a:pPr>
            <a:r>
              <a:rPr lang="en-US" dirty="0"/>
              <a:t>While it is true that you could call this “treated PW”, and many news articles and media outlets will do this then claim this is the water that entities are wanting to water crops with or put into the environment, this is 100% incorrect.</a:t>
            </a:r>
          </a:p>
          <a:p>
            <a:pPr marL="628650" lvl="1" indent="-171450">
              <a:buFont typeface="Arial" panose="020B0604020202020204" pitchFamily="34" charset="0"/>
              <a:buChar char="•"/>
            </a:pPr>
            <a:r>
              <a:rPr lang="en-US" dirty="0"/>
              <a:t>This clean brine is only for use within the O&amp;G field.</a:t>
            </a:r>
          </a:p>
          <a:p>
            <a:pPr marL="171450" lvl="0" indent="-171450">
              <a:buFont typeface="Arial" panose="020B0604020202020204" pitchFamily="34" charset="0"/>
              <a:buChar char="•"/>
            </a:pPr>
            <a:r>
              <a:rPr lang="en-US" dirty="0"/>
              <a:t>What researchers, engineers, and </a:t>
            </a:r>
            <a:r>
              <a:rPr lang="en-US" dirty="0" err="1"/>
              <a:t>sciencitsts</a:t>
            </a:r>
            <a:r>
              <a:rPr lang="en-US" dirty="0"/>
              <a:t> in the field call “treated PW” is the desalinated produced water.</a:t>
            </a:r>
          </a:p>
          <a:p>
            <a:pPr marL="628650" lvl="1" indent="-171450">
              <a:buFont typeface="Arial" panose="020B0604020202020204" pitchFamily="34" charset="0"/>
              <a:buChar char="•"/>
            </a:pPr>
            <a:r>
              <a:rPr lang="en-US" dirty="0"/>
              <a:t>This water has undergone an immense amount of treatment to remove all of the oil, hydrocarbons, over 99% of the salts, and get the water to a level that is much more amenable for reuse applications outside the </a:t>
            </a:r>
            <a:r>
              <a:rPr lang="en-US" dirty="0" err="1"/>
              <a:t>o&amp;G</a:t>
            </a:r>
            <a:r>
              <a:rPr lang="en-US" dirty="0"/>
              <a:t> field.</a:t>
            </a:r>
          </a:p>
          <a:p>
            <a:pPr marL="628650" lvl="1" indent="-171450">
              <a:buFont typeface="Arial" panose="020B0604020202020204" pitchFamily="34" charset="0"/>
              <a:buChar char="•"/>
            </a:pPr>
            <a:r>
              <a:rPr lang="en-US" dirty="0"/>
              <a:t>There is an </a:t>
            </a:r>
            <a:r>
              <a:rPr lang="en-US" dirty="0" err="1"/>
              <a:t>astericks</a:t>
            </a:r>
            <a:r>
              <a:rPr lang="en-US" dirty="0"/>
              <a:t> here because there are still trace compounds present in this water that can be toxic.</a:t>
            </a:r>
          </a:p>
          <a:p>
            <a:pPr marL="171450" lvl="0" indent="-171450">
              <a:buFont typeface="Arial" panose="020B0604020202020204" pitchFamily="34" charset="0"/>
              <a:buChar char="•"/>
            </a:pPr>
            <a:r>
              <a:rPr lang="en-US" dirty="0"/>
              <a:t>So </a:t>
            </a:r>
            <a:r>
              <a:rPr lang="en-US" dirty="0" err="1"/>
              <a:t>Futher</a:t>
            </a:r>
            <a:r>
              <a:rPr lang="en-US" dirty="0"/>
              <a:t> treatment is required, and this is accomplished by adding yet more treatment on the back end, to generate what we call a “polished” produced water.</a:t>
            </a:r>
          </a:p>
          <a:p>
            <a:pPr marL="628650" lvl="1" indent="-171450">
              <a:buFont typeface="Arial" panose="020B0604020202020204" pitchFamily="34" charset="0"/>
              <a:buChar char="•"/>
            </a:pPr>
            <a:r>
              <a:rPr lang="en-US" dirty="0"/>
              <a:t>These are processes like your water softener and a </a:t>
            </a:r>
            <a:r>
              <a:rPr lang="en-US" dirty="0" err="1"/>
              <a:t>brita</a:t>
            </a:r>
            <a:r>
              <a:rPr lang="en-US" dirty="0"/>
              <a:t> filter that are engineered to remove these residual compounds.</a:t>
            </a:r>
          </a:p>
        </p:txBody>
      </p:sp>
      <p:sp>
        <p:nvSpPr>
          <p:cNvPr id="4" name="Slide Number Placeholder 3"/>
          <p:cNvSpPr>
            <a:spLocks noGrp="1"/>
          </p:cNvSpPr>
          <p:nvPr>
            <p:ph type="sldNum" sz="quarter" idx="5"/>
          </p:nvPr>
        </p:nvSpPr>
        <p:spPr/>
        <p:txBody>
          <a:bodyPr/>
          <a:lstStyle/>
          <a:p>
            <a:fld id="{9FAE6120-F0E8-4CE4-9562-2D0AA1677232}" type="slidenum">
              <a:rPr lang="en-US" smtClean="0"/>
              <a:t>4</a:t>
            </a:fld>
            <a:endParaRPr lang="en-US"/>
          </a:p>
        </p:txBody>
      </p:sp>
    </p:spTree>
    <p:extLst>
      <p:ext uri="{BB962C8B-B14F-4D97-AF65-F5344CB8AC3E}">
        <p14:creationId xmlns:p14="http://schemas.microsoft.com/office/powerpoint/2010/main" val="298772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73"/>
            <a:ext cx="7772400" cy="1466291"/>
          </a:xfrm>
        </p:spPr>
        <p:txBody>
          <a:bodyPr anchor="t" anchorCtr="0"/>
          <a:lstStyle>
            <a:lvl1pPr algn="ctr">
              <a:defRPr sz="4500" b="1" i="0" cap="none" baseline="0">
                <a:solidFill>
                  <a:srgbClr val="8C0B42"/>
                </a:solidFill>
                <a:latin typeface="Arial Narrow" panose="020B060602020203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152971"/>
            <a:ext cx="6858000" cy="828294"/>
          </a:xfrm>
        </p:spPr>
        <p:txBody>
          <a:bodyPr/>
          <a:lstStyle>
            <a:lvl1pPr marL="0" indent="0" algn="ctr">
              <a:buNone/>
              <a:defRPr sz="2400" cap="all" baseline="0">
                <a:solidFill>
                  <a:srgbClr val="8C0B42"/>
                </a:solidFill>
                <a:latin typeface="Arial Narrow" panose="020B060602020203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227484" y="3009504"/>
            <a:ext cx="4675187" cy="334963"/>
          </a:xfrm>
        </p:spPr>
        <p:txBody>
          <a:bodyPr>
            <a:noAutofit/>
          </a:bodyPr>
          <a:lstStyle>
            <a:lvl1pPr marL="0" indent="0" algn="ctr">
              <a:buNone/>
              <a:defRPr sz="150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685802" y="3470505"/>
            <a:ext cx="3713203" cy="652749"/>
          </a:xfrm>
        </p:spPr>
        <p:txBody>
          <a:bodyPr anchor="ctr">
            <a:normAutofit/>
          </a:bodyPr>
          <a:lstStyle>
            <a:lvl1pPr marL="0" indent="0" algn="r">
              <a:buNone/>
              <a:defRPr sz="135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4731147" y="3470505"/>
            <a:ext cx="3713203" cy="652749"/>
          </a:xfrm>
        </p:spPr>
        <p:txBody>
          <a:bodyPr anchor="ctr">
            <a:normAutofit/>
          </a:bodyPr>
          <a:lstStyle>
            <a:lvl1pPr marL="0" indent="0" algn="l">
              <a:buNone/>
              <a:defRPr sz="135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6" name="Straight Connector 5">
            <a:extLst>
              <a:ext uri="{FF2B5EF4-FFF2-40B4-BE49-F238E27FC236}">
                <a16:creationId xmlns:a16="http://schemas.microsoft.com/office/drawing/2014/main" id="{59802CCE-96AA-443F-B652-83467FC75CBB}"/>
              </a:ext>
            </a:extLst>
          </p:cNvPr>
          <p:cNvCxnSpPr/>
          <p:nvPr userDrawn="1"/>
        </p:nvCxnSpPr>
        <p:spPr>
          <a:xfrm>
            <a:off x="7572375" y="6407945"/>
            <a:ext cx="0" cy="250031"/>
          </a:xfrm>
          <a:prstGeom prst="line">
            <a:avLst/>
          </a:prstGeom>
          <a:ln>
            <a:solidFill>
              <a:srgbClr val="8C0B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26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674105" y="690563"/>
            <a:ext cx="3560763" cy="4267200"/>
          </a:xfrm>
        </p:spPr>
        <p:txBody>
          <a:bodyPr/>
          <a:lstStyle/>
          <a:p>
            <a:r>
              <a:rPr lang="en-US"/>
              <a:t>Click icon to add picture</a:t>
            </a:r>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4957346" y="690563"/>
            <a:ext cx="3560763" cy="4267200"/>
          </a:xfrm>
        </p:spPr>
        <p:txBody>
          <a:bodyPr/>
          <a:lstStyle/>
          <a:p>
            <a:r>
              <a:rPr lang="en-US"/>
              <a:t>Click icon to add picture</a:t>
            </a:r>
          </a:p>
        </p:txBody>
      </p:sp>
    </p:spTree>
    <p:extLst>
      <p:ext uri="{BB962C8B-B14F-4D97-AF65-F5344CB8AC3E}">
        <p14:creationId xmlns:p14="http://schemas.microsoft.com/office/powerpoint/2010/main" val="75881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38125"/>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68355"/>
            <a:ext cx="4629150" cy="45952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838329"/>
            <a:ext cx="2949178" cy="352525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29305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627311"/>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55733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306260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a:xfrm>
            <a:off x="628650" y="873125"/>
            <a:ext cx="7886700" cy="367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7033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615414" y="2107021"/>
            <a:ext cx="7887058" cy="383182"/>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615414" y="2604240"/>
            <a:ext cx="7887058" cy="383182"/>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615414" y="3101459"/>
            <a:ext cx="7887058" cy="383182"/>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615414" y="3598678"/>
            <a:ext cx="7887058" cy="383182"/>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615414" y="4095897"/>
            <a:ext cx="7887058" cy="383182"/>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615414" y="4593118"/>
            <a:ext cx="7887058" cy="383182"/>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p:nvSpPr>
        <p:spPr>
          <a:xfrm>
            <a:off x="615415" y="978794"/>
            <a:ext cx="6081601" cy="461665"/>
          </a:xfrm>
          <a:prstGeom prst="rect">
            <a:avLst/>
          </a:prstGeom>
          <a:noFill/>
        </p:spPr>
        <p:txBody>
          <a:bodyPr wrap="square" rtlCol="0">
            <a:spAutoFit/>
          </a:bodyPr>
          <a:lstStyle/>
          <a:p>
            <a:r>
              <a:rPr lang="en-US" sz="2400" b="1" dirty="0">
                <a:solidFill>
                  <a:srgbClr val="8C0B42"/>
                </a:solidFill>
                <a:latin typeface="Arial Narrow" panose="020B060602020203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162279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E037-6F3C-4545-B4FF-7218A3CE52E1}"/>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5BB3C9-E91D-4192-921E-60A5821E7F5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E085A6-8DFE-4049-99F6-24B12E51945D}"/>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5" name="Footer Placeholder 4">
            <a:extLst>
              <a:ext uri="{FF2B5EF4-FFF2-40B4-BE49-F238E27FC236}">
                <a16:creationId xmlns:a16="http://schemas.microsoft.com/office/drawing/2014/main" id="{0CAE7CF2-19A7-45E7-AAA8-C06B97E0115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3CB228-7FD4-4625-861D-F3FB1762CD0A}"/>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120868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FCC1-605B-4D7F-B66A-B24EE250AD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0434A3-AE79-4505-B438-7F6481C8227D}"/>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33744-0823-42A9-B9C3-8127A60AA8D3}"/>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5" name="Footer Placeholder 4">
            <a:extLst>
              <a:ext uri="{FF2B5EF4-FFF2-40B4-BE49-F238E27FC236}">
                <a16:creationId xmlns:a16="http://schemas.microsoft.com/office/drawing/2014/main" id="{554DF3FE-45C3-4051-95CE-C2CFC3FCDA3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13B356-DF1B-40AB-B71A-F49FF88C2EEA}"/>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871935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4E85-549C-4A6B-8F64-214741F29298}"/>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BB16A-54E7-4A40-AD2B-6A799436A6F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7611F-346B-458D-AF26-927DC5FD09B0}"/>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5" name="Footer Placeholder 4">
            <a:extLst>
              <a:ext uri="{FF2B5EF4-FFF2-40B4-BE49-F238E27FC236}">
                <a16:creationId xmlns:a16="http://schemas.microsoft.com/office/drawing/2014/main" id="{3D8ECF2B-0048-4E46-A489-3E89536889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E76787-42D8-43C4-92BF-2DD987C6E16F}"/>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366672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A923-7723-43E6-B177-9BA4C0038CC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2E87D0-E425-449A-B632-69BF8FA98055}"/>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3C71E-CE58-4361-8D5F-6697CB163FF4}"/>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9B378-1B6B-4975-9937-F83D3E6642A3}"/>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6" name="Footer Placeholder 5">
            <a:extLst>
              <a:ext uri="{FF2B5EF4-FFF2-40B4-BE49-F238E27FC236}">
                <a16:creationId xmlns:a16="http://schemas.microsoft.com/office/drawing/2014/main" id="{590D46EF-3AF0-4C73-A722-DE211E78467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167E03-DA10-4CFE-97B6-8C864A9758F5}"/>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4179952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5A5C-02AE-41AC-BA3B-EAD0158EB1A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195205-FACF-4318-A546-13DDB4765D1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2BA39-3E73-4D2A-97E1-BD6D358592C3}"/>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6EE72-0AD2-4169-9BB9-A960ABE460B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78124-08FE-4F63-8A53-92BDEC279A26}"/>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B6D1C-4F1F-41E4-A7AF-77373A2EB74B}"/>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8" name="Footer Placeholder 7">
            <a:extLst>
              <a:ext uri="{FF2B5EF4-FFF2-40B4-BE49-F238E27FC236}">
                <a16:creationId xmlns:a16="http://schemas.microsoft.com/office/drawing/2014/main" id="{FF95F42E-9A4D-457F-B5D5-281C711D506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8C5DFD-B4B1-43AA-B3BB-EBAB00D48F40}"/>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12783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73"/>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Tree>
    <p:extLst>
      <p:ext uri="{BB962C8B-B14F-4D97-AF65-F5344CB8AC3E}">
        <p14:creationId xmlns:p14="http://schemas.microsoft.com/office/powerpoint/2010/main" val="423404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F8BD-575A-4FA6-9040-0526C95E3D8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3F571E-4A71-49BF-B4B2-2132CE0BEF4E}"/>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4" name="Footer Placeholder 3">
            <a:extLst>
              <a:ext uri="{FF2B5EF4-FFF2-40B4-BE49-F238E27FC236}">
                <a16:creationId xmlns:a16="http://schemas.microsoft.com/office/drawing/2014/main" id="{9224FA37-49C3-4757-97A1-6E91103EDBD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D27F5E6-ED91-40F1-AF35-B6A8D3A08A5D}"/>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2326768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7B9EC-4BF2-4A55-BA0B-7AEDDECC98A8}"/>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3" name="Footer Placeholder 2">
            <a:extLst>
              <a:ext uri="{FF2B5EF4-FFF2-40B4-BE49-F238E27FC236}">
                <a16:creationId xmlns:a16="http://schemas.microsoft.com/office/drawing/2014/main" id="{E5E649DF-2705-4521-B122-2132F2C031E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738DCC5-6C6C-4A98-8451-D3C35375ED7D}"/>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2597216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B0E5-30DE-4426-B8A4-6E0CFB165E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F52DF-DEFF-4672-8F1C-02F0D73A087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B316D-4FA9-4342-B11A-B236C358FF8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0FF4-6C22-4C08-BFCD-EF8FD5A4239E}"/>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6" name="Footer Placeholder 5">
            <a:extLst>
              <a:ext uri="{FF2B5EF4-FFF2-40B4-BE49-F238E27FC236}">
                <a16:creationId xmlns:a16="http://schemas.microsoft.com/office/drawing/2014/main" id="{2BC064A5-FFBE-4FF9-916C-6F8324A6820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4F03D0-7760-4693-B4B2-393E43BB3AEB}"/>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306624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1B77-B020-465F-9333-77229582535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B16E9-E37A-41DF-8B73-8EA9D8213DD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774AD-2CC1-4B61-8C4F-149D27761E2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E6478-56C2-41FB-9483-22CE2FAE7B8B}"/>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6" name="Footer Placeholder 5">
            <a:extLst>
              <a:ext uri="{FF2B5EF4-FFF2-40B4-BE49-F238E27FC236}">
                <a16:creationId xmlns:a16="http://schemas.microsoft.com/office/drawing/2014/main" id="{E2CD7D3F-34B5-459B-A14F-D6CA2F784D4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56FFF5-6A95-420F-9FF7-A5B510033AA8}"/>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121783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527D-10CF-42CE-ACDF-DDA9EDB7367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7A9341-DAE8-4D4A-8E27-7F241FC0CDF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A0EED-3462-4F62-8A37-61202D763F90}"/>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5" name="Footer Placeholder 4">
            <a:extLst>
              <a:ext uri="{FF2B5EF4-FFF2-40B4-BE49-F238E27FC236}">
                <a16:creationId xmlns:a16="http://schemas.microsoft.com/office/drawing/2014/main" id="{B796AE67-8F82-4540-AB9C-76CC0A2AC53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325BB-2652-4FA5-AF9D-0B69A015C336}"/>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318217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12F4D-B9C8-459B-8E06-51074A9992DE}"/>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7FD54-1F0D-4366-BED2-2C245DC58412}"/>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C2EA2-B51D-40BC-A2EE-4BC5BE25AC93}"/>
              </a:ext>
            </a:extLst>
          </p:cNvPr>
          <p:cNvSpPr>
            <a:spLocks noGrp="1"/>
          </p:cNvSpPr>
          <p:nvPr>
            <p:ph type="dt" sz="half" idx="10"/>
          </p:nvPr>
        </p:nvSpPr>
        <p:spPr>
          <a:xfrm>
            <a:off x="628650" y="6356350"/>
            <a:ext cx="2057400" cy="365125"/>
          </a:xfrm>
          <a:prstGeom prst="rect">
            <a:avLst/>
          </a:prstGeom>
        </p:spPr>
        <p:txBody>
          <a:bodyPr/>
          <a:lstStyle/>
          <a:p>
            <a:fld id="{3F02EA56-F691-46E3-9451-8587B0B49D40}" type="datetimeFigureOut">
              <a:rPr lang="en-US" smtClean="0"/>
              <a:t>8/24/25</a:t>
            </a:fld>
            <a:endParaRPr lang="en-US"/>
          </a:p>
        </p:txBody>
      </p:sp>
      <p:sp>
        <p:nvSpPr>
          <p:cNvPr id="5" name="Footer Placeholder 4">
            <a:extLst>
              <a:ext uri="{FF2B5EF4-FFF2-40B4-BE49-F238E27FC236}">
                <a16:creationId xmlns:a16="http://schemas.microsoft.com/office/drawing/2014/main" id="{D3707AA4-4C58-478A-A42C-71CE7E3F1C5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5955AC-44CD-432C-A43F-9E98B12DADB3}"/>
              </a:ext>
            </a:extLst>
          </p:cNvPr>
          <p:cNvSpPr>
            <a:spLocks noGrp="1"/>
          </p:cNvSpPr>
          <p:nvPr>
            <p:ph type="sldNum" sz="quarter" idx="12"/>
          </p:nvPr>
        </p:nvSpPr>
        <p:spPr>
          <a:xfrm>
            <a:off x="6457950" y="6356350"/>
            <a:ext cx="2057400" cy="365125"/>
          </a:xfrm>
          <a:prstGeom prst="rect">
            <a:avLst/>
          </a:prstGeom>
        </p:spPr>
        <p:txBody>
          <a:bodyPr/>
          <a:lstStyle/>
          <a:p>
            <a:fld id="{40998F51-C5B4-4AF7-B7B8-BDC2F4FC9D2A}" type="slidenum">
              <a:rPr lang="en-US" smtClean="0"/>
              <a:t>‹#›</a:t>
            </a:fld>
            <a:endParaRPr lang="en-US"/>
          </a:p>
        </p:txBody>
      </p:sp>
    </p:spTree>
    <p:extLst>
      <p:ext uri="{BB962C8B-B14F-4D97-AF65-F5344CB8AC3E}">
        <p14:creationId xmlns:p14="http://schemas.microsoft.com/office/powerpoint/2010/main" val="398139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23569"/>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143000" y="2311567"/>
            <a:ext cx="6858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Section title</a:t>
            </a:r>
          </a:p>
        </p:txBody>
      </p:sp>
    </p:spTree>
    <p:extLst>
      <p:ext uri="{BB962C8B-B14F-4D97-AF65-F5344CB8AC3E}">
        <p14:creationId xmlns:p14="http://schemas.microsoft.com/office/powerpoint/2010/main" val="23743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1" y="0"/>
            <a:ext cx="3293390" cy="6858000"/>
          </a:xfrm>
        </p:spPr>
        <p:txBody>
          <a:bodyPr/>
          <a:lstStyle/>
          <a:p>
            <a:r>
              <a:rPr lang="en-US"/>
              <a:t>Click icon to add picture</a:t>
            </a:r>
            <a:endParaRPr lang="en-US" dirty="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3909547" y="691420"/>
            <a:ext cx="5025224" cy="1080247"/>
          </a:xfrm>
        </p:spPr>
        <p:txBody>
          <a:bodyPr anchor="t" anchorCtr="0">
            <a:noAutofit/>
          </a:bodyPr>
          <a:lstStyle>
            <a:lvl1pPr algn="ctr">
              <a:defRPr sz="3000" b="1" i="0" cap="none" baseline="0">
                <a:solidFill>
                  <a:srgbClr val="8C0B42"/>
                </a:solidFill>
                <a:latin typeface="Arial Narrow" panose="020B060602020203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4405587" y="1779775"/>
            <a:ext cx="4135996" cy="828294"/>
          </a:xfrm>
        </p:spPr>
        <p:txBody>
          <a:bodyPr/>
          <a:lstStyle>
            <a:lvl1pPr marL="0" indent="0" algn="ctr">
              <a:buNone/>
              <a:defRPr sz="2400" cap="all" baseline="0">
                <a:solidFill>
                  <a:srgbClr val="8C0B42"/>
                </a:solidFill>
                <a:latin typeface="Arial Narrow" panose="020B060602020203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4567133" y="2675674"/>
            <a:ext cx="3812907" cy="334963"/>
          </a:xfrm>
        </p:spPr>
        <p:txBody>
          <a:bodyPr>
            <a:normAutofit/>
          </a:bodyPr>
          <a:lstStyle>
            <a:lvl1pPr marL="0" indent="0" algn="ctr">
              <a:buNone/>
              <a:defRPr sz="150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4565558" y="3113955"/>
            <a:ext cx="3713203" cy="652749"/>
          </a:xfrm>
        </p:spPr>
        <p:txBody>
          <a:bodyPr anchor="ctr">
            <a:normAutofit/>
          </a:bodyPr>
          <a:lstStyle>
            <a:lvl1pPr marL="0" indent="0" algn="ctr">
              <a:buNone/>
              <a:defRPr sz="135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565556" y="4046583"/>
            <a:ext cx="3713203" cy="652749"/>
          </a:xfrm>
        </p:spPr>
        <p:txBody>
          <a:bodyPr anchor="ctr">
            <a:normAutofit/>
          </a:bodyPr>
          <a:lstStyle>
            <a:lvl1pPr marL="0" indent="0" algn="ctr">
              <a:buNone/>
              <a:defRPr sz="135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p:nvCxnSpPr>
        <p:spPr>
          <a:xfrm flipH="1">
            <a:off x="5186168" y="3706773"/>
            <a:ext cx="2471979"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044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p:nvSpPr>
        <p:spPr>
          <a:xfrm>
            <a:off x="0" y="5029201"/>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685800" y="800849"/>
            <a:ext cx="77724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143000" y="2288847"/>
            <a:ext cx="6858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227484" y="3140169"/>
            <a:ext cx="4675187" cy="334963"/>
          </a:xfrm>
        </p:spPr>
        <p:txBody>
          <a:bodyPr>
            <a:norm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85802" y="3601168"/>
            <a:ext cx="3713203" cy="652749"/>
          </a:xfrm>
        </p:spPr>
        <p:txBody>
          <a:bodyPr anchor="ctr">
            <a:normAutofit/>
          </a:bodyPr>
          <a:lstStyle>
            <a:lvl1pPr marL="0" indent="0" algn="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731147" y="3601168"/>
            <a:ext cx="3713203" cy="652749"/>
          </a:xfrm>
        </p:spPr>
        <p:txBody>
          <a:bodyPr anchor="ctr">
            <a:normAutofit/>
          </a:bodyPr>
          <a:lstStyle>
            <a:lvl1pPr marL="0" indent="0" algn="l">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pic>
        <p:nvPicPr>
          <p:cNvPr id="3" name="Picture 2">
            <a:extLst>
              <a:ext uri="{FF2B5EF4-FFF2-40B4-BE49-F238E27FC236}">
                <a16:creationId xmlns:a16="http://schemas.microsoft.com/office/drawing/2014/main" id="{9755EB63-086E-4B48-A343-948EB133707A}"/>
              </a:ext>
            </a:extLst>
          </p:cNvPr>
          <p:cNvPicPr>
            <a:picLocks noChangeAspect="1"/>
          </p:cNvPicPr>
          <p:nvPr userDrawn="1"/>
        </p:nvPicPr>
        <p:blipFill rotWithShape="1">
          <a:blip r:embed="rId2"/>
          <a:srcRect l="10625" t="2406" r="37396" b="3518"/>
          <a:stretch/>
        </p:blipFill>
        <p:spPr>
          <a:xfrm>
            <a:off x="3800476" y="4508987"/>
            <a:ext cx="1685924" cy="1716332"/>
          </a:xfrm>
          <a:prstGeom prst="rect">
            <a:avLst/>
          </a:prstGeom>
        </p:spPr>
      </p:pic>
    </p:spTree>
    <p:extLst>
      <p:ext uri="{BB962C8B-B14F-4D97-AF65-F5344CB8AC3E}">
        <p14:creationId xmlns:p14="http://schemas.microsoft.com/office/powerpoint/2010/main" val="9787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4500"/>
            </a:lvl1pPr>
          </a:lstStyle>
          <a:p>
            <a:r>
              <a:rPr lang="en-US" dirty="0"/>
              <a:t>Divider Slide 2</a:t>
            </a:r>
          </a:p>
        </p:txBody>
      </p:sp>
      <p:sp>
        <p:nvSpPr>
          <p:cNvPr id="3" name="Text Placeholder 2"/>
          <p:cNvSpPr>
            <a:spLocks noGrp="1"/>
          </p:cNvSpPr>
          <p:nvPr>
            <p:ph type="body" idx="1" hasCustomPrompt="1"/>
          </p:nvPr>
        </p:nvSpPr>
        <p:spPr>
          <a:xfrm>
            <a:off x="623888" y="4589468"/>
            <a:ext cx="7886700" cy="736515"/>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37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777875"/>
            <a:ext cx="78867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2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806452"/>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806452"/>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38390"/>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BF3E33E5-DED5-463E-BBD2-297420113E3E}"/>
              </a:ext>
            </a:extLst>
          </p:cNvPr>
          <p:cNvCxnSpPr>
            <a:cxnSpLocks/>
          </p:cNvCxnSpPr>
          <p:nvPr userDrawn="1"/>
        </p:nvCxnSpPr>
        <p:spPr>
          <a:xfrm>
            <a:off x="628650" y="6320192"/>
            <a:ext cx="7929191" cy="0"/>
          </a:xfrm>
          <a:prstGeom prst="line">
            <a:avLst/>
          </a:prstGeom>
          <a:ln w="9525">
            <a:solidFill>
              <a:srgbClr val="8C0B4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855D1A-D52B-4B55-9662-2ACE94B58594}"/>
              </a:ext>
            </a:extLst>
          </p:cNvPr>
          <p:cNvCxnSpPr/>
          <p:nvPr userDrawn="1"/>
        </p:nvCxnSpPr>
        <p:spPr>
          <a:xfrm>
            <a:off x="607404" y="600672"/>
            <a:ext cx="7929191" cy="0"/>
          </a:xfrm>
          <a:prstGeom prst="line">
            <a:avLst/>
          </a:prstGeom>
          <a:ln w="9525">
            <a:solidFill>
              <a:srgbClr val="8C0B4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D6819D5-6FC0-4D44-8192-B2BEA6D6042E}"/>
              </a:ext>
            </a:extLst>
          </p:cNvPr>
          <p:cNvPicPr>
            <a:picLocks noChangeAspect="1"/>
          </p:cNvPicPr>
          <p:nvPr userDrawn="1"/>
        </p:nvPicPr>
        <p:blipFill>
          <a:blip r:embed="rId16"/>
          <a:stretch>
            <a:fillRect/>
          </a:stretch>
        </p:blipFill>
        <p:spPr>
          <a:xfrm>
            <a:off x="6952104" y="6408582"/>
            <a:ext cx="298110" cy="298110"/>
          </a:xfrm>
          <a:prstGeom prst="rect">
            <a:avLst/>
          </a:prstGeom>
          <a:ln>
            <a:noFill/>
          </a:ln>
          <a:effectLst/>
        </p:spPr>
      </p:pic>
      <p:pic>
        <p:nvPicPr>
          <p:cNvPr id="17" name="Picture 16">
            <a:extLst>
              <a:ext uri="{FF2B5EF4-FFF2-40B4-BE49-F238E27FC236}">
                <a16:creationId xmlns:a16="http://schemas.microsoft.com/office/drawing/2014/main" id="{1200A04E-2A1D-4023-BC7B-F059A4DE8EE5}"/>
              </a:ext>
            </a:extLst>
          </p:cNvPr>
          <p:cNvPicPr>
            <a:picLocks noChangeAspect="1"/>
          </p:cNvPicPr>
          <p:nvPr userDrawn="1"/>
        </p:nvPicPr>
        <p:blipFill>
          <a:blip r:embed="rId17"/>
          <a:stretch>
            <a:fillRect/>
          </a:stretch>
        </p:blipFill>
        <p:spPr>
          <a:xfrm>
            <a:off x="7250214" y="6360421"/>
            <a:ext cx="1428750" cy="394432"/>
          </a:xfrm>
          <a:prstGeom prst="rect">
            <a:avLst/>
          </a:prstGeom>
        </p:spPr>
      </p:pic>
      <p:cxnSp>
        <p:nvCxnSpPr>
          <p:cNvPr id="8" name="Straight Connector 7">
            <a:extLst>
              <a:ext uri="{FF2B5EF4-FFF2-40B4-BE49-F238E27FC236}">
                <a16:creationId xmlns:a16="http://schemas.microsoft.com/office/drawing/2014/main" id="{B6E12A35-58CC-4CA6-8F2A-DE14D71A9926}"/>
              </a:ext>
            </a:extLst>
          </p:cNvPr>
          <p:cNvCxnSpPr/>
          <p:nvPr userDrawn="1"/>
        </p:nvCxnSpPr>
        <p:spPr>
          <a:xfrm>
            <a:off x="7572375" y="6407945"/>
            <a:ext cx="0" cy="250031"/>
          </a:xfrm>
          <a:prstGeom prst="line">
            <a:avLst/>
          </a:prstGeom>
          <a:ln>
            <a:solidFill>
              <a:srgbClr val="8C0B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63920"/>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685783" rtl="0" eaLnBrk="1" latinLnBrk="0" hangingPunct="1">
        <a:lnSpc>
          <a:spcPct val="90000"/>
        </a:lnSpc>
        <a:spcBef>
          <a:spcPct val="0"/>
        </a:spcBef>
        <a:buNone/>
        <a:defRPr sz="2400" b="1" kern="1200">
          <a:solidFill>
            <a:srgbClr val="8C0B42"/>
          </a:solidFill>
          <a:latin typeface="Arial Narrow" panose="020B0606020202030204" pitchFamily="34" charset="0"/>
          <a:ea typeface="Tahoma" panose="020B0604030504040204" pitchFamily="34" charset="0"/>
          <a:cs typeface="Tahoma" panose="020B060403050404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Narrow" panose="020B0606020202030204" pitchFamily="34"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Narrow" panose="020B0606020202030204"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DDA8FF9-92DC-48F0-8123-30F0F9837102}"/>
              </a:ext>
            </a:extLst>
          </p:cNvPr>
          <p:cNvCxnSpPr>
            <a:cxnSpLocks/>
          </p:cNvCxnSpPr>
          <p:nvPr userDrawn="1"/>
        </p:nvCxnSpPr>
        <p:spPr>
          <a:xfrm>
            <a:off x="628650" y="6320192"/>
            <a:ext cx="7929191" cy="0"/>
          </a:xfrm>
          <a:prstGeom prst="line">
            <a:avLst/>
          </a:prstGeom>
          <a:ln w="9525">
            <a:solidFill>
              <a:srgbClr val="8C0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067886-5CB8-419C-816B-E4934412AD7C}"/>
              </a:ext>
            </a:extLst>
          </p:cNvPr>
          <p:cNvCxnSpPr/>
          <p:nvPr userDrawn="1"/>
        </p:nvCxnSpPr>
        <p:spPr>
          <a:xfrm>
            <a:off x="607404" y="600672"/>
            <a:ext cx="7929191" cy="0"/>
          </a:xfrm>
          <a:prstGeom prst="line">
            <a:avLst/>
          </a:prstGeom>
          <a:ln w="9525">
            <a:solidFill>
              <a:srgbClr val="8C0B42"/>
            </a:solidFill>
          </a:ln>
        </p:spPr>
        <p:style>
          <a:lnRef idx="1">
            <a:schemeClr val="accent1"/>
          </a:lnRef>
          <a:fillRef idx="0">
            <a:schemeClr val="accent1"/>
          </a:fillRef>
          <a:effectRef idx="0">
            <a:schemeClr val="accent1"/>
          </a:effectRef>
          <a:fontRef idx="minor">
            <a:schemeClr val="tx1"/>
          </a:fontRef>
        </p:style>
      </p:cxnSp>
      <p:pic>
        <p:nvPicPr>
          <p:cNvPr id="15" name="Content Placeholder 6">
            <a:extLst>
              <a:ext uri="{FF2B5EF4-FFF2-40B4-BE49-F238E27FC236}">
                <a16:creationId xmlns:a16="http://schemas.microsoft.com/office/drawing/2014/main" id="{F1279CDE-5BE6-49F2-93B6-EF5939C50103}"/>
              </a:ext>
            </a:extLst>
          </p:cNvPr>
          <p:cNvPicPr>
            <a:picLocks noChangeAspect="1"/>
          </p:cNvPicPr>
          <p:nvPr userDrawn="1"/>
        </p:nvPicPr>
        <p:blipFill rotWithShape="1">
          <a:blip r:embed="rId13"/>
          <a:srcRect l="23635"/>
          <a:stretch/>
        </p:blipFill>
        <p:spPr>
          <a:xfrm>
            <a:off x="848099" y="2981324"/>
            <a:ext cx="8138269" cy="2942024"/>
          </a:xfrm>
          <a:prstGeom prst="rect">
            <a:avLst/>
          </a:prstGeom>
        </p:spPr>
      </p:pic>
      <p:pic>
        <p:nvPicPr>
          <p:cNvPr id="16" name="Content Placeholder 6">
            <a:extLst>
              <a:ext uri="{FF2B5EF4-FFF2-40B4-BE49-F238E27FC236}">
                <a16:creationId xmlns:a16="http://schemas.microsoft.com/office/drawing/2014/main" id="{D51D33A3-64AE-49CD-B327-B9CD1C87CC4B}"/>
              </a:ext>
            </a:extLst>
          </p:cNvPr>
          <p:cNvPicPr>
            <a:picLocks noChangeAspect="1"/>
          </p:cNvPicPr>
          <p:nvPr userDrawn="1"/>
        </p:nvPicPr>
        <p:blipFill rotWithShape="1">
          <a:blip r:embed="rId13"/>
          <a:srcRect l="1529" t="7587" r="78276" b="10311"/>
          <a:stretch/>
        </p:blipFill>
        <p:spPr>
          <a:xfrm>
            <a:off x="3271569" y="679465"/>
            <a:ext cx="1980742" cy="2223068"/>
          </a:xfrm>
          <a:prstGeom prst="rect">
            <a:avLst/>
          </a:prstGeom>
        </p:spPr>
      </p:pic>
    </p:spTree>
    <p:extLst>
      <p:ext uri="{BB962C8B-B14F-4D97-AF65-F5344CB8AC3E}">
        <p14:creationId xmlns:p14="http://schemas.microsoft.com/office/powerpoint/2010/main" val="9764161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9662-BEF2-47FE-800D-05439665C02A}"/>
              </a:ext>
            </a:extLst>
          </p:cNvPr>
          <p:cNvSpPr>
            <a:spLocks noGrp="1"/>
          </p:cNvSpPr>
          <p:nvPr>
            <p:ph type="ctrTitle"/>
          </p:nvPr>
        </p:nvSpPr>
        <p:spPr>
          <a:xfrm>
            <a:off x="508211" y="664973"/>
            <a:ext cx="7949989" cy="1466291"/>
          </a:xfrm>
        </p:spPr>
        <p:txBody>
          <a:bodyPr>
            <a:normAutofit/>
          </a:bodyPr>
          <a:lstStyle/>
          <a:p>
            <a:r>
              <a:rPr lang="en-US" sz="4200" dirty="0">
                <a:latin typeface="Arial" panose="020B0604020202020204" pitchFamily="34" charset="0"/>
                <a:cs typeface="Arial" panose="020B0604020202020204" pitchFamily="34" charset="0"/>
              </a:rPr>
              <a:t>Treatment and Beneficial Uses of Produced Water </a:t>
            </a:r>
            <a:endParaRPr lang="en-US" sz="4200" dirty="0"/>
          </a:p>
        </p:txBody>
      </p:sp>
      <p:sp>
        <p:nvSpPr>
          <p:cNvPr id="4" name="Text Placeholder 3">
            <a:extLst>
              <a:ext uri="{FF2B5EF4-FFF2-40B4-BE49-F238E27FC236}">
                <a16:creationId xmlns:a16="http://schemas.microsoft.com/office/drawing/2014/main" id="{29EA4776-8DF2-4A53-BED7-D1A89AC89CF8}"/>
              </a:ext>
            </a:extLst>
          </p:cNvPr>
          <p:cNvSpPr>
            <a:spLocks noGrp="1"/>
          </p:cNvSpPr>
          <p:nvPr>
            <p:ph type="body" sz="quarter" idx="10"/>
          </p:nvPr>
        </p:nvSpPr>
        <p:spPr>
          <a:xfrm>
            <a:off x="2234406" y="2218302"/>
            <a:ext cx="4675187" cy="741968"/>
          </a:xfrm>
        </p:spPr>
        <p:txBody>
          <a:bodyPr/>
          <a:lstStyle/>
          <a:p>
            <a:r>
              <a:rPr lang="en-US" dirty="0">
                <a:latin typeface="Arial" panose="020B0604020202020204" pitchFamily="34" charset="0"/>
                <a:cs typeface="Arial" panose="020B0604020202020204" pitchFamily="34" charset="0"/>
              </a:rPr>
              <a:t>Zachary Stoll Ph.D., </a:t>
            </a:r>
            <a:r>
              <a:rPr lang="en-US" dirty="0">
                <a:latin typeface="Arial" panose="020B0604020202020204" pitchFamily="34" charset="0"/>
                <a:ea typeface="Calibri" panose="020F0502020204030204" pitchFamily="34" charset="0"/>
                <a:cs typeface="Arial" panose="020B0604020202020204" pitchFamily="34" charset="0"/>
              </a:rPr>
              <a:t>Assistant Director</a:t>
            </a:r>
          </a:p>
          <a:p>
            <a:r>
              <a:rPr lang="en-US" dirty="0">
                <a:latin typeface="Arial" panose="020B0604020202020204" pitchFamily="34" charset="0"/>
                <a:ea typeface="Calibri" panose="020F0502020204030204" pitchFamily="34" charset="0"/>
                <a:cs typeface="Arial" panose="020B0604020202020204" pitchFamily="34" charset="0"/>
              </a:rPr>
              <a:t>New Mexico Produced Water Research Consortium</a:t>
            </a:r>
          </a:p>
          <a:p>
            <a:endParaRPr lang="en-US" dirty="0"/>
          </a:p>
        </p:txBody>
      </p:sp>
      <p:sp>
        <p:nvSpPr>
          <p:cNvPr id="8" name="TextBox 7">
            <a:extLst>
              <a:ext uri="{FF2B5EF4-FFF2-40B4-BE49-F238E27FC236}">
                <a16:creationId xmlns:a16="http://schemas.microsoft.com/office/drawing/2014/main" id="{81C571A5-EA97-4E5A-8759-2B078818AA34}"/>
              </a:ext>
            </a:extLst>
          </p:cNvPr>
          <p:cNvSpPr txBox="1"/>
          <p:nvPr/>
        </p:nvSpPr>
        <p:spPr>
          <a:xfrm>
            <a:off x="582707" y="5055490"/>
            <a:ext cx="7949989" cy="1200329"/>
          </a:xfrm>
          <a:prstGeom prst="rect">
            <a:avLst/>
          </a:prstGeom>
          <a:noFill/>
        </p:spPr>
        <p:txBody>
          <a:bodyPr wrap="square">
            <a:spAutoFit/>
          </a:bodyPr>
          <a:lstStyle/>
          <a:p>
            <a:r>
              <a:rPr lang="en-US" sz="900" i="1" dirty="0">
                <a:effectLst/>
                <a:latin typeface="Arial Narrow" panose="020B0606020202030204" pitchFamily="34" charset="0"/>
                <a:ea typeface="Calibri" panose="020F0502020204030204" pitchFamily="34" charset="0"/>
                <a:cs typeface="Calibri" panose="020F0502020204030204" pitchFamily="34" charset="0"/>
              </a:rPr>
              <a:t>Disclaimer:  The New Mexico Produced Water Research Consortium at New Mexico State University is conducting independent, science-based research to evaluate potential environmental and health effects related to the reuse of treated produced water for fit-for-purpose applications. This work is designed to generate objective data under controlled conditions, without promoting or opposing any specific reuse practices. Our goal is to provide clear, reliable information that supports informed decision-making around the safe and responsible use of produced water in New Mexico and beyond.</a:t>
            </a:r>
          </a:p>
          <a:p>
            <a:endParaRPr lang="en-US" sz="900" i="1" dirty="0">
              <a:latin typeface="Arial Narrow" panose="020B0606020202030204" pitchFamily="34" charset="0"/>
              <a:ea typeface="Calibri" panose="020F0502020204030204" pitchFamily="34" charset="0"/>
              <a:cs typeface="Calibri" panose="020F0502020204030204" pitchFamily="34" charset="0"/>
            </a:endParaRPr>
          </a:p>
          <a:p>
            <a:r>
              <a:rPr lang="en-US" sz="900" i="1" dirty="0">
                <a:latin typeface="Arial Narrow" panose="020B0606020202030204" pitchFamily="34" charset="0"/>
              </a:rPr>
              <a:t>This presentation includes preliminary research data from the New Mexico Produced Water Research Consortium at New Mexico State University. The information presented is subject to change and has not yet undergone formal quality assurance or quality control (QA/QC) review. Distribution or sharing of this material without prior authorization from New Mexico State University is not permitted.</a:t>
            </a:r>
          </a:p>
        </p:txBody>
      </p:sp>
      <p:sp>
        <p:nvSpPr>
          <p:cNvPr id="10" name="Text Placeholder 9">
            <a:extLst>
              <a:ext uri="{FF2B5EF4-FFF2-40B4-BE49-F238E27FC236}">
                <a16:creationId xmlns:a16="http://schemas.microsoft.com/office/drawing/2014/main" id="{8AF1A2E5-172D-CC3D-AB8C-87DF99160669}"/>
              </a:ext>
            </a:extLst>
          </p:cNvPr>
          <p:cNvSpPr>
            <a:spLocks noGrp="1"/>
          </p:cNvSpPr>
          <p:nvPr>
            <p:ph type="body" sz="quarter" idx="12"/>
          </p:nvPr>
        </p:nvSpPr>
        <p:spPr>
          <a:xfrm>
            <a:off x="1221828" y="2960271"/>
            <a:ext cx="5792835" cy="2008182"/>
          </a:xfrm>
        </p:spPr>
        <p:txBody>
          <a:bodyPr>
            <a:noAutofit/>
          </a:bodyPr>
          <a:lstStyle/>
          <a:p>
            <a:r>
              <a:rPr lang="en-US" sz="1500" b="1" dirty="0"/>
              <a:t>Session Speakers </a:t>
            </a:r>
          </a:p>
          <a:p>
            <a:r>
              <a:rPr lang="en-US" sz="1500" dirty="0" err="1"/>
              <a:t>Jianjia</a:t>
            </a:r>
            <a:r>
              <a:rPr lang="en-US" sz="1500" dirty="0"/>
              <a:t> Yu, Ph.D.,  New Mexico Tech</a:t>
            </a:r>
          </a:p>
          <a:p>
            <a:r>
              <a:rPr lang="en-US" sz="1500" dirty="0"/>
              <a:t>Yanyan Zhang, Ph.D., New Mexico State University</a:t>
            </a:r>
          </a:p>
          <a:p>
            <a:r>
              <a:rPr lang="en-US" sz="1500" dirty="0"/>
              <a:t>Adrianne Lopez, Texas Pacific Water Resources and </a:t>
            </a:r>
            <a:r>
              <a:rPr lang="en-US" sz="1500" dirty="0" err="1"/>
              <a:t>Punhasa</a:t>
            </a:r>
            <a:r>
              <a:rPr lang="en-US" sz="1500" dirty="0"/>
              <a:t> Senanayake, New Mexico State University </a:t>
            </a:r>
          </a:p>
          <a:p>
            <a:r>
              <a:rPr lang="en-US" sz="1500" dirty="0" err="1"/>
              <a:t>Huiyao</a:t>
            </a:r>
            <a:r>
              <a:rPr lang="en-US" sz="1500" dirty="0"/>
              <a:t> Wang, Ph.D., New Mexico State University</a:t>
            </a:r>
          </a:p>
        </p:txBody>
      </p:sp>
    </p:spTree>
    <p:extLst>
      <p:ext uri="{BB962C8B-B14F-4D97-AF65-F5344CB8AC3E}">
        <p14:creationId xmlns:p14="http://schemas.microsoft.com/office/powerpoint/2010/main" val="333002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05489-6804-739A-2E52-DD7DAD56C72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2F68D96-29E1-1B2B-3007-0832CE8BED1E}"/>
              </a:ext>
            </a:extLst>
          </p:cNvPr>
          <p:cNvPicPr>
            <a:picLocks noChangeAspect="1"/>
          </p:cNvPicPr>
          <p:nvPr/>
        </p:nvPicPr>
        <p:blipFill>
          <a:blip r:embed="rId2"/>
          <a:stretch>
            <a:fillRect/>
          </a:stretch>
        </p:blipFill>
        <p:spPr>
          <a:xfrm>
            <a:off x="1260511" y="2805284"/>
            <a:ext cx="6128521" cy="3476869"/>
          </a:xfrm>
          <a:prstGeom prst="rect">
            <a:avLst/>
          </a:prstGeom>
        </p:spPr>
      </p:pic>
      <p:sp>
        <p:nvSpPr>
          <p:cNvPr id="5" name="Title 2">
            <a:extLst>
              <a:ext uri="{FF2B5EF4-FFF2-40B4-BE49-F238E27FC236}">
                <a16:creationId xmlns:a16="http://schemas.microsoft.com/office/drawing/2014/main" id="{A5B60E77-6051-A3E6-F708-63A1118FCE5F}"/>
              </a:ext>
            </a:extLst>
          </p:cNvPr>
          <p:cNvSpPr txBox="1">
            <a:spLocks/>
          </p:cNvSpPr>
          <p:nvPr/>
        </p:nvSpPr>
        <p:spPr>
          <a:xfrm>
            <a:off x="781049" y="-185990"/>
            <a:ext cx="8221735"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400" b="1" kern="120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r>
              <a:rPr lang="en-US" sz="2800" dirty="0"/>
              <a:t>What is Produced Water?</a:t>
            </a:r>
          </a:p>
        </p:txBody>
      </p:sp>
      <p:sp>
        <p:nvSpPr>
          <p:cNvPr id="6" name="TextBox 5">
            <a:extLst>
              <a:ext uri="{FF2B5EF4-FFF2-40B4-BE49-F238E27FC236}">
                <a16:creationId xmlns:a16="http://schemas.microsoft.com/office/drawing/2014/main" id="{B6D54CA2-8C16-9B4C-117B-97B1976D5339}"/>
              </a:ext>
            </a:extLst>
          </p:cNvPr>
          <p:cNvSpPr txBox="1"/>
          <p:nvPr/>
        </p:nvSpPr>
        <p:spPr>
          <a:xfrm>
            <a:off x="548640" y="808535"/>
            <a:ext cx="8449056" cy="2628925"/>
          </a:xfrm>
          <a:prstGeom prst="rect">
            <a:avLst/>
          </a:prstGeom>
          <a:noFill/>
        </p:spPr>
        <p:txBody>
          <a:bodyPr wrap="square">
            <a:spAutoFit/>
          </a:bodyPr>
          <a:lstStyle/>
          <a:p>
            <a:pPr marL="214313" indent="-214313">
              <a:spcAft>
                <a:spcPts val="450"/>
              </a:spcAft>
              <a:buClr>
                <a:schemeClr val="tx1"/>
              </a:buClr>
              <a:buFont typeface="Arial" panose="020B0604020202020204" pitchFamily="34" charset="0"/>
              <a:buChar char="•"/>
            </a:pPr>
            <a:r>
              <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rPr>
              <a:t>Produced Water is:</a:t>
            </a:r>
          </a:p>
          <a:p>
            <a:pPr marL="671513" lvl="1" indent="-214313">
              <a:spcAft>
                <a:spcPts val="450"/>
              </a:spcAft>
              <a:buClr>
                <a:schemeClr val="tx1"/>
              </a:buClr>
              <a:buFont typeface="Arial" panose="020B0604020202020204" pitchFamily="34" charset="0"/>
              <a:buChar char="•"/>
            </a:pPr>
            <a:r>
              <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rPr>
              <a:t>Naturally occurring formation water co-mingled with oil and gas.</a:t>
            </a:r>
          </a:p>
          <a:p>
            <a:pPr marL="671513" lvl="1" indent="-214313">
              <a:spcAft>
                <a:spcPts val="450"/>
              </a:spcAft>
              <a:buClr>
                <a:schemeClr val="tx1"/>
              </a:buClr>
              <a:buFont typeface="Arial" panose="020B0604020202020204" pitchFamily="34" charset="0"/>
              <a:buChar char="•"/>
            </a:pPr>
            <a:r>
              <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rPr>
              <a:t>Typically, high in salts, metals, and organic compounds.</a:t>
            </a:r>
          </a:p>
          <a:p>
            <a:pPr marL="671513" lvl="1" indent="-214313">
              <a:spcAft>
                <a:spcPts val="450"/>
              </a:spcAft>
              <a:buClr>
                <a:schemeClr val="tx1"/>
              </a:buClr>
              <a:buFont typeface="Arial" panose="020B0604020202020204" pitchFamily="34" charset="0"/>
              <a:buChar char="•"/>
            </a:pPr>
            <a:r>
              <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rPr>
              <a:t>A byproduct from oil and gas extraction.</a:t>
            </a:r>
          </a:p>
          <a:p>
            <a:pPr marL="671513" lvl="1" indent="-214313">
              <a:spcAft>
                <a:spcPts val="450"/>
              </a:spcAft>
              <a:buClr>
                <a:schemeClr val="tx1"/>
              </a:buClr>
              <a:buFont typeface="Arial" panose="020B0604020202020204" pitchFamily="34" charset="0"/>
              <a:buChar char="•"/>
            </a:pPr>
            <a:endPar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endParaRPr>
          </a:p>
          <a:p>
            <a:pPr lvl="1">
              <a:spcAft>
                <a:spcPts val="450"/>
              </a:spcAft>
              <a:buClr>
                <a:schemeClr val="tx1"/>
              </a:buClr>
            </a:pPr>
            <a:endParaRPr lang="en-US" sz="2400" dirty="0">
              <a:uFill>
                <a:solidFill>
                  <a:srgbClr val="000000"/>
                </a:solidFill>
              </a:uFill>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D713FF8E-9B0F-0F96-6206-EE62E6F3D4AD}"/>
              </a:ext>
            </a:extLst>
          </p:cNvPr>
          <p:cNvSpPr txBox="1"/>
          <p:nvPr/>
        </p:nvSpPr>
        <p:spPr>
          <a:xfrm>
            <a:off x="436418" y="6380018"/>
            <a:ext cx="3501280" cy="184666"/>
          </a:xfrm>
          <a:prstGeom prst="rect">
            <a:avLst/>
          </a:prstGeom>
          <a:noFill/>
        </p:spPr>
        <p:txBody>
          <a:bodyPr wrap="none" rtlCol="0">
            <a:spAutoFit/>
          </a:bodyPr>
          <a:lstStyle/>
          <a:p>
            <a:r>
              <a:rPr lang="en-US" sz="600" dirty="0">
                <a:solidFill>
                  <a:schemeClr val="accent3"/>
                </a:solidFill>
              </a:rPr>
              <a:t>Modified from https://</a:t>
            </a:r>
            <a:r>
              <a:rPr lang="en-US" sz="600" dirty="0" err="1">
                <a:solidFill>
                  <a:schemeClr val="accent3"/>
                </a:solidFill>
              </a:rPr>
              <a:t>www.lenzing-technik.com</a:t>
            </a:r>
            <a:r>
              <a:rPr lang="en-US" sz="600" dirty="0">
                <a:solidFill>
                  <a:schemeClr val="accent3"/>
                </a:solidFill>
              </a:rPr>
              <a:t>/</a:t>
            </a:r>
            <a:r>
              <a:rPr lang="en-US" sz="600" dirty="0" err="1">
                <a:solidFill>
                  <a:schemeClr val="accent3"/>
                </a:solidFill>
              </a:rPr>
              <a:t>en</a:t>
            </a:r>
            <a:r>
              <a:rPr lang="en-US" sz="600" dirty="0">
                <a:solidFill>
                  <a:schemeClr val="accent3"/>
                </a:solidFill>
              </a:rPr>
              <a:t>/news/detail/news/produced-water-management/</a:t>
            </a:r>
          </a:p>
        </p:txBody>
      </p:sp>
      <p:cxnSp>
        <p:nvCxnSpPr>
          <p:cNvPr id="47" name="Straight Arrow Connector 46">
            <a:extLst>
              <a:ext uri="{FF2B5EF4-FFF2-40B4-BE49-F238E27FC236}">
                <a16:creationId xmlns:a16="http://schemas.microsoft.com/office/drawing/2014/main" id="{7E6855A5-C362-EC48-4465-F6FC36A3AE46}"/>
              </a:ext>
            </a:extLst>
          </p:cNvPr>
          <p:cNvCxnSpPr>
            <a:cxnSpLocks/>
          </p:cNvCxnSpPr>
          <p:nvPr/>
        </p:nvCxnSpPr>
        <p:spPr>
          <a:xfrm>
            <a:off x="2029691" y="3816927"/>
            <a:ext cx="83210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E8EEFA5B-6733-C3BB-F138-E23A47EA06C2}"/>
              </a:ext>
            </a:extLst>
          </p:cNvPr>
          <p:cNvSpPr txBox="1"/>
          <p:nvPr/>
        </p:nvSpPr>
        <p:spPr>
          <a:xfrm>
            <a:off x="2549198" y="2753841"/>
            <a:ext cx="1475373" cy="276999"/>
          </a:xfrm>
          <a:prstGeom prst="rect">
            <a:avLst/>
          </a:prstGeom>
          <a:noFill/>
        </p:spPr>
        <p:txBody>
          <a:bodyPr wrap="square" rtlCol="0">
            <a:spAutoFit/>
          </a:bodyPr>
          <a:lstStyle/>
          <a:p>
            <a:r>
              <a:rPr lang="en-US" sz="1200" dirty="0"/>
              <a:t>Oil-Water Separator</a:t>
            </a:r>
          </a:p>
        </p:txBody>
      </p:sp>
      <p:grpSp>
        <p:nvGrpSpPr>
          <p:cNvPr id="72" name="Group 71">
            <a:extLst>
              <a:ext uri="{FF2B5EF4-FFF2-40B4-BE49-F238E27FC236}">
                <a16:creationId xmlns:a16="http://schemas.microsoft.com/office/drawing/2014/main" id="{01164BE6-1711-DD94-CC4E-6419AD72C5B5}"/>
              </a:ext>
            </a:extLst>
          </p:cNvPr>
          <p:cNvGrpSpPr/>
          <p:nvPr/>
        </p:nvGrpSpPr>
        <p:grpSpPr>
          <a:xfrm>
            <a:off x="2859842" y="3730454"/>
            <a:ext cx="739417" cy="609375"/>
            <a:chOff x="2859842" y="3730454"/>
            <a:chExt cx="739417" cy="609375"/>
          </a:xfrm>
        </p:grpSpPr>
        <p:sp>
          <p:nvSpPr>
            <p:cNvPr id="56" name="Rectangle 55">
              <a:extLst>
                <a:ext uri="{FF2B5EF4-FFF2-40B4-BE49-F238E27FC236}">
                  <a16:creationId xmlns:a16="http://schemas.microsoft.com/office/drawing/2014/main" id="{882E5E0E-9467-A44C-F297-63DE293E6D70}"/>
                </a:ext>
              </a:extLst>
            </p:cNvPr>
            <p:cNvSpPr/>
            <p:nvPr/>
          </p:nvSpPr>
          <p:spPr>
            <a:xfrm>
              <a:off x="2874523" y="3730454"/>
              <a:ext cx="724736" cy="455381"/>
            </a:xfrm>
            <a:prstGeom prst="rect">
              <a:avLst/>
            </a:prstGeom>
            <a:solidFill>
              <a:schemeClr val="accent5">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907865B-2D8E-6331-3DA2-2768738A4BAD}"/>
                </a:ext>
              </a:extLst>
            </p:cNvPr>
            <p:cNvSpPr/>
            <p:nvPr/>
          </p:nvSpPr>
          <p:spPr>
            <a:xfrm>
              <a:off x="2859842" y="3964422"/>
              <a:ext cx="737463" cy="375407"/>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BDB2312-BB64-3F39-582B-7A4A707AB1DE}"/>
              </a:ext>
            </a:extLst>
          </p:cNvPr>
          <p:cNvGrpSpPr/>
          <p:nvPr/>
        </p:nvGrpSpPr>
        <p:grpSpPr>
          <a:xfrm>
            <a:off x="2861796" y="3480063"/>
            <a:ext cx="718136" cy="389305"/>
            <a:chOff x="2861796" y="3480063"/>
            <a:chExt cx="718136" cy="389305"/>
          </a:xfrm>
        </p:grpSpPr>
        <p:sp>
          <p:nvSpPr>
            <p:cNvPr id="59" name="Rectangle 58">
              <a:extLst>
                <a:ext uri="{FF2B5EF4-FFF2-40B4-BE49-F238E27FC236}">
                  <a16:creationId xmlns:a16="http://schemas.microsoft.com/office/drawing/2014/main" id="{FA9FE56D-EA6E-4167-8D2B-E6ECD5F1B066}"/>
                </a:ext>
              </a:extLst>
            </p:cNvPr>
            <p:cNvSpPr/>
            <p:nvPr/>
          </p:nvSpPr>
          <p:spPr>
            <a:xfrm>
              <a:off x="2872711" y="3480063"/>
              <a:ext cx="707221" cy="280730"/>
            </a:xfrm>
            <a:prstGeom prst="rect">
              <a:avLst/>
            </a:prstGeom>
            <a:solidFill>
              <a:schemeClr val="tx1">
                <a:lumMod val="65000"/>
                <a:lumOff val="3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690DAF8-32D1-995A-2AAB-EF66D473FB78}"/>
                </a:ext>
              </a:extLst>
            </p:cNvPr>
            <p:cNvSpPr/>
            <p:nvPr/>
          </p:nvSpPr>
          <p:spPr>
            <a:xfrm>
              <a:off x="2861796" y="3641288"/>
              <a:ext cx="713475" cy="22808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a:extLst>
              <a:ext uri="{FF2B5EF4-FFF2-40B4-BE49-F238E27FC236}">
                <a16:creationId xmlns:a16="http://schemas.microsoft.com/office/drawing/2014/main" id="{97636565-F728-66BF-C6DB-47A09B946CA8}"/>
              </a:ext>
            </a:extLst>
          </p:cNvPr>
          <p:cNvSpPr/>
          <p:nvPr/>
        </p:nvSpPr>
        <p:spPr>
          <a:xfrm>
            <a:off x="2864419" y="3391064"/>
            <a:ext cx="713475" cy="228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1C74DF6-764B-21B5-6DDF-35E3CE38DFDE}"/>
              </a:ext>
            </a:extLst>
          </p:cNvPr>
          <p:cNvGrpSpPr/>
          <p:nvPr/>
        </p:nvGrpSpPr>
        <p:grpSpPr>
          <a:xfrm>
            <a:off x="2861797" y="3297382"/>
            <a:ext cx="730945" cy="1040736"/>
            <a:chOff x="7982169" y="1104851"/>
            <a:chExt cx="974710" cy="865192"/>
          </a:xfrm>
        </p:grpSpPr>
        <p:sp>
          <p:nvSpPr>
            <p:cNvPr id="11" name="Arc 10">
              <a:extLst>
                <a:ext uri="{FF2B5EF4-FFF2-40B4-BE49-F238E27FC236}">
                  <a16:creationId xmlns:a16="http://schemas.microsoft.com/office/drawing/2014/main" id="{6A30B580-9181-629D-A201-3DB42B403950}"/>
                </a:ext>
              </a:extLst>
            </p:cNvPr>
            <p:cNvSpPr/>
            <p:nvPr/>
          </p:nvSpPr>
          <p:spPr>
            <a:xfrm>
              <a:off x="7982169" y="1147422"/>
              <a:ext cx="960791" cy="191647"/>
            </a:xfrm>
            <a:prstGeom prst="arc">
              <a:avLst>
                <a:gd name="adj1" fmla="val 10863109"/>
                <a:gd name="adj2" fmla="val 21509159"/>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dirty="0">
                <a:solidFill>
                  <a:srgbClr val="00375F"/>
                </a:solidFill>
                <a:cs typeface="Arial"/>
              </a:endParaRPr>
            </a:p>
          </p:txBody>
        </p:sp>
        <p:cxnSp>
          <p:nvCxnSpPr>
            <p:cNvPr id="12" name="Straight Connector 11">
              <a:extLst>
                <a:ext uri="{FF2B5EF4-FFF2-40B4-BE49-F238E27FC236}">
                  <a16:creationId xmlns:a16="http://schemas.microsoft.com/office/drawing/2014/main" id="{A6177D23-0778-17DD-DC46-F68841E7BDE4}"/>
                </a:ext>
              </a:extLst>
            </p:cNvPr>
            <p:cNvCxnSpPr>
              <a:cxnSpLocks/>
              <a:endCxn id="14" idx="2"/>
            </p:cNvCxnSpPr>
            <p:nvPr/>
          </p:nvCxnSpPr>
          <p:spPr>
            <a:xfrm flipH="1" flipV="1">
              <a:off x="7985778" y="1222239"/>
              <a:ext cx="536" cy="63982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7E86C4-95F0-9FAA-73E5-82231130C925}"/>
                </a:ext>
              </a:extLst>
            </p:cNvPr>
            <p:cNvCxnSpPr>
              <a:cxnSpLocks/>
              <a:stCxn id="15" idx="0"/>
              <a:endCxn id="11" idx="2"/>
            </p:cNvCxnSpPr>
            <p:nvPr/>
          </p:nvCxnSpPr>
          <p:spPr>
            <a:xfrm flipH="1" flipV="1">
              <a:off x="8938797" y="1230658"/>
              <a:ext cx="12058" cy="62685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B4BD8FB1-E939-EC52-73B8-036EC63A9B64}"/>
                </a:ext>
              </a:extLst>
            </p:cNvPr>
            <p:cNvSpPr/>
            <p:nvPr/>
          </p:nvSpPr>
          <p:spPr>
            <a:xfrm rot="10800000">
              <a:off x="7982169" y="1104851"/>
              <a:ext cx="970990" cy="209303"/>
            </a:xfrm>
            <a:prstGeom prst="arc">
              <a:avLst>
                <a:gd name="adj1" fmla="val 10973527"/>
                <a:gd name="adj2" fmla="val 21509159"/>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dirty="0">
                <a:solidFill>
                  <a:srgbClr val="00375F"/>
                </a:solidFill>
                <a:cs typeface="Arial"/>
              </a:endParaRPr>
            </a:p>
          </p:txBody>
        </p:sp>
        <p:sp>
          <p:nvSpPr>
            <p:cNvPr id="15" name="Arc 14">
              <a:extLst>
                <a:ext uri="{FF2B5EF4-FFF2-40B4-BE49-F238E27FC236}">
                  <a16:creationId xmlns:a16="http://schemas.microsoft.com/office/drawing/2014/main" id="{72A422AB-38A4-118B-E36D-A9C1588E6260}"/>
                </a:ext>
              </a:extLst>
            </p:cNvPr>
            <p:cNvSpPr/>
            <p:nvPr/>
          </p:nvSpPr>
          <p:spPr>
            <a:xfrm rot="10800000">
              <a:off x="7985889" y="1703064"/>
              <a:ext cx="970990" cy="266979"/>
            </a:xfrm>
            <a:prstGeom prst="arc">
              <a:avLst>
                <a:gd name="adj1" fmla="val 10950203"/>
                <a:gd name="adj2" fmla="val 21509159"/>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dirty="0">
                <a:solidFill>
                  <a:srgbClr val="00375F"/>
                </a:solidFill>
                <a:cs typeface="Arial"/>
              </a:endParaRPr>
            </a:p>
          </p:txBody>
        </p:sp>
      </p:grpSp>
      <p:grpSp>
        <p:nvGrpSpPr>
          <p:cNvPr id="75" name="Group 74">
            <a:extLst>
              <a:ext uri="{FF2B5EF4-FFF2-40B4-BE49-F238E27FC236}">
                <a16:creationId xmlns:a16="http://schemas.microsoft.com/office/drawing/2014/main" id="{35E0E5B1-AFD8-E106-0943-3F270EEFB40D}"/>
              </a:ext>
            </a:extLst>
          </p:cNvPr>
          <p:cNvGrpSpPr/>
          <p:nvPr/>
        </p:nvGrpSpPr>
        <p:grpSpPr>
          <a:xfrm>
            <a:off x="3587738" y="3164727"/>
            <a:ext cx="2054568" cy="489263"/>
            <a:chOff x="3587738" y="3164727"/>
            <a:chExt cx="2054568" cy="489263"/>
          </a:xfrm>
        </p:grpSpPr>
        <p:cxnSp>
          <p:nvCxnSpPr>
            <p:cNvPr id="45" name="Elbow Connector 44">
              <a:extLst>
                <a:ext uri="{FF2B5EF4-FFF2-40B4-BE49-F238E27FC236}">
                  <a16:creationId xmlns:a16="http://schemas.microsoft.com/office/drawing/2014/main" id="{08978B92-09D0-1DD4-35F5-F32A99EEEB7C}"/>
                </a:ext>
              </a:extLst>
            </p:cNvPr>
            <p:cNvCxnSpPr>
              <a:cxnSpLocks/>
            </p:cNvCxnSpPr>
            <p:nvPr/>
          </p:nvCxnSpPr>
          <p:spPr>
            <a:xfrm flipV="1">
              <a:off x="3587738" y="3164727"/>
              <a:ext cx="571389" cy="489263"/>
            </a:xfrm>
            <a:prstGeom prst="bentConnector3">
              <a:avLst>
                <a:gd name="adj1" fmla="val 98872"/>
              </a:avLst>
            </a:prstGeom>
            <a:ln w="28575">
              <a:tailEnd type="triangle"/>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D3360F97-12DF-3900-ADEE-28DF395CE6A8}"/>
                </a:ext>
              </a:extLst>
            </p:cNvPr>
            <p:cNvSpPr txBox="1"/>
            <p:nvPr/>
          </p:nvSpPr>
          <p:spPr>
            <a:xfrm>
              <a:off x="4166933" y="3284767"/>
              <a:ext cx="1475373" cy="276999"/>
            </a:xfrm>
            <a:prstGeom prst="rect">
              <a:avLst/>
            </a:prstGeom>
            <a:noFill/>
          </p:spPr>
          <p:txBody>
            <a:bodyPr wrap="square" rtlCol="0">
              <a:spAutoFit/>
            </a:bodyPr>
            <a:lstStyle/>
            <a:p>
              <a:r>
                <a:rPr lang="en-US" sz="1200" dirty="0"/>
                <a:t>Oil to Refining</a:t>
              </a:r>
            </a:p>
          </p:txBody>
        </p:sp>
      </p:grpSp>
      <p:grpSp>
        <p:nvGrpSpPr>
          <p:cNvPr id="76" name="Group 75">
            <a:extLst>
              <a:ext uri="{FF2B5EF4-FFF2-40B4-BE49-F238E27FC236}">
                <a16:creationId xmlns:a16="http://schemas.microsoft.com/office/drawing/2014/main" id="{E35F18C4-8022-9801-CB13-050CCE82EA50}"/>
              </a:ext>
            </a:extLst>
          </p:cNvPr>
          <p:cNvGrpSpPr/>
          <p:nvPr/>
        </p:nvGrpSpPr>
        <p:grpSpPr>
          <a:xfrm>
            <a:off x="3597305" y="3730454"/>
            <a:ext cx="3084372" cy="584775"/>
            <a:chOff x="3597305" y="3730454"/>
            <a:chExt cx="3084372" cy="584775"/>
          </a:xfrm>
        </p:grpSpPr>
        <p:cxnSp>
          <p:nvCxnSpPr>
            <p:cNvPr id="65" name="Straight Arrow Connector 64">
              <a:extLst>
                <a:ext uri="{FF2B5EF4-FFF2-40B4-BE49-F238E27FC236}">
                  <a16:creationId xmlns:a16="http://schemas.microsoft.com/office/drawing/2014/main" id="{AB531A3B-3FC4-CE95-1F35-576690C7871C}"/>
                </a:ext>
              </a:extLst>
            </p:cNvPr>
            <p:cNvCxnSpPr>
              <a:cxnSpLocks/>
            </p:cNvCxnSpPr>
            <p:nvPr/>
          </p:nvCxnSpPr>
          <p:spPr>
            <a:xfrm>
              <a:off x="3597305" y="4016596"/>
              <a:ext cx="3071792" cy="0"/>
            </a:xfrm>
            <a:prstGeom prst="straightConnector1">
              <a:avLst/>
            </a:prstGeom>
            <a:ln w="28575">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E8A64EA3-D5FA-A241-4491-E1F762E21F78}"/>
                </a:ext>
              </a:extLst>
            </p:cNvPr>
            <p:cNvSpPr txBox="1"/>
            <p:nvPr/>
          </p:nvSpPr>
          <p:spPr>
            <a:xfrm>
              <a:off x="5206304" y="3730454"/>
              <a:ext cx="1475373" cy="584775"/>
            </a:xfrm>
            <a:prstGeom prst="rect">
              <a:avLst/>
            </a:prstGeom>
            <a:noFill/>
          </p:spPr>
          <p:txBody>
            <a:bodyPr wrap="square" rtlCol="0">
              <a:spAutoFit/>
            </a:bodyPr>
            <a:lstStyle/>
            <a:p>
              <a:r>
                <a:rPr lang="en-US" sz="1200" dirty="0"/>
                <a:t>Produced Water </a:t>
              </a:r>
            </a:p>
            <a:p>
              <a:endParaRPr lang="en-US" sz="800" dirty="0"/>
            </a:p>
            <a:p>
              <a:r>
                <a:rPr lang="en-US" sz="1200" dirty="0"/>
                <a:t>to Injection</a:t>
              </a:r>
            </a:p>
          </p:txBody>
        </p:sp>
      </p:grpSp>
      <p:grpSp>
        <p:nvGrpSpPr>
          <p:cNvPr id="83" name="Group 82">
            <a:extLst>
              <a:ext uri="{FF2B5EF4-FFF2-40B4-BE49-F238E27FC236}">
                <a16:creationId xmlns:a16="http://schemas.microsoft.com/office/drawing/2014/main" id="{75494C7E-EFF0-C633-E861-16E5BF82257A}"/>
              </a:ext>
            </a:extLst>
          </p:cNvPr>
          <p:cNvGrpSpPr/>
          <p:nvPr/>
        </p:nvGrpSpPr>
        <p:grpSpPr>
          <a:xfrm>
            <a:off x="3937696" y="4031059"/>
            <a:ext cx="1475373" cy="433486"/>
            <a:chOff x="3937696" y="4031059"/>
            <a:chExt cx="1475373" cy="433486"/>
          </a:xfrm>
        </p:grpSpPr>
        <p:cxnSp>
          <p:nvCxnSpPr>
            <p:cNvPr id="77" name="Elbow Connector 76">
              <a:extLst>
                <a:ext uri="{FF2B5EF4-FFF2-40B4-BE49-F238E27FC236}">
                  <a16:creationId xmlns:a16="http://schemas.microsoft.com/office/drawing/2014/main" id="{1DA7E674-2777-175D-EF36-53894E713747}"/>
                </a:ext>
              </a:extLst>
            </p:cNvPr>
            <p:cNvCxnSpPr>
              <a:cxnSpLocks/>
            </p:cNvCxnSpPr>
            <p:nvPr/>
          </p:nvCxnSpPr>
          <p:spPr>
            <a:xfrm rot="5400000">
              <a:off x="3720954" y="4247801"/>
              <a:ext cx="433486" cy="2"/>
            </a:xfrm>
            <a:prstGeom prst="bentConnector3">
              <a:avLst>
                <a:gd name="adj1" fmla="val 50000"/>
              </a:avLst>
            </a:prstGeom>
            <a:ln w="28575">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6E0B748A-9DB3-5F9D-33A2-1959986C0C65}"/>
                </a:ext>
              </a:extLst>
            </p:cNvPr>
            <p:cNvSpPr txBox="1"/>
            <p:nvPr/>
          </p:nvSpPr>
          <p:spPr>
            <a:xfrm>
              <a:off x="3937696" y="4060470"/>
              <a:ext cx="1475373" cy="276999"/>
            </a:xfrm>
            <a:prstGeom prst="rect">
              <a:avLst/>
            </a:prstGeom>
            <a:noFill/>
          </p:spPr>
          <p:txBody>
            <a:bodyPr wrap="square" rtlCol="0">
              <a:spAutoFit/>
            </a:bodyPr>
            <a:lstStyle/>
            <a:p>
              <a:r>
                <a:rPr lang="en-US" sz="1200" dirty="0"/>
                <a:t>Recycled</a:t>
              </a:r>
            </a:p>
          </p:txBody>
        </p:sp>
      </p:grpSp>
    </p:spTree>
    <p:extLst>
      <p:ext uri="{BB962C8B-B14F-4D97-AF65-F5344CB8AC3E}">
        <p14:creationId xmlns:p14="http://schemas.microsoft.com/office/powerpoint/2010/main" val="327296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500"/>
                                        <p:tgtEl>
                                          <p:spTgt spid="4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dissolv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par>
                                <p:cTn id="42" presetID="9"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dissolve">
                                      <p:cBhvr>
                                        <p:cTn id="44" dur="500"/>
                                        <p:tgtEl>
                                          <p:spTgt spid="7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dissolve">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dissolve">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dissolve">
                                      <p:cBhvr>
                                        <p:cTn id="6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9" grpId="0"/>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ABB062-9851-4F54-B770-89FA1E2C51B5}"/>
              </a:ext>
            </a:extLst>
          </p:cNvPr>
          <p:cNvSpPr>
            <a:spLocks noGrp="1"/>
          </p:cNvSpPr>
          <p:nvPr>
            <p:ph idx="1"/>
          </p:nvPr>
        </p:nvSpPr>
        <p:spPr>
          <a:xfrm>
            <a:off x="628650" y="873125"/>
            <a:ext cx="7965431" cy="3670300"/>
          </a:xfrm>
        </p:spPr>
        <p:txBody>
          <a:bodyPr>
            <a:normAutofit/>
          </a:bodyPr>
          <a:lstStyle/>
          <a:p>
            <a:pPr>
              <a:lnSpc>
                <a:spcPct val="100000"/>
              </a:lnSpc>
            </a:pPr>
            <a:r>
              <a:rPr lang="en-US" sz="2400" dirty="0">
                <a:ea typeface="Tahoma" panose="020B0604030504040204" pitchFamily="34" charset="0"/>
                <a:cs typeface="Tahoma" panose="020B0604030504040204" pitchFamily="34" charset="0"/>
              </a:rPr>
              <a:t>New Mexico is the 2nd largest oil producer in the United States and is among the top natural gas-producing states.</a:t>
            </a:r>
          </a:p>
          <a:p>
            <a:pPr>
              <a:lnSpc>
                <a:spcPct val="100000"/>
              </a:lnSpc>
            </a:pPr>
            <a:r>
              <a:rPr lang="en-US" sz="2400" dirty="0">
                <a:ea typeface="Tahoma" panose="020B0604030504040204" pitchFamily="34" charset="0"/>
                <a:cs typeface="Tahoma" panose="020B0604030504040204" pitchFamily="34" charset="0"/>
              </a:rPr>
              <a:t>How much produced water is generated in NM?</a:t>
            </a:r>
          </a:p>
          <a:p>
            <a:pPr>
              <a:lnSpc>
                <a:spcPct val="100000"/>
              </a:lnSpc>
            </a:pPr>
            <a:endParaRPr lang="en-US" sz="2400" dirty="0">
              <a:ea typeface="Tahoma" panose="020B0604030504040204" pitchFamily="34" charset="0"/>
              <a:cs typeface="Tahoma" panose="020B0604030504040204" pitchFamily="34" charset="0"/>
            </a:endParaRPr>
          </a:p>
          <a:p>
            <a:pPr>
              <a:lnSpc>
                <a:spcPct val="100000"/>
              </a:lnSpc>
            </a:pPr>
            <a:endParaRPr lang="en-US" sz="2400" dirty="0">
              <a:ea typeface="Tahoma" panose="020B0604030504040204" pitchFamily="34" charset="0"/>
              <a:cs typeface="Tahoma" panose="020B0604030504040204" pitchFamily="34" charset="0"/>
            </a:endParaRPr>
          </a:p>
          <a:p>
            <a:pPr>
              <a:lnSpc>
                <a:spcPct val="100000"/>
              </a:lnSpc>
            </a:pPr>
            <a:endParaRPr lang="en-US" sz="2400" dirty="0">
              <a:ea typeface="Tahoma" panose="020B0604030504040204" pitchFamily="34" charset="0"/>
              <a:cs typeface="Tahoma" panose="020B0604030504040204" pitchFamily="34" charset="0"/>
            </a:endParaRPr>
          </a:p>
          <a:p>
            <a:endParaRPr lang="en-US" sz="2400" dirty="0"/>
          </a:p>
        </p:txBody>
      </p:sp>
      <p:sp>
        <p:nvSpPr>
          <p:cNvPr id="3" name="Title 2">
            <a:extLst>
              <a:ext uri="{FF2B5EF4-FFF2-40B4-BE49-F238E27FC236}">
                <a16:creationId xmlns:a16="http://schemas.microsoft.com/office/drawing/2014/main" id="{1B7288C3-4B05-4BC0-945A-1631B2A00AF0}"/>
              </a:ext>
            </a:extLst>
          </p:cNvPr>
          <p:cNvSpPr>
            <a:spLocks noGrp="1"/>
          </p:cNvSpPr>
          <p:nvPr>
            <p:ph type="title"/>
          </p:nvPr>
        </p:nvSpPr>
        <p:spPr/>
        <p:txBody>
          <a:bodyPr/>
          <a:lstStyle/>
          <a:p>
            <a:r>
              <a:rPr lang="en-US" sz="2400" dirty="0"/>
              <a:t>The Role of Produced Water in New Mexico’s</a:t>
            </a:r>
            <a:endParaRPr lang="en-US" dirty="0"/>
          </a:p>
        </p:txBody>
      </p:sp>
      <p:grpSp>
        <p:nvGrpSpPr>
          <p:cNvPr id="7" name="Group 6">
            <a:extLst>
              <a:ext uri="{FF2B5EF4-FFF2-40B4-BE49-F238E27FC236}">
                <a16:creationId xmlns:a16="http://schemas.microsoft.com/office/drawing/2014/main" id="{C194F2D1-2192-F9A0-862E-9BFA2F66E2E8}"/>
              </a:ext>
            </a:extLst>
          </p:cNvPr>
          <p:cNvGrpSpPr/>
          <p:nvPr/>
        </p:nvGrpSpPr>
        <p:grpSpPr>
          <a:xfrm>
            <a:off x="809091" y="2312508"/>
            <a:ext cx="6643390" cy="4240986"/>
            <a:chOff x="518344" y="2312508"/>
            <a:chExt cx="6643390" cy="4240986"/>
          </a:xfrm>
        </p:grpSpPr>
        <p:pic>
          <p:nvPicPr>
            <p:cNvPr id="5" name="Picture 4">
              <a:extLst>
                <a:ext uri="{FF2B5EF4-FFF2-40B4-BE49-F238E27FC236}">
                  <a16:creationId xmlns:a16="http://schemas.microsoft.com/office/drawing/2014/main" id="{F52AB3BF-0967-0C3B-EFB7-83810FC86167}"/>
                </a:ext>
              </a:extLst>
            </p:cNvPr>
            <p:cNvPicPr>
              <a:picLocks noChangeAspect="1"/>
            </p:cNvPicPr>
            <p:nvPr/>
          </p:nvPicPr>
          <p:blipFill>
            <a:blip r:embed="rId3"/>
            <a:stretch>
              <a:fillRect/>
            </a:stretch>
          </p:blipFill>
          <p:spPr>
            <a:xfrm>
              <a:off x="1502684" y="2312508"/>
              <a:ext cx="5659050" cy="3979991"/>
            </a:xfrm>
            <a:prstGeom prst="rect">
              <a:avLst/>
            </a:prstGeom>
          </p:spPr>
        </p:pic>
        <p:sp>
          <p:nvSpPr>
            <p:cNvPr id="6" name="TextBox 5">
              <a:extLst>
                <a:ext uri="{FF2B5EF4-FFF2-40B4-BE49-F238E27FC236}">
                  <a16:creationId xmlns:a16="http://schemas.microsoft.com/office/drawing/2014/main" id="{8477697F-1070-EA99-187F-F03830978ECB}"/>
                </a:ext>
              </a:extLst>
            </p:cNvPr>
            <p:cNvSpPr txBox="1"/>
            <p:nvPr/>
          </p:nvSpPr>
          <p:spPr>
            <a:xfrm>
              <a:off x="518344" y="6368828"/>
              <a:ext cx="3813865" cy="184666"/>
            </a:xfrm>
            <a:prstGeom prst="rect">
              <a:avLst/>
            </a:prstGeom>
            <a:noFill/>
          </p:spPr>
          <p:txBody>
            <a:bodyPr wrap="none" rtlCol="0">
              <a:spAutoFit/>
            </a:bodyPr>
            <a:lstStyle/>
            <a:p>
              <a:r>
                <a:rPr lang="en-US" sz="600" dirty="0">
                  <a:solidFill>
                    <a:schemeClr val="accent3"/>
                  </a:solidFill>
                </a:rPr>
                <a:t>https://</a:t>
              </a:r>
              <a:r>
                <a:rPr lang="en-US" sz="600" dirty="0" err="1">
                  <a:solidFill>
                    <a:schemeClr val="accent3"/>
                  </a:solidFill>
                </a:rPr>
                <a:t>www.okenergytoday.com</a:t>
              </a:r>
              <a:r>
                <a:rPr lang="en-US" sz="600" dirty="0">
                  <a:solidFill>
                    <a:schemeClr val="accent3"/>
                  </a:solidFill>
                </a:rPr>
                <a:t>/2025/04/discussion-grows-about-</a:t>
              </a:r>
              <a:r>
                <a:rPr lang="en-US" sz="600" dirty="0" err="1">
                  <a:solidFill>
                    <a:schemeClr val="accent3"/>
                  </a:solidFill>
                </a:rPr>
                <a:t>permian</a:t>
              </a:r>
              <a:r>
                <a:rPr lang="en-US" sz="600" dirty="0">
                  <a:solidFill>
                    <a:schemeClr val="accent3"/>
                  </a:solidFill>
                </a:rPr>
                <a:t>-basin-and-end-of-peak-production/</a:t>
              </a:r>
            </a:p>
          </p:txBody>
        </p:sp>
      </p:grpSp>
      <p:sp>
        <p:nvSpPr>
          <p:cNvPr id="8" name="TextBox 7">
            <a:extLst>
              <a:ext uri="{FF2B5EF4-FFF2-40B4-BE49-F238E27FC236}">
                <a16:creationId xmlns:a16="http://schemas.microsoft.com/office/drawing/2014/main" id="{7EC0AAF1-C7BA-41D3-631F-680D0E03F748}"/>
              </a:ext>
            </a:extLst>
          </p:cNvPr>
          <p:cNvSpPr txBox="1"/>
          <p:nvPr/>
        </p:nvSpPr>
        <p:spPr>
          <a:xfrm>
            <a:off x="3254751" y="2312508"/>
            <a:ext cx="1160895" cy="369332"/>
          </a:xfrm>
          <a:prstGeom prst="rect">
            <a:avLst/>
          </a:prstGeom>
          <a:noFill/>
        </p:spPr>
        <p:txBody>
          <a:bodyPr wrap="none" rtlCol="0">
            <a:spAutoFit/>
          </a:bodyPr>
          <a:lstStyle/>
          <a:p>
            <a:r>
              <a:rPr lang="en-US" b="1" dirty="0">
                <a:solidFill>
                  <a:schemeClr val="accent6"/>
                </a:solidFill>
              </a:rPr>
              <a:t>220 MGD</a:t>
            </a:r>
          </a:p>
        </p:txBody>
      </p:sp>
      <p:sp>
        <p:nvSpPr>
          <p:cNvPr id="9" name="TextBox 8">
            <a:extLst>
              <a:ext uri="{FF2B5EF4-FFF2-40B4-BE49-F238E27FC236}">
                <a16:creationId xmlns:a16="http://schemas.microsoft.com/office/drawing/2014/main" id="{549D903C-C17C-FF0E-F6C7-77A86E2DC63F}"/>
              </a:ext>
            </a:extLst>
          </p:cNvPr>
          <p:cNvSpPr txBox="1"/>
          <p:nvPr/>
        </p:nvSpPr>
        <p:spPr>
          <a:xfrm>
            <a:off x="3394213" y="2627910"/>
            <a:ext cx="1021433" cy="369332"/>
          </a:xfrm>
          <a:prstGeom prst="rect">
            <a:avLst/>
          </a:prstGeom>
          <a:noFill/>
        </p:spPr>
        <p:txBody>
          <a:bodyPr wrap="none" rtlCol="0">
            <a:spAutoFit/>
          </a:bodyPr>
          <a:lstStyle/>
          <a:p>
            <a:r>
              <a:rPr lang="en-US" b="1" dirty="0">
                <a:solidFill>
                  <a:schemeClr val="accent6"/>
                </a:solidFill>
              </a:rPr>
              <a:t>50 MGD</a:t>
            </a:r>
          </a:p>
        </p:txBody>
      </p:sp>
      <p:sp>
        <p:nvSpPr>
          <p:cNvPr id="10" name="TextBox 9">
            <a:extLst>
              <a:ext uri="{FF2B5EF4-FFF2-40B4-BE49-F238E27FC236}">
                <a16:creationId xmlns:a16="http://schemas.microsoft.com/office/drawing/2014/main" id="{59DBC2F3-B5A7-E817-CE15-FF79EA5C6269}"/>
              </a:ext>
            </a:extLst>
          </p:cNvPr>
          <p:cNvSpPr txBox="1"/>
          <p:nvPr/>
        </p:nvSpPr>
        <p:spPr>
          <a:xfrm>
            <a:off x="1777717" y="3401001"/>
            <a:ext cx="1019831" cy="369332"/>
          </a:xfrm>
          <a:prstGeom prst="rect">
            <a:avLst/>
          </a:prstGeom>
          <a:noFill/>
        </p:spPr>
        <p:txBody>
          <a:bodyPr wrap="none" rtlCol="0">
            <a:spAutoFit/>
          </a:bodyPr>
          <a:lstStyle/>
          <a:p>
            <a:r>
              <a:rPr lang="en-US" b="1" dirty="0">
                <a:solidFill>
                  <a:schemeClr val="accent6"/>
                </a:solidFill>
              </a:rPr>
              <a:t>18 MGD</a:t>
            </a:r>
          </a:p>
        </p:txBody>
      </p:sp>
      <p:sp>
        <p:nvSpPr>
          <p:cNvPr id="11" name="TextBox 10">
            <a:extLst>
              <a:ext uri="{FF2B5EF4-FFF2-40B4-BE49-F238E27FC236}">
                <a16:creationId xmlns:a16="http://schemas.microsoft.com/office/drawing/2014/main" id="{B7692C1E-8AD4-799D-F352-33292DCE38C8}"/>
              </a:ext>
            </a:extLst>
          </p:cNvPr>
          <p:cNvSpPr txBox="1"/>
          <p:nvPr/>
        </p:nvSpPr>
        <p:spPr>
          <a:xfrm>
            <a:off x="3022956" y="3401001"/>
            <a:ext cx="881973" cy="369332"/>
          </a:xfrm>
          <a:prstGeom prst="rect">
            <a:avLst/>
          </a:prstGeom>
          <a:noFill/>
        </p:spPr>
        <p:txBody>
          <a:bodyPr wrap="none" rtlCol="0">
            <a:spAutoFit/>
          </a:bodyPr>
          <a:lstStyle/>
          <a:p>
            <a:r>
              <a:rPr lang="en-US" b="1" dirty="0">
                <a:solidFill>
                  <a:schemeClr val="accent6"/>
                </a:solidFill>
              </a:rPr>
              <a:t>8 MGD</a:t>
            </a:r>
          </a:p>
        </p:txBody>
      </p:sp>
      <p:sp>
        <p:nvSpPr>
          <p:cNvPr id="12" name="TextBox 11">
            <a:extLst>
              <a:ext uri="{FF2B5EF4-FFF2-40B4-BE49-F238E27FC236}">
                <a16:creationId xmlns:a16="http://schemas.microsoft.com/office/drawing/2014/main" id="{6D493F98-9EB3-6A95-FFBF-1A0D9B8A4625}"/>
              </a:ext>
            </a:extLst>
          </p:cNvPr>
          <p:cNvSpPr txBox="1"/>
          <p:nvPr/>
        </p:nvSpPr>
        <p:spPr>
          <a:xfrm>
            <a:off x="4355745" y="3127978"/>
            <a:ext cx="881973" cy="369332"/>
          </a:xfrm>
          <a:prstGeom prst="rect">
            <a:avLst/>
          </a:prstGeom>
          <a:noFill/>
        </p:spPr>
        <p:txBody>
          <a:bodyPr wrap="none" rtlCol="0">
            <a:spAutoFit/>
          </a:bodyPr>
          <a:lstStyle/>
          <a:p>
            <a:r>
              <a:rPr lang="en-US" b="1" dirty="0">
                <a:solidFill>
                  <a:schemeClr val="accent6"/>
                </a:solidFill>
              </a:rPr>
              <a:t>9 MGD</a:t>
            </a:r>
          </a:p>
        </p:txBody>
      </p:sp>
    </p:spTree>
    <p:extLst>
      <p:ext uri="{BB962C8B-B14F-4D97-AF65-F5344CB8AC3E}">
        <p14:creationId xmlns:p14="http://schemas.microsoft.com/office/powerpoint/2010/main" val="40510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30B7CD2-FC6D-4EDB-8FC7-8B0DA98D4694}"/>
              </a:ext>
            </a:extLst>
          </p:cNvPr>
          <p:cNvSpPr txBox="1">
            <a:spLocks/>
          </p:cNvSpPr>
          <p:nvPr/>
        </p:nvSpPr>
        <p:spPr>
          <a:xfrm>
            <a:off x="781049" y="-185990"/>
            <a:ext cx="8221735"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400" b="1" kern="1200">
                <a:solidFill>
                  <a:srgbClr val="8C0B42"/>
                </a:solidFill>
                <a:latin typeface="Arial Narrow" panose="020B0606020202030204" pitchFamily="34" charset="0"/>
                <a:ea typeface="Tahoma" panose="020B0604030504040204" pitchFamily="34" charset="0"/>
                <a:cs typeface="Tahoma" panose="020B0604030504040204" pitchFamily="34" charset="0"/>
              </a:defRPr>
            </a:lvl1pPr>
          </a:lstStyle>
          <a:p>
            <a:r>
              <a:rPr lang="en-US" sz="2800" dirty="0"/>
              <a:t>Terminology</a:t>
            </a:r>
          </a:p>
        </p:txBody>
      </p:sp>
      <p:sp>
        <p:nvSpPr>
          <p:cNvPr id="2" name="Rounded Rectangle 1">
            <a:extLst>
              <a:ext uri="{FF2B5EF4-FFF2-40B4-BE49-F238E27FC236}">
                <a16:creationId xmlns:a16="http://schemas.microsoft.com/office/drawing/2014/main" id="{9AA458B9-5FE1-1546-2189-A5547B02E006}"/>
              </a:ext>
            </a:extLst>
          </p:cNvPr>
          <p:cNvSpPr/>
          <p:nvPr/>
        </p:nvSpPr>
        <p:spPr>
          <a:xfrm>
            <a:off x="1220127" y="1327460"/>
            <a:ext cx="954263" cy="954263"/>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Raw PW</a:t>
            </a:r>
          </a:p>
        </p:txBody>
      </p:sp>
      <p:sp>
        <p:nvSpPr>
          <p:cNvPr id="3" name="Rounded Rectangle 2">
            <a:extLst>
              <a:ext uri="{FF2B5EF4-FFF2-40B4-BE49-F238E27FC236}">
                <a16:creationId xmlns:a16="http://schemas.microsoft.com/office/drawing/2014/main" id="{824CA490-7AD3-6647-9858-C47E523488D3}"/>
              </a:ext>
            </a:extLst>
          </p:cNvPr>
          <p:cNvSpPr/>
          <p:nvPr/>
        </p:nvSpPr>
        <p:spPr>
          <a:xfrm>
            <a:off x="3343339" y="1327460"/>
            <a:ext cx="954263" cy="954263"/>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Clean Brine</a:t>
            </a:r>
          </a:p>
        </p:txBody>
      </p:sp>
      <p:sp>
        <p:nvSpPr>
          <p:cNvPr id="4" name="Rounded Rectangle 3">
            <a:extLst>
              <a:ext uri="{FF2B5EF4-FFF2-40B4-BE49-F238E27FC236}">
                <a16:creationId xmlns:a16="http://schemas.microsoft.com/office/drawing/2014/main" id="{3D1A739B-3E09-7ED3-18F7-633B7E0863A0}"/>
              </a:ext>
            </a:extLst>
          </p:cNvPr>
          <p:cNvSpPr/>
          <p:nvPr/>
        </p:nvSpPr>
        <p:spPr>
          <a:xfrm>
            <a:off x="5549005" y="1327460"/>
            <a:ext cx="954263" cy="95426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Desal. PW</a:t>
            </a:r>
          </a:p>
        </p:txBody>
      </p:sp>
      <p:sp>
        <p:nvSpPr>
          <p:cNvPr id="7" name="Rounded Rectangle 6">
            <a:extLst>
              <a:ext uri="{FF2B5EF4-FFF2-40B4-BE49-F238E27FC236}">
                <a16:creationId xmlns:a16="http://schemas.microsoft.com/office/drawing/2014/main" id="{BB670AA6-2907-01ED-4089-1AEAA5281B72}"/>
              </a:ext>
            </a:extLst>
          </p:cNvPr>
          <p:cNvSpPr/>
          <p:nvPr/>
        </p:nvSpPr>
        <p:spPr>
          <a:xfrm>
            <a:off x="7754671" y="1327460"/>
            <a:ext cx="954263" cy="95426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Pol. PW</a:t>
            </a:r>
          </a:p>
        </p:txBody>
      </p:sp>
      <p:pic>
        <p:nvPicPr>
          <p:cNvPr id="8" name="Picture 7">
            <a:extLst>
              <a:ext uri="{FF2B5EF4-FFF2-40B4-BE49-F238E27FC236}">
                <a16:creationId xmlns:a16="http://schemas.microsoft.com/office/drawing/2014/main" id="{23D4D758-9814-DFDF-F87C-7EBEAB0A5C6F}"/>
              </a:ext>
            </a:extLst>
          </p:cNvPr>
          <p:cNvPicPr>
            <a:picLocks noChangeAspect="1"/>
          </p:cNvPicPr>
          <p:nvPr/>
        </p:nvPicPr>
        <p:blipFill>
          <a:blip r:embed="rId3"/>
          <a:stretch>
            <a:fillRect/>
          </a:stretch>
        </p:blipFill>
        <p:spPr>
          <a:xfrm>
            <a:off x="1221468" y="2577067"/>
            <a:ext cx="954262" cy="1732560"/>
          </a:xfrm>
          <a:prstGeom prst="rect">
            <a:avLst/>
          </a:prstGeom>
        </p:spPr>
      </p:pic>
      <p:pic>
        <p:nvPicPr>
          <p:cNvPr id="9" name="Picture 8">
            <a:extLst>
              <a:ext uri="{FF2B5EF4-FFF2-40B4-BE49-F238E27FC236}">
                <a16:creationId xmlns:a16="http://schemas.microsoft.com/office/drawing/2014/main" id="{49D03C7E-D303-D725-D5D2-74559439D61B}"/>
              </a:ext>
            </a:extLst>
          </p:cNvPr>
          <p:cNvPicPr>
            <a:picLocks noChangeAspect="1"/>
          </p:cNvPicPr>
          <p:nvPr/>
        </p:nvPicPr>
        <p:blipFill>
          <a:blip r:embed="rId4"/>
          <a:stretch>
            <a:fillRect/>
          </a:stretch>
        </p:blipFill>
        <p:spPr>
          <a:xfrm>
            <a:off x="3245213" y="2633626"/>
            <a:ext cx="1150513" cy="1619442"/>
          </a:xfrm>
          <a:prstGeom prst="rect">
            <a:avLst/>
          </a:prstGeom>
        </p:spPr>
      </p:pic>
      <p:pic>
        <p:nvPicPr>
          <p:cNvPr id="10" name="Picture 9">
            <a:extLst>
              <a:ext uri="{FF2B5EF4-FFF2-40B4-BE49-F238E27FC236}">
                <a16:creationId xmlns:a16="http://schemas.microsoft.com/office/drawing/2014/main" id="{6BA91205-E0D8-0019-BB4E-3C5F3297F8B1}"/>
              </a:ext>
            </a:extLst>
          </p:cNvPr>
          <p:cNvPicPr>
            <a:picLocks noChangeAspect="1"/>
          </p:cNvPicPr>
          <p:nvPr/>
        </p:nvPicPr>
        <p:blipFill>
          <a:blip r:embed="rId5"/>
          <a:stretch>
            <a:fillRect/>
          </a:stretch>
        </p:blipFill>
        <p:spPr>
          <a:xfrm>
            <a:off x="5451978" y="2572475"/>
            <a:ext cx="1148316" cy="1708191"/>
          </a:xfrm>
          <a:prstGeom prst="rect">
            <a:avLst/>
          </a:prstGeom>
        </p:spPr>
      </p:pic>
      <p:pic>
        <p:nvPicPr>
          <p:cNvPr id="11" name="Picture 10">
            <a:extLst>
              <a:ext uri="{FF2B5EF4-FFF2-40B4-BE49-F238E27FC236}">
                <a16:creationId xmlns:a16="http://schemas.microsoft.com/office/drawing/2014/main" id="{57D897C2-9D49-1844-64D3-7D3F426CEF30}"/>
              </a:ext>
            </a:extLst>
          </p:cNvPr>
          <p:cNvPicPr>
            <a:picLocks noChangeAspect="1"/>
          </p:cNvPicPr>
          <p:nvPr/>
        </p:nvPicPr>
        <p:blipFill>
          <a:blip r:embed="rId5"/>
          <a:stretch>
            <a:fillRect/>
          </a:stretch>
        </p:blipFill>
        <p:spPr>
          <a:xfrm>
            <a:off x="7656546" y="2577067"/>
            <a:ext cx="1148316" cy="1708191"/>
          </a:xfrm>
          <a:prstGeom prst="rect">
            <a:avLst/>
          </a:prstGeom>
        </p:spPr>
      </p:pic>
      <p:sp>
        <p:nvSpPr>
          <p:cNvPr id="12" name="TextBox 11">
            <a:extLst>
              <a:ext uri="{FF2B5EF4-FFF2-40B4-BE49-F238E27FC236}">
                <a16:creationId xmlns:a16="http://schemas.microsoft.com/office/drawing/2014/main" id="{B41B33F1-4D61-FD58-073C-ED8DCFF5ED6A}"/>
              </a:ext>
            </a:extLst>
          </p:cNvPr>
          <p:cNvSpPr txBox="1"/>
          <p:nvPr/>
        </p:nvSpPr>
        <p:spPr>
          <a:xfrm>
            <a:off x="47628" y="4702505"/>
            <a:ext cx="761747" cy="307777"/>
          </a:xfrm>
          <a:prstGeom prst="rect">
            <a:avLst/>
          </a:prstGeom>
          <a:noFill/>
        </p:spPr>
        <p:txBody>
          <a:bodyPr wrap="none" rtlCol="0">
            <a:spAutoFit/>
          </a:bodyPr>
          <a:lstStyle/>
          <a:p>
            <a:r>
              <a:rPr lang="en-US" sz="1400" b="1" dirty="0"/>
              <a:t>Salinity</a:t>
            </a:r>
          </a:p>
        </p:txBody>
      </p:sp>
      <p:sp>
        <p:nvSpPr>
          <p:cNvPr id="13" name="TextBox 12">
            <a:extLst>
              <a:ext uri="{FF2B5EF4-FFF2-40B4-BE49-F238E27FC236}">
                <a16:creationId xmlns:a16="http://schemas.microsoft.com/office/drawing/2014/main" id="{AED2718D-7F90-B896-9279-58422A147BCA}"/>
              </a:ext>
            </a:extLst>
          </p:cNvPr>
          <p:cNvSpPr txBox="1"/>
          <p:nvPr/>
        </p:nvSpPr>
        <p:spPr>
          <a:xfrm>
            <a:off x="67506" y="5568864"/>
            <a:ext cx="567784" cy="307777"/>
          </a:xfrm>
          <a:prstGeom prst="rect">
            <a:avLst/>
          </a:prstGeom>
          <a:noFill/>
        </p:spPr>
        <p:txBody>
          <a:bodyPr wrap="none" rtlCol="0">
            <a:spAutoFit/>
          </a:bodyPr>
          <a:lstStyle/>
          <a:p>
            <a:r>
              <a:rPr lang="en-US" sz="1400" b="1" dirty="0"/>
              <a:t>Uses</a:t>
            </a:r>
          </a:p>
        </p:txBody>
      </p:sp>
      <p:sp>
        <p:nvSpPr>
          <p:cNvPr id="14" name="TextBox 13">
            <a:extLst>
              <a:ext uri="{FF2B5EF4-FFF2-40B4-BE49-F238E27FC236}">
                <a16:creationId xmlns:a16="http://schemas.microsoft.com/office/drawing/2014/main" id="{C0DEA06C-F3A4-F7D4-E012-B8FA804EA6A5}"/>
              </a:ext>
            </a:extLst>
          </p:cNvPr>
          <p:cNvSpPr txBox="1"/>
          <p:nvPr/>
        </p:nvSpPr>
        <p:spPr>
          <a:xfrm>
            <a:off x="1355404" y="5568863"/>
            <a:ext cx="587020" cy="307777"/>
          </a:xfrm>
          <a:prstGeom prst="rect">
            <a:avLst/>
          </a:prstGeom>
          <a:noFill/>
        </p:spPr>
        <p:txBody>
          <a:bodyPr wrap="none" rtlCol="0">
            <a:spAutoFit/>
          </a:bodyPr>
          <a:lstStyle/>
          <a:p>
            <a:r>
              <a:rPr lang="en-US" sz="1400" dirty="0"/>
              <a:t>None</a:t>
            </a:r>
          </a:p>
        </p:txBody>
      </p:sp>
      <p:sp>
        <p:nvSpPr>
          <p:cNvPr id="15" name="TextBox 14">
            <a:extLst>
              <a:ext uri="{FF2B5EF4-FFF2-40B4-BE49-F238E27FC236}">
                <a16:creationId xmlns:a16="http://schemas.microsoft.com/office/drawing/2014/main" id="{D1A426C3-8A78-BCF9-AC8D-771717B275A6}"/>
              </a:ext>
            </a:extLst>
          </p:cNvPr>
          <p:cNvSpPr txBox="1"/>
          <p:nvPr/>
        </p:nvSpPr>
        <p:spPr>
          <a:xfrm>
            <a:off x="3429078" y="5422562"/>
            <a:ext cx="1056700" cy="738664"/>
          </a:xfrm>
          <a:prstGeom prst="rect">
            <a:avLst/>
          </a:prstGeom>
          <a:noFill/>
        </p:spPr>
        <p:txBody>
          <a:bodyPr wrap="none" rtlCol="0">
            <a:spAutoFit/>
          </a:bodyPr>
          <a:lstStyle/>
          <a:p>
            <a:pPr algn="ctr"/>
            <a:r>
              <a:rPr lang="en-US" sz="1400" dirty="0"/>
              <a:t>Reuse</a:t>
            </a:r>
          </a:p>
          <a:p>
            <a:pPr algn="ctr"/>
            <a:r>
              <a:rPr lang="en-US" sz="1400" b="1" i="1" dirty="0">
                <a:solidFill>
                  <a:srgbClr val="7030A0"/>
                </a:solidFill>
              </a:rPr>
              <a:t>Inside</a:t>
            </a:r>
            <a:r>
              <a:rPr lang="en-US" sz="1400" dirty="0"/>
              <a:t> O&amp;G</a:t>
            </a:r>
          </a:p>
          <a:p>
            <a:pPr algn="ctr"/>
            <a:r>
              <a:rPr lang="en-US" sz="1400" dirty="0"/>
              <a:t>(Fracking)</a:t>
            </a:r>
          </a:p>
        </p:txBody>
      </p:sp>
      <p:sp>
        <p:nvSpPr>
          <p:cNvPr id="16" name="TextBox 15">
            <a:extLst>
              <a:ext uri="{FF2B5EF4-FFF2-40B4-BE49-F238E27FC236}">
                <a16:creationId xmlns:a16="http://schemas.microsoft.com/office/drawing/2014/main" id="{06D17734-C1D0-69EC-85D3-77B4FC611211}"/>
              </a:ext>
            </a:extLst>
          </p:cNvPr>
          <p:cNvSpPr txBox="1"/>
          <p:nvPr/>
        </p:nvSpPr>
        <p:spPr>
          <a:xfrm>
            <a:off x="5380766" y="5422562"/>
            <a:ext cx="1290739" cy="523220"/>
          </a:xfrm>
          <a:prstGeom prst="rect">
            <a:avLst/>
          </a:prstGeom>
          <a:noFill/>
        </p:spPr>
        <p:txBody>
          <a:bodyPr wrap="none" rtlCol="0">
            <a:spAutoFit/>
          </a:bodyPr>
          <a:lstStyle/>
          <a:p>
            <a:pPr algn="ctr"/>
            <a:r>
              <a:rPr lang="en-US" sz="1400" dirty="0"/>
              <a:t>Reuse</a:t>
            </a:r>
          </a:p>
          <a:p>
            <a:pPr algn="ctr"/>
            <a:r>
              <a:rPr lang="en-US" sz="1400" b="1" i="1" dirty="0">
                <a:solidFill>
                  <a:srgbClr val="0070C0"/>
                </a:solidFill>
              </a:rPr>
              <a:t>Outside</a:t>
            </a:r>
            <a:r>
              <a:rPr lang="en-US" sz="1400" dirty="0"/>
              <a:t> O&amp;G</a:t>
            </a:r>
            <a:r>
              <a:rPr lang="en-US" sz="1400" b="1" dirty="0"/>
              <a:t>*</a:t>
            </a:r>
          </a:p>
        </p:txBody>
      </p:sp>
      <p:sp>
        <p:nvSpPr>
          <p:cNvPr id="17" name="TextBox 16">
            <a:extLst>
              <a:ext uri="{FF2B5EF4-FFF2-40B4-BE49-F238E27FC236}">
                <a16:creationId xmlns:a16="http://schemas.microsoft.com/office/drawing/2014/main" id="{7329303C-2B0A-10A2-974D-959F750CC22B}"/>
              </a:ext>
            </a:extLst>
          </p:cNvPr>
          <p:cNvSpPr txBox="1"/>
          <p:nvPr/>
        </p:nvSpPr>
        <p:spPr>
          <a:xfrm>
            <a:off x="7595122" y="5422562"/>
            <a:ext cx="1184940" cy="523220"/>
          </a:xfrm>
          <a:prstGeom prst="rect">
            <a:avLst/>
          </a:prstGeom>
          <a:noFill/>
        </p:spPr>
        <p:txBody>
          <a:bodyPr wrap="none" rtlCol="0">
            <a:spAutoFit/>
          </a:bodyPr>
          <a:lstStyle/>
          <a:p>
            <a:pPr algn="ctr"/>
            <a:r>
              <a:rPr lang="en-US" sz="1400" dirty="0"/>
              <a:t>Reuse</a:t>
            </a:r>
          </a:p>
          <a:p>
            <a:pPr algn="ctr"/>
            <a:r>
              <a:rPr lang="en-US" sz="1400" b="1" i="1" dirty="0">
                <a:solidFill>
                  <a:srgbClr val="0070C0"/>
                </a:solidFill>
              </a:rPr>
              <a:t>Outside</a:t>
            </a:r>
            <a:r>
              <a:rPr lang="en-US" sz="1400" dirty="0"/>
              <a:t> O&amp;G</a:t>
            </a:r>
          </a:p>
        </p:txBody>
      </p:sp>
      <p:grpSp>
        <p:nvGrpSpPr>
          <p:cNvPr id="22" name="Group 21">
            <a:extLst>
              <a:ext uri="{FF2B5EF4-FFF2-40B4-BE49-F238E27FC236}">
                <a16:creationId xmlns:a16="http://schemas.microsoft.com/office/drawing/2014/main" id="{3D9FFD13-CF0F-30B1-ACAD-F4B259456836}"/>
              </a:ext>
            </a:extLst>
          </p:cNvPr>
          <p:cNvGrpSpPr/>
          <p:nvPr/>
        </p:nvGrpSpPr>
        <p:grpSpPr>
          <a:xfrm>
            <a:off x="2376763" y="1516085"/>
            <a:ext cx="752924" cy="594072"/>
            <a:chOff x="1741426" y="1516085"/>
            <a:chExt cx="752924" cy="594072"/>
          </a:xfrm>
        </p:grpSpPr>
        <p:sp>
          <p:nvSpPr>
            <p:cNvPr id="18" name="Triangle 17">
              <a:extLst>
                <a:ext uri="{FF2B5EF4-FFF2-40B4-BE49-F238E27FC236}">
                  <a16:creationId xmlns:a16="http://schemas.microsoft.com/office/drawing/2014/main" id="{3F1909DE-1E07-F335-AE7B-2C721008BB60}"/>
                </a:ext>
              </a:extLst>
            </p:cNvPr>
            <p:cNvSpPr/>
            <p:nvPr/>
          </p:nvSpPr>
          <p:spPr>
            <a:xfrm rot="5400000">
              <a:off x="1945168" y="1560974"/>
              <a:ext cx="594072" cy="504293"/>
            </a:xfrm>
            <a:prstGeom prst="triangle">
              <a:avLst>
                <a:gd name="adj" fmla="val 51108"/>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D10917A-0B08-DD22-3F79-507E3BADEF31}"/>
                </a:ext>
              </a:extLst>
            </p:cNvPr>
            <p:cNvGrpSpPr/>
            <p:nvPr/>
          </p:nvGrpSpPr>
          <p:grpSpPr>
            <a:xfrm>
              <a:off x="1741426" y="1585968"/>
              <a:ext cx="484428" cy="437245"/>
              <a:chOff x="1741426" y="1585968"/>
              <a:chExt cx="484428" cy="437245"/>
            </a:xfrm>
          </p:grpSpPr>
          <p:sp>
            <p:nvSpPr>
              <p:cNvPr id="19" name="Oval 18">
                <a:extLst>
                  <a:ext uri="{FF2B5EF4-FFF2-40B4-BE49-F238E27FC236}">
                    <a16:creationId xmlns:a16="http://schemas.microsoft.com/office/drawing/2014/main" id="{BE5BB287-81FE-D50F-7F37-07B150E14795}"/>
                  </a:ext>
                </a:extLst>
              </p:cNvPr>
              <p:cNvSpPr/>
              <p:nvPr/>
            </p:nvSpPr>
            <p:spPr>
              <a:xfrm>
                <a:off x="1765018" y="1585968"/>
                <a:ext cx="437245" cy="43724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0" name="TextBox 19">
                <a:extLst>
                  <a:ext uri="{FF2B5EF4-FFF2-40B4-BE49-F238E27FC236}">
                    <a16:creationId xmlns:a16="http://schemas.microsoft.com/office/drawing/2014/main" id="{7CA6AA0C-519D-1B86-456F-30189E0A2563}"/>
                  </a:ext>
                </a:extLst>
              </p:cNvPr>
              <p:cNvSpPr txBox="1"/>
              <p:nvPr/>
            </p:nvSpPr>
            <p:spPr>
              <a:xfrm>
                <a:off x="1741426" y="1619924"/>
                <a:ext cx="484428" cy="369332"/>
              </a:xfrm>
              <a:prstGeom prst="rect">
                <a:avLst/>
              </a:prstGeom>
              <a:noFill/>
            </p:spPr>
            <p:txBody>
              <a:bodyPr wrap="none" rtlCol="0">
                <a:spAutoFit/>
              </a:bodyPr>
              <a:lstStyle/>
              <a:p>
                <a:r>
                  <a:rPr lang="en-US" dirty="0"/>
                  <a:t>TM</a:t>
                </a:r>
              </a:p>
            </p:txBody>
          </p:sp>
        </p:grpSp>
      </p:grpSp>
      <p:grpSp>
        <p:nvGrpSpPr>
          <p:cNvPr id="23" name="Group 22">
            <a:extLst>
              <a:ext uri="{FF2B5EF4-FFF2-40B4-BE49-F238E27FC236}">
                <a16:creationId xmlns:a16="http://schemas.microsoft.com/office/drawing/2014/main" id="{13FC5DA2-CF70-D09A-D724-CCE8359CFE28}"/>
              </a:ext>
            </a:extLst>
          </p:cNvPr>
          <p:cNvGrpSpPr/>
          <p:nvPr/>
        </p:nvGrpSpPr>
        <p:grpSpPr>
          <a:xfrm>
            <a:off x="4509332" y="1516084"/>
            <a:ext cx="752924" cy="594072"/>
            <a:chOff x="1741426" y="1516085"/>
            <a:chExt cx="752924" cy="594072"/>
          </a:xfrm>
        </p:grpSpPr>
        <p:sp>
          <p:nvSpPr>
            <p:cNvPr id="24" name="Triangle 23">
              <a:extLst>
                <a:ext uri="{FF2B5EF4-FFF2-40B4-BE49-F238E27FC236}">
                  <a16:creationId xmlns:a16="http://schemas.microsoft.com/office/drawing/2014/main" id="{BA44268C-FCFA-9F9F-D6BD-3E540E49BFEF}"/>
                </a:ext>
              </a:extLst>
            </p:cNvPr>
            <p:cNvSpPr/>
            <p:nvPr/>
          </p:nvSpPr>
          <p:spPr>
            <a:xfrm rot="5400000">
              <a:off x="1945168" y="1560974"/>
              <a:ext cx="594072" cy="504293"/>
            </a:xfrm>
            <a:prstGeom prst="triangle">
              <a:avLst>
                <a:gd name="adj" fmla="val 51108"/>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97F5468-5153-7222-9FFB-14C4FEBF9634}"/>
                </a:ext>
              </a:extLst>
            </p:cNvPr>
            <p:cNvGrpSpPr/>
            <p:nvPr/>
          </p:nvGrpSpPr>
          <p:grpSpPr>
            <a:xfrm>
              <a:off x="1741426" y="1585968"/>
              <a:ext cx="484428" cy="437245"/>
              <a:chOff x="1741426" y="1585968"/>
              <a:chExt cx="484428" cy="437245"/>
            </a:xfrm>
          </p:grpSpPr>
          <p:sp>
            <p:nvSpPr>
              <p:cNvPr id="26" name="Oval 25">
                <a:extLst>
                  <a:ext uri="{FF2B5EF4-FFF2-40B4-BE49-F238E27FC236}">
                    <a16:creationId xmlns:a16="http://schemas.microsoft.com/office/drawing/2014/main" id="{5CFA7EFF-B28B-8C2F-E50C-FEC42EA1C1F4}"/>
                  </a:ext>
                </a:extLst>
              </p:cNvPr>
              <p:cNvSpPr/>
              <p:nvPr/>
            </p:nvSpPr>
            <p:spPr>
              <a:xfrm>
                <a:off x="1765018" y="1585968"/>
                <a:ext cx="437245" cy="43724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7" name="TextBox 26">
                <a:extLst>
                  <a:ext uri="{FF2B5EF4-FFF2-40B4-BE49-F238E27FC236}">
                    <a16:creationId xmlns:a16="http://schemas.microsoft.com/office/drawing/2014/main" id="{168F88DA-9437-036F-A400-DB42F6E6723C}"/>
                  </a:ext>
                </a:extLst>
              </p:cNvPr>
              <p:cNvSpPr txBox="1"/>
              <p:nvPr/>
            </p:nvSpPr>
            <p:spPr>
              <a:xfrm>
                <a:off x="1741426" y="1619924"/>
                <a:ext cx="484428" cy="369332"/>
              </a:xfrm>
              <a:prstGeom prst="rect">
                <a:avLst/>
              </a:prstGeom>
              <a:noFill/>
            </p:spPr>
            <p:txBody>
              <a:bodyPr wrap="none" rtlCol="0">
                <a:spAutoFit/>
              </a:bodyPr>
              <a:lstStyle/>
              <a:p>
                <a:r>
                  <a:rPr lang="en-US" dirty="0"/>
                  <a:t>TM</a:t>
                </a:r>
              </a:p>
            </p:txBody>
          </p:sp>
        </p:grpSp>
      </p:grpSp>
      <p:grpSp>
        <p:nvGrpSpPr>
          <p:cNvPr id="28" name="Group 27">
            <a:extLst>
              <a:ext uri="{FF2B5EF4-FFF2-40B4-BE49-F238E27FC236}">
                <a16:creationId xmlns:a16="http://schemas.microsoft.com/office/drawing/2014/main" id="{CE6FF5E5-7FC5-1EBC-E5D4-B978282F5264}"/>
              </a:ext>
            </a:extLst>
          </p:cNvPr>
          <p:cNvGrpSpPr/>
          <p:nvPr/>
        </p:nvGrpSpPr>
        <p:grpSpPr>
          <a:xfrm>
            <a:off x="6803866" y="1507553"/>
            <a:ext cx="752924" cy="594072"/>
            <a:chOff x="1741426" y="1516085"/>
            <a:chExt cx="752924" cy="594072"/>
          </a:xfrm>
        </p:grpSpPr>
        <p:sp>
          <p:nvSpPr>
            <p:cNvPr id="29" name="Triangle 28">
              <a:extLst>
                <a:ext uri="{FF2B5EF4-FFF2-40B4-BE49-F238E27FC236}">
                  <a16:creationId xmlns:a16="http://schemas.microsoft.com/office/drawing/2014/main" id="{335120FF-46BC-06FD-5CD7-E42591E4A43E}"/>
                </a:ext>
              </a:extLst>
            </p:cNvPr>
            <p:cNvSpPr/>
            <p:nvPr/>
          </p:nvSpPr>
          <p:spPr>
            <a:xfrm rot="5400000">
              <a:off x="1945168" y="1560974"/>
              <a:ext cx="594072" cy="504293"/>
            </a:xfrm>
            <a:prstGeom prst="triangle">
              <a:avLst>
                <a:gd name="adj" fmla="val 51108"/>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3D43BE2-1866-9255-05D0-9FF4C2928A43}"/>
                </a:ext>
              </a:extLst>
            </p:cNvPr>
            <p:cNvGrpSpPr/>
            <p:nvPr/>
          </p:nvGrpSpPr>
          <p:grpSpPr>
            <a:xfrm>
              <a:off x="1741426" y="1585968"/>
              <a:ext cx="484428" cy="437245"/>
              <a:chOff x="1741426" y="1585968"/>
              <a:chExt cx="484428" cy="437245"/>
            </a:xfrm>
          </p:grpSpPr>
          <p:sp>
            <p:nvSpPr>
              <p:cNvPr id="31" name="Oval 30">
                <a:extLst>
                  <a:ext uri="{FF2B5EF4-FFF2-40B4-BE49-F238E27FC236}">
                    <a16:creationId xmlns:a16="http://schemas.microsoft.com/office/drawing/2014/main" id="{9A26F8E4-3D4F-BDBD-3AF4-AF54B854CDB3}"/>
                  </a:ext>
                </a:extLst>
              </p:cNvPr>
              <p:cNvSpPr/>
              <p:nvPr/>
            </p:nvSpPr>
            <p:spPr>
              <a:xfrm>
                <a:off x="1765018" y="1585968"/>
                <a:ext cx="437245" cy="43724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2" name="TextBox 31">
                <a:extLst>
                  <a:ext uri="{FF2B5EF4-FFF2-40B4-BE49-F238E27FC236}">
                    <a16:creationId xmlns:a16="http://schemas.microsoft.com/office/drawing/2014/main" id="{80EF524E-3647-4332-7E57-066DDF36E352}"/>
                  </a:ext>
                </a:extLst>
              </p:cNvPr>
              <p:cNvSpPr txBox="1"/>
              <p:nvPr/>
            </p:nvSpPr>
            <p:spPr>
              <a:xfrm>
                <a:off x="1741426" y="1619924"/>
                <a:ext cx="484428" cy="369332"/>
              </a:xfrm>
              <a:prstGeom prst="rect">
                <a:avLst/>
              </a:prstGeom>
              <a:noFill/>
            </p:spPr>
            <p:txBody>
              <a:bodyPr wrap="none" rtlCol="0">
                <a:spAutoFit/>
              </a:bodyPr>
              <a:lstStyle/>
              <a:p>
                <a:r>
                  <a:rPr lang="en-US" dirty="0"/>
                  <a:t>TM</a:t>
                </a:r>
              </a:p>
            </p:txBody>
          </p:sp>
        </p:grpSp>
      </p:grpSp>
      <p:sp>
        <p:nvSpPr>
          <p:cNvPr id="33" name="TextBox 32">
            <a:extLst>
              <a:ext uri="{FF2B5EF4-FFF2-40B4-BE49-F238E27FC236}">
                <a16:creationId xmlns:a16="http://schemas.microsoft.com/office/drawing/2014/main" id="{432DE618-4D6A-B8AB-8B31-2769F7FA54EB}"/>
              </a:ext>
            </a:extLst>
          </p:cNvPr>
          <p:cNvSpPr txBox="1"/>
          <p:nvPr/>
        </p:nvSpPr>
        <p:spPr>
          <a:xfrm>
            <a:off x="0" y="3243375"/>
            <a:ext cx="1124026" cy="307777"/>
          </a:xfrm>
          <a:prstGeom prst="rect">
            <a:avLst/>
          </a:prstGeom>
          <a:noFill/>
        </p:spPr>
        <p:txBody>
          <a:bodyPr wrap="none" rtlCol="0">
            <a:spAutoFit/>
          </a:bodyPr>
          <a:lstStyle/>
          <a:p>
            <a:r>
              <a:rPr lang="en-US" sz="1400" b="1" dirty="0"/>
              <a:t>Appearance</a:t>
            </a:r>
          </a:p>
        </p:txBody>
      </p:sp>
      <p:sp>
        <p:nvSpPr>
          <p:cNvPr id="34" name="TextBox 33">
            <a:extLst>
              <a:ext uri="{FF2B5EF4-FFF2-40B4-BE49-F238E27FC236}">
                <a16:creationId xmlns:a16="http://schemas.microsoft.com/office/drawing/2014/main" id="{235CA2BD-3120-6945-94BB-565FB90BEA08}"/>
              </a:ext>
            </a:extLst>
          </p:cNvPr>
          <p:cNvSpPr txBox="1"/>
          <p:nvPr/>
        </p:nvSpPr>
        <p:spPr>
          <a:xfrm>
            <a:off x="102504" y="1573180"/>
            <a:ext cx="689932" cy="523220"/>
          </a:xfrm>
          <a:prstGeom prst="rect">
            <a:avLst/>
          </a:prstGeom>
          <a:noFill/>
        </p:spPr>
        <p:txBody>
          <a:bodyPr wrap="none" rtlCol="0">
            <a:spAutoFit/>
          </a:bodyPr>
          <a:lstStyle/>
          <a:p>
            <a:pPr algn="ctr"/>
            <a:r>
              <a:rPr lang="en-US" sz="1400" b="1" dirty="0"/>
              <a:t>Water </a:t>
            </a:r>
          </a:p>
          <a:p>
            <a:pPr algn="ctr"/>
            <a:r>
              <a:rPr lang="en-US" sz="1400" b="1" dirty="0"/>
              <a:t>Type</a:t>
            </a:r>
          </a:p>
        </p:txBody>
      </p:sp>
      <p:sp>
        <p:nvSpPr>
          <p:cNvPr id="35" name="TextBox 34">
            <a:extLst>
              <a:ext uri="{FF2B5EF4-FFF2-40B4-BE49-F238E27FC236}">
                <a16:creationId xmlns:a16="http://schemas.microsoft.com/office/drawing/2014/main" id="{41B96C87-0769-3D8C-1D89-9F06096CB5CA}"/>
              </a:ext>
            </a:extLst>
          </p:cNvPr>
          <p:cNvSpPr txBox="1"/>
          <p:nvPr/>
        </p:nvSpPr>
        <p:spPr>
          <a:xfrm>
            <a:off x="931390" y="4594784"/>
            <a:ext cx="1874231" cy="523220"/>
          </a:xfrm>
          <a:prstGeom prst="rect">
            <a:avLst/>
          </a:prstGeom>
          <a:noFill/>
        </p:spPr>
        <p:txBody>
          <a:bodyPr wrap="none" rtlCol="0">
            <a:spAutoFit/>
          </a:bodyPr>
          <a:lstStyle/>
          <a:p>
            <a:pPr algn="ctr"/>
            <a:r>
              <a:rPr lang="en-US" sz="1400" dirty="0"/>
              <a:t>Extremely High</a:t>
            </a:r>
          </a:p>
          <a:p>
            <a:pPr algn="ctr"/>
            <a:r>
              <a:rPr lang="en-US" sz="1400" dirty="0"/>
              <a:t>(~120,000 mg/L TDS)</a:t>
            </a:r>
          </a:p>
        </p:txBody>
      </p:sp>
      <p:sp>
        <p:nvSpPr>
          <p:cNvPr id="36" name="TextBox 35">
            <a:extLst>
              <a:ext uri="{FF2B5EF4-FFF2-40B4-BE49-F238E27FC236}">
                <a16:creationId xmlns:a16="http://schemas.microsoft.com/office/drawing/2014/main" id="{3BD606E6-522B-C1D2-5214-0FD248CD656A}"/>
              </a:ext>
            </a:extLst>
          </p:cNvPr>
          <p:cNvSpPr txBox="1"/>
          <p:nvPr/>
        </p:nvSpPr>
        <p:spPr>
          <a:xfrm>
            <a:off x="3009894" y="4594784"/>
            <a:ext cx="1874231" cy="523220"/>
          </a:xfrm>
          <a:prstGeom prst="rect">
            <a:avLst/>
          </a:prstGeom>
          <a:noFill/>
        </p:spPr>
        <p:txBody>
          <a:bodyPr wrap="none" rtlCol="0">
            <a:spAutoFit/>
          </a:bodyPr>
          <a:lstStyle/>
          <a:p>
            <a:pPr algn="ctr"/>
            <a:r>
              <a:rPr lang="en-US" sz="1400" dirty="0"/>
              <a:t>Extremely High</a:t>
            </a:r>
          </a:p>
          <a:p>
            <a:pPr algn="ctr"/>
            <a:r>
              <a:rPr lang="en-US" sz="1400" dirty="0"/>
              <a:t>(~120,000 mg/L TDS)</a:t>
            </a:r>
          </a:p>
        </p:txBody>
      </p:sp>
      <p:sp>
        <p:nvSpPr>
          <p:cNvPr id="37" name="TextBox 36">
            <a:extLst>
              <a:ext uri="{FF2B5EF4-FFF2-40B4-BE49-F238E27FC236}">
                <a16:creationId xmlns:a16="http://schemas.microsoft.com/office/drawing/2014/main" id="{69C0EAD3-C41A-81CF-768B-AA6C05EAC3A8}"/>
              </a:ext>
            </a:extLst>
          </p:cNvPr>
          <p:cNvSpPr txBox="1"/>
          <p:nvPr/>
        </p:nvSpPr>
        <p:spPr>
          <a:xfrm>
            <a:off x="5284064" y="4594783"/>
            <a:ext cx="1556836" cy="523220"/>
          </a:xfrm>
          <a:prstGeom prst="rect">
            <a:avLst/>
          </a:prstGeom>
          <a:noFill/>
        </p:spPr>
        <p:txBody>
          <a:bodyPr wrap="none" rtlCol="0">
            <a:spAutoFit/>
          </a:bodyPr>
          <a:lstStyle/>
          <a:p>
            <a:pPr algn="ctr"/>
            <a:r>
              <a:rPr lang="en-US" sz="1400" dirty="0"/>
              <a:t>Low</a:t>
            </a:r>
          </a:p>
          <a:p>
            <a:pPr algn="ctr"/>
            <a:r>
              <a:rPr lang="en-US" sz="1400" dirty="0"/>
              <a:t>(&lt; 500 mg/L TDS)</a:t>
            </a:r>
          </a:p>
        </p:txBody>
      </p:sp>
      <p:sp>
        <p:nvSpPr>
          <p:cNvPr id="38" name="TextBox 37">
            <a:extLst>
              <a:ext uri="{FF2B5EF4-FFF2-40B4-BE49-F238E27FC236}">
                <a16:creationId xmlns:a16="http://schemas.microsoft.com/office/drawing/2014/main" id="{4DC6449C-AE3E-5CAA-2A9E-C640CFBD1CD0}"/>
              </a:ext>
            </a:extLst>
          </p:cNvPr>
          <p:cNvSpPr txBox="1"/>
          <p:nvPr/>
        </p:nvSpPr>
        <p:spPr>
          <a:xfrm>
            <a:off x="7453384" y="4594783"/>
            <a:ext cx="1556836" cy="523220"/>
          </a:xfrm>
          <a:prstGeom prst="rect">
            <a:avLst/>
          </a:prstGeom>
          <a:noFill/>
        </p:spPr>
        <p:txBody>
          <a:bodyPr wrap="none" rtlCol="0">
            <a:spAutoFit/>
          </a:bodyPr>
          <a:lstStyle/>
          <a:p>
            <a:pPr algn="ctr"/>
            <a:r>
              <a:rPr lang="en-US" sz="1400" dirty="0"/>
              <a:t>Low</a:t>
            </a:r>
          </a:p>
          <a:p>
            <a:pPr algn="ctr"/>
            <a:r>
              <a:rPr lang="en-US" sz="1400" dirty="0"/>
              <a:t>(&lt; 500 mg/L TDS)</a:t>
            </a:r>
          </a:p>
        </p:txBody>
      </p:sp>
    </p:spTree>
    <p:extLst>
      <p:ext uri="{BB962C8B-B14F-4D97-AF65-F5344CB8AC3E}">
        <p14:creationId xmlns:p14="http://schemas.microsoft.com/office/powerpoint/2010/main" val="21993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dissolv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dissolv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dissolv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dissolve">
                                      <p:cBhvr>
                                        <p:cTn id="77" dur="500"/>
                                        <p:tgtEl>
                                          <p:spTgt spid="2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dissolv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dissolv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dissolve">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dissolve">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p:bldP spid="13" grpId="0"/>
      <p:bldP spid="14" grpId="0"/>
      <p:bldP spid="15" grpId="0"/>
      <p:bldP spid="16" grpId="0"/>
      <p:bldP spid="17" grpId="0"/>
      <p:bldP spid="33" grpId="0"/>
      <p:bldP spid="35" grpId="0"/>
      <p:bldP spid="36" grpId="0"/>
      <p:bldP spid="37" grpId="0"/>
      <p:bldP spid="38" grpId="0"/>
    </p:bldLst>
  </p:timing>
</p:sld>
</file>

<file path=ppt/theme/theme1.xml><?xml version="1.0" encoding="utf-8"?>
<a:theme xmlns:a="http://schemas.openxmlformats.org/drawingml/2006/main" name="NMSU_2019">
  <a:themeElements>
    <a:clrScheme name="Custom 1">
      <a:dk1>
        <a:srgbClr val="000000"/>
      </a:dk1>
      <a:lt1>
        <a:srgbClr val="FEFFFF"/>
      </a:lt1>
      <a:dk2>
        <a:srgbClr val="226676"/>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_2019" id="{F3039E45-AD72-2745-91F4-8F90602B2064}" vid="{36F2A75D-F91E-5C47-8EE5-76E117038A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BCE74FE6DABE4B870919738645A176" ma:contentTypeVersion="11" ma:contentTypeDescription="Create a new document." ma:contentTypeScope="" ma:versionID="3c1d5ffd3af997b1c136228accd86d30">
  <xsd:schema xmlns:xsd="http://www.w3.org/2001/XMLSchema" xmlns:xs="http://www.w3.org/2001/XMLSchema" xmlns:p="http://schemas.microsoft.com/office/2006/metadata/properties" xmlns:ns2="ee1d9eeb-f362-4b5b-8a6e-40b0d9b404e4" xmlns:ns3="f9d9cd23-3291-4b34-b5f3-4b36035c397e" targetNamespace="http://schemas.microsoft.com/office/2006/metadata/properties" ma:root="true" ma:fieldsID="a4439db9e341d5e18f3f4dafdf0b6ef4" ns2:_="" ns3:_="">
    <xsd:import namespace="ee1d9eeb-f362-4b5b-8a6e-40b0d9b404e4"/>
    <xsd:import namespace="f9d9cd23-3291-4b34-b5f3-4b36035c39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d9eeb-f362-4b5b-8a6e-40b0d9b40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e98472c-f966-4aa8-ad60-5a98665d577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d9cd23-3291-4b34-b5f3-4b36035c397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fcd3dd-713b-4aad-8ee7-cf4e451d220f}" ma:internalName="TaxCatchAll" ma:showField="CatchAllData" ma:web="f9d9cd23-3291-4b34-b5f3-4b36035c39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d9cd23-3291-4b34-b5f3-4b36035c397e" xsi:nil="true"/>
    <lcf76f155ced4ddcb4097134ff3c332f xmlns="ee1d9eeb-f362-4b5b-8a6e-40b0d9b404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325290-D7F1-4195-9F59-DFE606E1342B}"/>
</file>

<file path=customXml/itemProps2.xml><?xml version="1.0" encoding="utf-8"?>
<ds:datastoreItem xmlns:ds="http://schemas.openxmlformats.org/officeDocument/2006/customXml" ds:itemID="{DDAE90E4-04A1-4A24-BB87-535F7279A716}"/>
</file>

<file path=customXml/itemProps3.xml><?xml version="1.0" encoding="utf-8"?>
<ds:datastoreItem xmlns:ds="http://schemas.openxmlformats.org/officeDocument/2006/customXml" ds:itemID="{FAB73955-B48E-4C41-B567-596DE31D810F}"/>
</file>

<file path=docProps/app.xml><?xml version="1.0" encoding="utf-8"?>
<Properties xmlns="http://schemas.openxmlformats.org/officeDocument/2006/extended-properties" xmlns:vt="http://schemas.openxmlformats.org/officeDocument/2006/docPropsVTypes">
  <Template/>
  <TotalTime>3883</TotalTime>
  <Words>914</Words>
  <Application>Microsoft Macintosh PowerPoint</Application>
  <PresentationFormat>On-screen Show (4:3)</PresentationFormat>
  <Paragraphs>87</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Arial Narrow</vt:lpstr>
      <vt:lpstr>Calibri</vt:lpstr>
      <vt:lpstr>Tahoma</vt:lpstr>
      <vt:lpstr>NMSU_2019</vt:lpstr>
      <vt:lpstr>Custom Design</vt:lpstr>
      <vt:lpstr>Treatment and Beneficial Uses of Produced Water </vt:lpstr>
      <vt:lpstr>PowerPoint Presentation</vt:lpstr>
      <vt:lpstr>The Role of Produced Water in New Mexico’s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Zachary Stoll</cp:lastModifiedBy>
  <cp:revision>67</cp:revision>
  <dcterms:created xsi:type="dcterms:W3CDTF">2018-09-13T15:10:43Z</dcterms:created>
  <dcterms:modified xsi:type="dcterms:W3CDTF">2025-08-25T23:02:38Z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0x0101004ABCE74FE6DABE4B870919738645A176</vt:lpwstr>
  </property>
</Properties>
</file>