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003" y="6511290"/>
            <a:ext cx="9958070" cy="16510"/>
          </a:xfrm>
          <a:custGeom>
            <a:avLst/>
            <a:gdLst/>
            <a:ahLst/>
            <a:cxnLst/>
            <a:rect l="l" t="t" r="r" b="b"/>
            <a:pathLst>
              <a:path w="9958070" h="16509">
                <a:moveTo>
                  <a:pt x="9957816" y="16001"/>
                </a:moveTo>
                <a:lnTo>
                  <a:pt x="9957816" y="0"/>
                </a:lnTo>
                <a:lnTo>
                  <a:pt x="0" y="0"/>
                </a:lnTo>
                <a:lnTo>
                  <a:pt x="0" y="16001"/>
                </a:lnTo>
                <a:lnTo>
                  <a:pt x="9957816" y="1600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2" y="1271016"/>
            <a:ext cx="2267711" cy="7040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3159" y="19431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3F5C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859" y="1831848"/>
            <a:ext cx="9958070" cy="29209"/>
          </a:xfrm>
          <a:custGeom>
            <a:avLst/>
            <a:gdLst/>
            <a:ahLst/>
            <a:cxnLst/>
            <a:rect l="l" t="t" r="r" b="b"/>
            <a:pathLst>
              <a:path w="9958070" h="29210">
                <a:moveTo>
                  <a:pt x="9957816" y="28955"/>
                </a:moveTo>
                <a:lnTo>
                  <a:pt x="9957816" y="5333"/>
                </a:lnTo>
                <a:lnTo>
                  <a:pt x="0" y="0"/>
                </a:lnTo>
                <a:lnTo>
                  <a:pt x="0" y="23622"/>
                </a:lnTo>
                <a:lnTo>
                  <a:pt x="9957816" y="289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20" y="1186687"/>
            <a:ext cx="9763759" cy="788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3471" y="1955537"/>
            <a:ext cx="4196715" cy="1849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://www.energy.gov/fecm/articles/doe-invests-additional-8-million-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mselect.com/membran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2727960"/>
            <a:ext cx="10058400" cy="1489075"/>
          </a:xfrm>
          <a:custGeom>
            <a:avLst/>
            <a:gdLst/>
            <a:ahLst/>
            <a:cxnLst/>
            <a:rect l="l" t="t" r="r" b="b"/>
            <a:pathLst>
              <a:path w="10058400" h="1489075">
                <a:moveTo>
                  <a:pt x="10058019" y="1488948"/>
                </a:moveTo>
                <a:lnTo>
                  <a:pt x="10058019" y="0"/>
                </a:lnTo>
                <a:lnTo>
                  <a:pt x="0" y="0"/>
                </a:lnTo>
                <a:lnTo>
                  <a:pt x="0" y="1488948"/>
                </a:lnTo>
                <a:lnTo>
                  <a:pt x="10058019" y="148894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269" y="3049016"/>
            <a:ext cx="9041130" cy="7747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658745" marR="5080" indent="-2646680">
              <a:lnSpc>
                <a:spcPts val="2730"/>
              </a:lnSpc>
              <a:spcBef>
                <a:spcPts val="555"/>
              </a:spcBef>
            </a:pPr>
            <a:r>
              <a:rPr dirty="0">
                <a:solidFill>
                  <a:srgbClr val="FFFFFF"/>
                </a:solidFill>
              </a:rPr>
              <a:t>High-purity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Water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Recovery</a:t>
            </a:r>
            <a:r>
              <a:rPr spc="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from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Produced</a:t>
            </a:r>
            <a:r>
              <a:rPr spc="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Water</a:t>
            </a:r>
            <a:r>
              <a:rPr spc="10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via </a:t>
            </a:r>
            <a:r>
              <a:rPr dirty="0">
                <a:solidFill>
                  <a:srgbClr val="FFFFFF"/>
                </a:solidFill>
              </a:rPr>
              <a:t>Membrane</a:t>
            </a:r>
            <a:r>
              <a:rPr spc="1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Distillation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859" y="1261872"/>
            <a:ext cx="9958070" cy="704215"/>
            <a:chOff x="22859" y="1261872"/>
            <a:chExt cx="9958070" cy="704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2" y="1261872"/>
              <a:ext cx="2267711" cy="7040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23159" y="193395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3F5C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" y="1824227"/>
              <a:ext cx="9958070" cy="24130"/>
            </a:xfrm>
            <a:custGeom>
              <a:avLst/>
              <a:gdLst/>
              <a:ahLst/>
              <a:cxnLst/>
              <a:rect l="l" t="t" r="r" b="b"/>
              <a:pathLst>
                <a:path w="9958070" h="24130">
                  <a:moveTo>
                    <a:pt x="9957816" y="23622"/>
                  </a:moveTo>
                  <a:lnTo>
                    <a:pt x="9957816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9957816" y="2362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99202" y="1403096"/>
            <a:ext cx="445071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1F3763"/>
                </a:solidFill>
                <a:latin typeface="Arial"/>
                <a:cs typeface="Arial"/>
              </a:rPr>
              <a:t>2nd</a:t>
            </a:r>
            <a:r>
              <a:rPr sz="1650" b="1" spc="-9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1F3763"/>
                </a:solidFill>
                <a:latin typeface="Arial"/>
                <a:cs typeface="Arial"/>
              </a:rPr>
              <a:t>Annual</a:t>
            </a:r>
            <a:r>
              <a:rPr sz="1650" b="1" spc="-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1F3763"/>
                </a:solidFill>
                <a:latin typeface="Arial"/>
                <a:cs typeface="Arial"/>
              </a:rPr>
              <a:t>State</a:t>
            </a:r>
            <a:r>
              <a:rPr sz="1650" b="1" spc="-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1F3763"/>
                </a:solidFill>
                <a:latin typeface="Arial"/>
                <a:cs typeface="Arial"/>
              </a:rPr>
              <a:t>of</a:t>
            </a:r>
            <a:r>
              <a:rPr sz="1650" b="1" spc="-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1F3763"/>
                </a:solidFill>
                <a:latin typeface="Arial"/>
                <a:cs typeface="Arial"/>
              </a:rPr>
              <a:t>the</a:t>
            </a:r>
            <a:r>
              <a:rPr sz="1650" b="1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1F3763"/>
                </a:solidFill>
                <a:latin typeface="Arial"/>
                <a:cs typeface="Arial"/>
              </a:rPr>
              <a:t>Science</a:t>
            </a:r>
            <a:r>
              <a:rPr sz="1650" b="1" spc="-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F3763"/>
                </a:solidFill>
                <a:latin typeface="Arial"/>
                <a:cs typeface="Arial"/>
              </a:rPr>
              <a:t>Symposium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5603" y="4405756"/>
            <a:ext cx="5028565" cy="196786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950" b="1" dirty="0">
                <a:latin typeface="Tahoma"/>
                <a:cs typeface="Tahoma"/>
              </a:rPr>
              <a:t>Jianjia</a:t>
            </a:r>
            <a:r>
              <a:rPr sz="1950" b="1" spc="65" dirty="0">
                <a:latin typeface="Tahoma"/>
                <a:cs typeface="Tahoma"/>
              </a:rPr>
              <a:t> </a:t>
            </a:r>
            <a:r>
              <a:rPr sz="1950" b="1" spc="-25" dirty="0">
                <a:latin typeface="Tahoma"/>
                <a:cs typeface="Tahoma"/>
              </a:rPr>
              <a:t>Yu</a:t>
            </a:r>
            <a:endParaRPr sz="1950">
              <a:latin typeface="Tahoma"/>
              <a:cs typeface="Tahoma"/>
            </a:endParaRPr>
          </a:p>
          <a:p>
            <a:pPr marL="896619" marR="890905" algn="ctr">
              <a:lnSpc>
                <a:spcPct val="133500"/>
              </a:lnSpc>
            </a:pPr>
            <a:r>
              <a:rPr sz="1300" dirty="0">
                <a:latin typeface="Tahoma"/>
                <a:cs typeface="Tahoma"/>
              </a:rPr>
              <a:t>Assistant</a:t>
            </a:r>
            <a:r>
              <a:rPr sz="1300" spc="2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Professor</a:t>
            </a:r>
            <a:r>
              <a:rPr sz="1300" spc="6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of</a:t>
            </a:r>
            <a:r>
              <a:rPr sz="1300" spc="4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Chemical</a:t>
            </a:r>
            <a:r>
              <a:rPr sz="1300" spc="3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Engineering </a:t>
            </a:r>
            <a:r>
              <a:rPr sz="1300" dirty="0">
                <a:latin typeface="Tahoma"/>
                <a:cs typeface="Tahoma"/>
              </a:rPr>
              <a:t>Research</a:t>
            </a:r>
            <a:r>
              <a:rPr sz="1300" spc="-1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Engineer/Section</a:t>
            </a:r>
            <a:r>
              <a:rPr sz="1300" spc="5" dirty="0">
                <a:latin typeface="Tahoma"/>
                <a:cs typeface="Tahoma"/>
              </a:rPr>
              <a:t> </a:t>
            </a:r>
            <a:r>
              <a:rPr sz="1300" spc="-20" dirty="0">
                <a:latin typeface="Tahoma"/>
                <a:cs typeface="Tahoma"/>
              </a:rPr>
              <a:t>Head</a:t>
            </a:r>
            <a:endParaRPr sz="1300">
              <a:latin typeface="Tahoma"/>
              <a:cs typeface="Tahoma"/>
            </a:endParaRPr>
          </a:p>
          <a:p>
            <a:pPr marL="51435" algn="ctr">
              <a:lnSpc>
                <a:spcPct val="100000"/>
              </a:lnSpc>
              <a:spcBef>
                <a:spcPts val="520"/>
              </a:spcBef>
            </a:pPr>
            <a:r>
              <a:rPr sz="1300" dirty="0">
                <a:latin typeface="Tahoma"/>
                <a:cs typeface="Tahoma"/>
              </a:rPr>
              <a:t>Petroleum</a:t>
            </a:r>
            <a:r>
              <a:rPr sz="1300" spc="2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Recovery</a:t>
            </a:r>
            <a:r>
              <a:rPr sz="1300" spc="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Research Center </a:t>
            </a:r>
            <a:r>
              <a:rPr sz="1300" spc="-10" dirty="0">
                <a:latin typeface="Tahoma"/>
                <a:cs typeface="Tahoma"/>
              </a:rPr>
              <a:t>(PRRC)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dirty="0">
                <a:latin typeface="Tahoma"/>
                <a:cs typeface="Tahoma"/>
              </a:rPr>
              <a:t>New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Mexico</a:t>
            </a:r>
            <a:r>
              <a:rPr sz="1300" spc="1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Institute</a:t>
            </a:r>
            <a:r>
              <a:rPr sz="1300" spc="1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of</a:t>
            </a:r>
            <a:r>
              <a:rPr sz="1300" spc="3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Mining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and</a:t>
            </a:r>
            <a:r>
              <a:rPr sz="1300" spc="2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Technology,</a:t>
            </a:r>
            <a:r>
              <a:rPr sz="1300" spc="2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Socorro,</a:t>
            </a:r>
            <a:r>
              <a:rPr sz="1300" spc="4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NM</a:t>
            </a:r>
            <a:r>
              <a:rPr sz="1300" spc="2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87801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300">
              <a:latin typeface="Tahoma"/>
              <a:cs typeface="Tahoma"/>
            </a:endParaRPr>
          </a:p>
          <a:p>
            <a:pPr marR="8255" algn="ctr">
              <a:lnSpc>
                <a:spcPct val="100000"/>
              </a:lnSpc>
            </a:pPr>
            <a:r>
              <a:rPr sz="1300" dirty="0">
                <a:latin typeface="Tahoma"/>
                <a:cs typeface="Tahoma"/>
              </a:rPr>
              <a:t>August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26,</a:t>
            </a:r>
            <a:r>
              <a:rPr sz="1300" spc="20" dirty="0">
                <a:latin typeface="Tahoma"/>
                <a:cs typeface="Tahoma"/>
              </a:rPr>
              <a:t> </a:t>
            </a:r>
            <a:r>
              <a:rPr sz="1300" spc="-20" dirty="0">
                <a:latin typeface="Tahoma"/>
                <a:cs typeface="Tahoma"/>
              </a:rPr>
              <a:t>2025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6323" y="5446776"/>
            <a:ext cx="1610105" cy="9449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985772"/>
            <a:ext cx="5161026" cy="45415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3346" y="1921002"/>
            <a:ext cx="2658745" cy="4606290"/>
            <a:chOff x="863346" y="1921002"/>
            <a:chExt cx="2658745" cy="4606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346" y="1921002"/>
              <a:ext cx="2658617" cy="46062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16124" y="2929890"/>
              <a:ext cx="216535" cy="425450"/>
            </a:xfrm>
            <a:custGeom>
              <a:avLst/>
              <a:gdLst/>
              <a:ahLst/>
              <a:cxnLst/>
              <a:rect l="l" t="t" r="r" b="b"/>
              <a:pathLst>
                <a:path w="216535" h="425450">
                  <a:moveTo>
                    <a:pt x="216408" y="108203"/>
                  </a:moveTo>
                  <a:lnTo>
                    <a:pt x="108204" y="0"/>
                  </a:lnTo>
                  <a:lnTo>
                    <a:pt x="0" y="108203"/>
                  </a:lnTo>
                  <a:lnTo>
                    <a:pt x="54102" y="108203"/>
                  </a:lnTo>
                  <a:lnTo>
                    <a:pt x="54102" y="425195"/>
                  </a:lnTo>
                  <a:lnTo>
                    <a:pt x="162306" y="425195"/>
                  </a:lnTo>
                  <a:lnTo>
                    <a:pt x="162306" y="108203"/>
                  </a:lnTo>
                  <a:lnTo>
                    <a:pt x="216408" y="10820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3169" y="2922270"/>
              <a:ext cx="242570" cy="438150"/>
            </a:xfrm>
            <a:custGeom>
              <a:avLst/>
              <a:gdLst/>
              <a:ahLst/>
              <a:cxnLst/>
              <a:rect l="l" t="t" r="r" b="b"/>
              <a:pathLst>
                <a:path w="242569" h="438150">
                  <a:moveTo>
                    <a:pt x="242315" y="121158"/>
                  </a:moveTo>
                  <a:lnTo>
                    <a:pt x="121157" y="0"/>
                  </a:lnTo>
                  <a:lnTo>
                    <a:pt x="0" y="121158"/>
                  </a:lnTo>
                  <a:lnTo>
                    <a:pt x="12953" y="121158"/>
                  </a:lnTo>
                  <a:lnTo>
                    <a:pt x="12954" y="110490"/>
                  </a:lnTo>
                  <a:lnTo>
                    <a:pt x="25844" y="110490"/>
                  </a:lnTo>
                  <a:lnTo>
                    <a:pt x="117348" y="18341"/>
                  </a:lnTo>
                  <a:lnTo>
                    <a:pt x="117348" y="10668"/>
                  </a:lnTo>
                  <a:lnTo>
                    <a:pt x="124968" y="10668"/>
                  </a:lnTo>
                  <a:lnTo>
                    <a:pt x="124968" y="18341"/>
                  </a:lnTo>
                  <a:lnTo>
                    <a:pt x="216471" y="110490"/>
                  </a:lnTo>
                  <a:lnTo>
                    <a:pt x="229361" y="110490"/>
                  </a:lnTo>
                  <a:lnTo>
                    <a:pt x="229361" y="121158"/>
                  </a:lnTo>
                  <a:lnTo>
                    <a:pt x="242315" y="121158"/>
                  </a:lnTo>
                  <a:close/>
                </a:path>
                <a:path w="242569" h="438150">
                  <a:moveTo>
                    <a:pt x="25844" y="110490"/>
                  </a:moveTo>
                  <a:lnTo>
                    <a:pt x="12954" y="110490"/>
                  </a:lnTo>
                  <a:lnTo>
                    <a:pt x="16764" y="119634"/>
                  </a:lnTo>
                  <a:lnTo>
                    <a:pt x="25844" y="110490"/>
                  </a:lnTo>
                  <a:close/>
                </a:path>
                <a:path w="242569" h="438150">
                  <a:moveTo>
                    <a:pt x="72390" y="427482"/>
                  </a:moveTo>
                  <a:lnTo>
                    <a:pt x="72390" y="110490"/>
                  </a:lnTo>
                  <a:lnTo>
                    <a:pt x="25844" y="110490"/>
                  </a:lnTo>
                  <a:lnTo>
                    <a:pt x="16764" y="119634"/>
                  </a:lnTo>
                  <a:lnTo>
                    <a:pt x="12954" y="110490"/>
                  </a:lnTo>
                  <a:lnTo>
                    <a:pt x="12953" y="121158"/>
                  </a:lnTo>
                  <a:lnTo>
                    <a:pt x="61722" y="121158"/>
                  </a:lnTo>
                  <a:lnTo>
                    <a:pt x="61722" y="115824"/>
                  </a:lnTo>
                  <a:lnTo>
                    <a:pt x="67056" y="121158"/>
                  </a:lnTo>
                  <a:lnTo>
                    <a:pt x="67056" y="427482"/>
                  </a:lnTo>
                  <a:lnTo>
                    <a:pt x="72390" y="427482"/>
                  </a:lnTo>
                  <a:close/>
                </a:path>
                <a:path w="242569" h="438150">
                  <a:moveTo>
                    <a:pt x="67056" y="121158"/>
                  </a:moveTo>
                  <a:lnTo>
                    <a:pt x="61722" y="115824"/>
                  </a:lnTo>
                  <a:lnTo>
                    <a:pt x="61722" y="121158"/>
                  </a:lnTo>
                  <a:lnTo>
                    <a:pt x="67056" y="121158"/>
                  </a:lnTo>
                  <a:close/>
                </a:path>
                <a:path w="242569" h="438150">
                  <a:moveTo>
                    <a:pt x="72390" y="438150"/>
                  </a:moveTo>
                  <a:lnTo>
                    <a:pt x="72390" y="432816"/>
                  </a:lnTo>
                  <a:lnTo>
                    <a:pt x="67056" y="427482"/>
                  </a:lnTo>
                  <a:lnTo>
                    <a:pt x="67056" y="121158"/>
                  </a:lnTo>
                  <a:lnTo>
                    <a:pt x="61722" y="121158"/>
                  </a:lnTo>
                  <a:lnTo>
                    <a:pt x="61722" y="438150"/>
                  </a:lnTo>
                  <a:lnTo>
                    <a:pt x="72390" y="438150"/>
                  </a:lnTo>
                  <a:close/>
                </a:path>
                <a:path w="242569" h="438150">
                  <a:moveTo>
                    <a:pt x="175260" y="427482"/>
                  </a:moveTo>
                  <a:lnTo>
                    <a:pt x="67056" y="427482"/>
                  </a:lnTo>
                  <a:lnTo>
                    <a:pt x="72390" y="432816"/>
                  </a:lnTo>
                  <a:lnTo>
                    <a:pt x="72390" y="438150"/>
                  </a:lnTo>
                  <a:lnTo>
                    <a:pt x="169926" y="438150"/>
                  </a:lnTo>
                  <a:lnTo>
                    <a:pt x="169926" y="432816"/>
                  </a:lnTo>
                  <a:lnTo>
                    <a:pt x="175260" y="427482"/>
                  </a:lnTo>
                  <a:close/>
                </a:path>
                <a:path w="242569" h="438150">
                  <a:moveTo>
                    <a:pt x="124968" y="10668"/>
                  </a:moveTo>
                  <a:lnTo>
                    <a:pt x="117348" y="10668"/>
                  </a:lnTo>
                  <a:lnTo>
                    <a:pt x="121157" y="14504"/>
                  </a:lnTo>
                  <a:lnTo>
                    <a:pt x="124968" y="10668"/>
                  </a:lnTo>
                  <a:close/>
                </a:path>
                <a:path w="242569" h="438150">
                  <a:moveTo>
                    <a:pt x="121157" y="14504"/>
                  </a:moveTo>
                  <a:lnTo>
                    <a:pt x="117348" y="10668"/>
                  </a:lnTo>
                  <a:lnTo>
                    <a:pt x="117348" y="18341"/>
                  </a:lnTo>
                  <a:lnTo>
                    <a:pt x="121157" y="14504"/>
                  </a:lnTo>
                  <a:close/>
                </a:path>
                <a:path w="242569" h="438150">
                  <a:moveTo>
                    <a:pt x="124968" y="18341"/>
                  </a:moveTo>
                  <a:lnTo>
                    <a:pt x="124968" y="10668"/>
                  </a:lnTo>
                  <a:lnTo>
                    <a:pt x="121157" y="14504"/>
                  </a:lnTo>
                  <a:lnTo>
                    <a:pt x="124968" y="18341"/>
                  </a:lnTo>
                  <a:close/>
                </a:path>
                <a:path w="242569" h="438150">
                  <a:moveTo>
                    <a:pt x="229361" y="121158"/>
                  </a:moveTo>
                  <a:lnTo>
                    <a:pt x="229361" y="110490"/>
                  </a:lnTo>
                  <a:lnTo>
                    <a:pt x="225552" y="119634"/>
                  </a:lnTo>
                  <a:lnTo>
                    <a:pt x="216471" y="110490"/>
                  </a:lnTo>
                  <a:lnTo>
                    <a:pt x="169926" y="110490"/>
                  </a:lnTo>
                  <a:lnTo>
                    <a:pt x="169926" y="427482"/>
                  </a:lnTo>
                  <a:lnTo>
                    <a:pt x="175260" y="427482"/>
                  </a:lnTo>
                  <a:lnTo>
                    <a:pt x="175260" y="121158"/>
                  </a:lnTo>
                  <a:lnTo>
                    <a:pt x="180594" y="115824"/>
                  </a:lnTo>
                  <a:lnTo>
                    <a:pt x="180594" y="121158"/>
                  </a:lnTo>
                  <a:lnTo>
                    <a:pt x="229361" y="121158"/>
                  </a:lnTo>
                  <a:close/>
                </a:path>
                <a:path w="242569" h="438150">
                  <a:moveTo>
                    <a:pt x="180594" y="438150"/>
                  </a:moveTo>
                  <a:lnTo>
                    <a:pt x="180594" y="121158"/>
                  </a:lnTo>
                  <a:lnTo>
                    <a:pt x="175260" y="121158"/>
                  </a:lnTo>
                  <a:lnTo>
                    <a:pt x="175260" y="427482"/>
                  </a:lnTo>
                  <a:lnTo>
                    <a:pt x="169926" y="432816"/>
                  </a:lnTo>
                  <a:lnTo>
                    <a:pt x="169926" y="438150"/>
                  </a:lnTo>
                  <a:lnTo>
                    <a:pt x="180594" y="438150"/>
                  </a:lnTo>
                  <a:close/>
                </a:path>
                <a:path w="242569" h="438150">
                  <a:moveTo>
                    <a:pt x="180594" y="121158"/>
                  </a:moveTo>
                  <a:lnTo>
                    <a:pt x="180594" y="115824"/>
                  </a:lnTo>
                  <a:lnTo>
                    <a:pt x="175260" y="121158"/>
                  </a:lnTo>
                  <a:lnTo>
                    <a:pt x="180594" y="121158"/>
                  </a:lnTo>
                  <a:close/>
                </a:path>
                <a:path w="242569" h="438150">
                  <a:moveTo>
                    <a:pt x="229361" y="110490"/>
                  </a:moveTo>
                  <a:lnTo>
                    <a:pt x="216471" y="110490"/>
                  </a:lnTo>
                  <a:lnTo>
                    <a:pt x="225552" y="119634"/>
                  </a:lnTo>
                  <a:lnTo>
                    <a:pt x="229361" y="110490"/>
                  </a:lnTo>
                  <a:close/>
                </a:path>
              </a:pathLst>
            </a:custGeom>
            <a:solidFill>
              <a:srgbClr val="4F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2313" y="4949190"/>
              <a:ext cx="216535" cy="425450"/>
            </a:xfrm>
            <a:custGeom>
              <a:avLst/>
              <a:gdLst/>
              <a:ahLst/>
              <a:cxnLst/>
              <a:rect l="l" t="t" r="r" b="b"/>
              <a:pathLst>
                <a:path w="216535" h="425450">
                  <a:moveTo>
                    <a:pt x="216408" y="108203"/>
                  </a:moveTo>
                  <a:lnTo>
                    <a:pt x="108204" y="0"/>
                  </a:lnTo>
                  <a:lnTo>
                    <a:pt x="0" y="108203"/>
                  </a:lnTo>
                  <a:lnTo>
                    <a:pt x="54102" y="108203"/>
                  </a:lnTo>
                  <a:lnTo>
                    <a:pt x="54102" y="425195"/>
                  </a:lnTo>
                  <a:lnTo>
                    <a:pt x="162306" y="425195"/>
                  </a:lnTo>
                  <a:lnTo>
                    <a:pt x="162306" y="108203"/>
                  </a:lnTo>
                  <a:lnTo>
                    <a:pt x="216408" y="10820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4941570"/>
              <a:ext cx="242570" cy="438150"/>
            </a:xfrm>
            <a:custGeom>
              <a:avLst/>
              <a:gdLst/>
              <a:ahLst/>
              <a:cxnLst/>
              <a:rect l="l" t="t" r="r" b="b"/>
              <a:pathLst>
                <a:path w="242569" h="438150">
                  <a:moveTo>
                    <a:pt x="242315" y="121157"/>
                  </a:moveTo>
                  <a:lnTo>
                    <a:pt x="121157" y="0"/>
                  </a:lnTo>
                  <a:lnTo>
                    <a:pt x="0" y="121157"/>
                  </a:lnTo>
                  <a:lnTo>
                    <a:pt x="12953" y="121157"/>
                  </a:lnTo>
                  <a:lnTo>
                    <a:pt x="12954" y="110489"/>
                  </a:lnTo>
                  <a:lnTo>
                    <a:pt x="25908" y="110489"/>
                  </a:lnTo>
                  <a:lnTo>
                    <a:pt x="117348" y="19049"/>
                  </a:lnTo>
                  <a:lnTo>
                    <a:pt x="117348" y="11429"/>
                  </a:lnTo>
                  <a:lnTo>
                    <a:pt x="124968" y="11429"/>
                  </a:lnTo>
                  <a:lnTo>
                    <a:pt x="124968" y="19049"/>
                  </a:lnTo>
                  <a:lnTo>
                    <a:pt x="216408" y="110489"/>
                  </a:lnTo>
                  <a:lnTo>
                    <a:pt x="229361" y="110489"/>
                  </a:lnTo>
                  <a:lnTo>
                    <a:pt x="229361" y="121157"/>
                  </a:lnTo>
                  <a:lnTo>
                    <a:pt x="242315" y="121157"/>
                  </a:lnTo>
                  <a:close/>
                </a:path>
                <a:path w="242569" h="438150">
                  <a:moveTo>
                    <a:pt x="25908" y="110489"/>
                  </a:moveTo>
                  <a:lnTo>
                    <a:pt x="12954" y="110489"/>
                  </a:lnTo>
                  <a:lnTo>
                    <a:pt x="16764" y="119633"/>
                  </a:lnTo>
                  <a:lnTo>
                    <a:pt x="25908" y="110489"/>
                  </a:lnTo>
                  <a:close/>
                </a:path>
                <a:path w="242569" h="438150">
                  <a:moveTo>
                    <a:pt x="72390" y="427481"/>
                  </a:moveTo>
                  <a:lnTo>
                    <a:pt x="72390" y="110489"/>
                  </a:lnTo>
                  <a:lnTo>
                    <a:pt x="25908" y="110489"/>
                  </a:lnTo>
                  <a:lnTo>
                    <a:pt x="16764" y="119633"/>
                  </a:lnTo>
                  <a:lnTo>
                    <a:pt x="12954" y="110489"/>
                  </a:lnTo>
                  <a:lnTo>
                    <a:pt x="12953" y="121157"/>
                  </a:lnTo>
                  <a:lnTo>
                    <a:pt x="61722" y="121157"/>
                  </a:lnTo>
                  <a:lnTo>
                    <a:pt x="61722" y="115823"/>
                  </a:lnTo>
                  <a:lnTo>
                    <a:pt x="67056" y="121157"/>
                  </a:lnTo>
                  <a:lnTo>
                    <a:pt x="67056" y="427481"/>
                  </a:lnTo>
                  <a:lnTo>
                    <a:pt x="72390" y="427481"/>
                  </a:lnTo>
                  <a:close/>
                </a:path>
                <a:path w="242569" h="438150">
                  <a:moveTo>
                    <a:pt x="67056" y="121157"/>
                  </a:moveTo>
                  <a:lnTo>
                    <a:pt x="61722" y="115823"/>
                  </a:lnTo>
                  <a:lnTo>
                    <a:pt x="61722" y="121157"/>
                  </a:lnTo>
                  <a:lnTo>
                    <a:pt x="67056" y="121157"/>
                  </a:lnTo>
                  <a:close/>
                </a:path>
                <a:path w="242569" h="438150">
                  <a:moveTo>
                    <a:pt x="72390" y="438149"/>
                  </a:moveTo>
                  <a:lnTo>
                    <a:pt x="72390" y="432815"/>
                  </a:lnTo>
                  <a:lnTo>
                    <a:pt x="67056" y="427481"/>
                  </a:lnTo>
                  <a:lnTo>
                    <a:pt x="67056" y="121157"/>
                  </a:lnTo>
                  <a:lnTo>
                    <a:pt x="61722" y="121157"/>
                  </a:lnTo>
                  <a:lnTo>
                    <a:pt x="61722" y="438149"/>
                  </a:lnTo>
                  <a:lnTo>
                    <a:pt x="72390" y="438149"/>
                  </a:lnTo>
                  <a:close/>
                </a:path>
                <a:path w="242569" h="438150">
                  <a:moveTo>
                    <a:pt x="175260" y="427481"/>
                  </a:moveTo>
                  <a:lnTo>
                    <a:pt x="67056" y="427481"/>
                  </a:lnTo>
                  <a:lnTo>
                    <a:pt x="72390" y="432815"/>
                  </a:lnTo>
                  <a:lnTo>
                    <a:pt x="72390" y="438149"/>
                  </a:lnTo>
                  <a:lnTo>
                    <a:pt x="169926" y="438149"/>
                  </a:lnTo>
                  <a:lnTo>
                    <a:pt x="169926" y="432815"/>
                  </a:lnTo>
                  <a:lnTo>
                    <a:pt x="175260" y="427481"/>
                  </a:lnTo>
                  <a:close/>
                </a:path>
                <a:path w="242569" h="438150">
                  <a:moveTo>
                    <a:pt x="124968" y="11429"/>
                  </a:moveTo>
                  <a:lnTo>
                    <a:pt x="117348" y="11429"/>
                  </a:lnTo>
                  <a:lnTo>
                    <a:pt x="121157" y="15239"/>
                  </a:lnTo>
                  <a:lnTo>
                    <a:pt x="124968" y="11429"/>
                  </a:lnTo>
                  <a:close/>
                </a:path>
                <a:path w="242569" h="438150">
                  <a:moveTo>
                    <a:pt x="121157" y="15239"/>
                  </a:moveTo>
                  <a:lnTo>
                    <a:pt x="117348" y="11429"/>
                  </a:lnTo>
                  <a:lnTo>
                    <a:pt x="117348" y="19049"/>
                  </a:lnTo>
                  <a:lnTo>
                    <a:pt x="121157" y="15239"/>
                  </a:lnTo>
                  <a:close/>
                </a:path>
                <a:path w="242569" h="438150">
                  <a:moveTo>
                    <a:pt x="124968" y="19049"/>
                  </a:moveTo>
                  <a:lnTo>
                    <a:pt x="124968" y="11429"/>
                  </a:lnTo>
                  <a:lnTo>
                    <a:pt x="121157" y="15239"/>
                  </a:lnTo>
                  <a:lnTo>
                    <a:pt x="124968" y="19049"/>
                  </a:lnTo>
                  <a:close/>
                </a:path>
                <a:path w="242569" h="438150">
                  <a:moveTo>
                    <a:pt x="229361" y="121157"/>
                  </a:moveTo>
                  <a:lnTo>
                    <a:pt x="229361" y="110489"/>
                  </a:lnTo>
                  <a:lnTo>
                    <a:pt x="225552" y="119633"/>
                  </a:lnTo>
                  <a:lnTo>
                    <a:pt x="216408" y="110489"/>
                  </a:lnTo>
                  <a:lnTo>
                    <a:pt x="169926" y="110489"/>
                  </a:lnTo>
                  <a:lnTo>
                    <a:pt x="169926" y="427481"/>
                  </a:lnTo>
                  <a:lnTo>
                    <a:pt x="175260" y="427481"/>
                  </a:lnTo>
                  <a:lnTo>
                    <a:pt x="175260" y="121157"/>
                  </a:lnTo>
                  <a:lnTo>
                    <a:pt x="180594" y="115823"/>
                  </a:lnTo>
                  <a:lnTo>
                    <a:pt x="180594" y="121157"/>
                  </a:lnTo>
                  <a:lnTo>
                    <a:pt x="229361" y="121157"/>
                  </a:lnTo>
                  <a:close/>
                </a:path>
                <a:path w="242569" h="438150">
                  <a:moveTo>
                    <a:pt x="180594" y="438149"/>
                  </a:moveTo>
                  <a:lnTo>
                    <a:pt x="180594" y="121157"/>
                  </a:lnTo>
                  <a:lnTo>
                    <a:pt x="175260" y="121157"/>
                  </a:lnTo>
                  <a:lnTo>
                    <a:pt x="175260" y="427481"/>
                  </a:lnTo>
                  <a:lnTo>
                    <a:pt x="169926" y="432815"/>
                  </a:lnTo>
                  <a:lnTo>
                    <a:pt x="169926" y="438149"/>
                  </a:lnTo>
                  <a:lnTo>
                    <a:pt x="180594" y="438149"/>
                  </a:lnTo>
                  <a:close/>
                </a:path>
                <a:path w="242569" h="438150">
                  <a:moveTo>
                    <a:pt x="180594" y="121157"/>
                  </a:moveTo>
                  <a:lnTo>
                    <a:pt x="180594" y="115823"/>
                  </a:lnTo>
                  <a:lnTo>
                    <a:pt x="175260" y="121157"/>
                  </a:lnTo>
                  <a:lnTo>
                    <a:pt x="180594" y="121157"/>
                  </a:lnTo>
                  <a:close/>
                </a:path>
                <a:path w="242569" h="438150">
                  <a:moveTo>
                    <a:pt x="229361" y="110489"/>
                  </a:moveTo>
                  <a:lnTo>
                    <a:pt x="216408" y="110489"/>
                  </a:lnTo>
                  <a:lnTo>
                    <a:pt x="225552" y="119633"/>
                  </a:lnTo>
                  <a:lnTo>
                    <a:pt x="229361" y="110489"/>
                  </a:lnTo>
                  <a:close/>
                </a:path>
              </a:pathLst>
            </a:custGeom>
            <a:solidFill>
              <a:srgbClr val="4F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82054" y="4315459"/>
            <a:ext cx="172212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FF0000"/>
                </a:solidFill>
                <a:latin typeface="Calibri"/>
                <a:cs typeface="Calibri"/>
              </a:rPr>
              <a:t>Salt</a:t>
            </a:r>
            <a:r>
              <a:rPr sz="14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0000"/>
                </a:solidFill>
                <a:latin typeface="Calibri"/>
                <a:cs typeface="Calibri"/>
              </a:rPr>
              <a:t>rejection:</a:t>
            </a:r>
            <a:r>
              <a:rPr sz="14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FF0000"/>
                </a:solidFill>
                <a:latin typeface="Calibri"/>
                <a:cs typeface="Calibri"/>
              </a:rPr>
              <a:t>&gt;99.9%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7471" y="5822060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>
                <a:moveTo>
                  <a:pt x="0" y="0"/>
                </a:moveTo>
                <a:lnTo>
                  <a:pt x="4737354" y="0"/>
                </a:lnTo>
              </a:path>
            </a:pathLst>
          </a:custGeom>
          <a:ln w="20574">
            <a:solidFill>
              <a:srgbClr val="00AF4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64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20"/>
              </a:spcBef>
            </a:pPr>
            <a:r>
              <a:rPr sz="2950" b="0" spc="-20" dirty="0">
                <a:latin typeface="Calibri Light"/>
                <a:cs typeface="Calibri Light"/>
              </a:rPr>
              <a:t>Desalination</a:t>
            </a:r>
            <a:r>
              <a:rPr sz="2950" b="0" spc="-80" dirty="0">
                <a:latin typeface="Calibri Light"/>
                <a:cs typeface="Calibri Light"/>
              </a:rPr>
              <a:t> </a:t>
            </a:r>
            <a:r>
              <a:rPr sz="2950" b="0" spc="-35" dirty="0">
                <a:latin typeface="Calibri Light"/>
                <a:cs typeface="Calibri Light"/>
              </a:rPr>
              <a:t>Performance</a:t>
            </a:r>
            <a:r>
              <a:rPr sz="2950" b="0" spc="-80" dirty="0">
                <a:latin typeface="Calibri Light"/>
                <a:cs typeface="Calibri Light"/>
              </a:rPr>
              <a:t> </a:t>
            </a:r>
            <a:r>
              <a:rPr sz="2950" b="0" spc="-10" dirty="0">
                <a:latin typeface="Calibri Light"/>
                <a:cs typeface="Calibri Light"/>
              </a:rPr>
              <a:t>Evaluation</a:t>
            </a:r>
            <a:endParaRPr sz="29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638" y="5733601"/>
            <a:ext cx="10858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50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7104" y="5733601"/>
            <a:ext cx="18859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latin typeface="Arial"/>
                <a:cs typeface="Arial"/>
              </a:rPr>
              <a:t>20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7682" y="5733601"/>
            <a:ext cx="18796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latin typeface="Arial"/>
                <a:cs typeface="Arial"/>
              </a:rPr>
              <a:t>40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5975" y="5733601"/>
            <a:ext cx="18859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latin typeface="Arial"/>
                <a:cs typeface="Arial"/>
              </a:rPr>
              <a:t>60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052" y="5543691"/>
            <a:ext cx="11620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5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702" y="4868562"/>
            <a:ext cx="1962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25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702" y="4193433"/>
            <a:ext cx="1962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25" dirty="0">
                <a:solidFill>
                  <a:srgbClr val="0000FF"/>
                </a:solidFill>
                <a:latin typeface="Arial"/>
                <a:cs typeface="Arial"/>
              </a:rPr>
              <a:t>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702" y="3519054"/>
            <a:ext cx="1962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25" dirty="0">
                <a:solidFill>
                  <a:srgbClr val="0000FF"/>
                </a:solidFill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702" y="2843926"/>
            <a:ext cx="1962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25" dirty="0">
                <a:solidFill>
                  <a:srgbClr val="0000FF"/>
                </a:solidFill>
                <a:latin typeface="Arial"/>
                <a:cs typeface="Arial"/>
              </a:rPr>
              <a:t>40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702" y="2168797"/>
            <a:ext cx="1962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25" dirty="0">
                <a:solidFill>
                  <a:srgbClr val="0000FF"/>
                </a:solidFill>
                <a:latin typeface="Arial"/>
                <a:cs typeface="Arial"/>
              </a:rPr>
              <a:t>50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08024" y="2290826"/>
            <a:ext cx="5018405" cy="3465829"/>
            <a:chOff x="1208024" y="2290826"/>
            <a:chExt cx="5018405" cy="3465829"/>
          </a:xfrm>
        </p:grpSpPr>
        <p:sp>
          <p:nvSpPr>
            <p:cNvPr id="13" name="object 13"/>
            <p:cNvSpPr/>
            <p:nvPr/>
          </p:nvSpPr>
          <p:spPr>
            <a:xfrm>
              <a:off x="1220724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0660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9072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69008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9706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9641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18054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7990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18688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7100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036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66972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5384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66082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16018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65953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4365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65064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5000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63412" y="567842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13347" y="5678423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31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0724" y="5678423"/>
              <a:ext cx="4993005" cy="0"/>
            </a:xfrm>
            <a:custGeom>
              <a:avLst/>
              <a:gdLst/>
              <a:ahLst/>
              <a:cxnLst/>
              <a:rect l="l" t="t" r="r" b="b"/>
              <a:pathLst>
                <a:path w="4993005">
                  <a:moveTo>
                    <a:pt x="0" y="0"/>
                  </a:moveTo>
                  <a:lnTo>
                    <a:pt x="4992624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0724" y="5678423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724" y="534085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766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0724" y="50032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20724" y="4665726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766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20724" y="432816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20724" y="3991355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766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20724" y="365379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20724" y="3316224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766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20724" y="29786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20724" y="2641092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766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20724" y="23035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20724" y="2303526"/>
              <a:ext cx="0" cy="3375025"/>
            </a:xfrm>
            <a:custGeom>
              <a:avLst/>
              <a:gdLst/>
              <a:ahLst/>
              <a:cxnLst/>
              <a:rect l="l" t="t" r="r" b="b"/>
              <a:pathLst>
                <a:path h="3375025">
                  <a:moveTo>
                    <a:pt x="0" y="3374898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08125" y="2290927"/>
              <a:ext cx="5018405" cy="25400"/>
            </a:xfrm>
            <a:custGeom>
              <a:avLst/>
              <a:gdLst/>
              <a:ahLst/>
              <a:cxnLst/>
              <a:rect l="l" t="t" r="r" b="b"/>
              <a:pathLst>
                <a:path w="5018405" h="25400">
                  <a:moveTo>
                    <a:pt x="25196" y="12598"/>
                  </a:moveTo>
                  <a:lnTo>
                    <a:pt x="21501" y="3695"/>
                  </a:lnTo>
                  <a:lnTo>
                    <a:pt x="12598" y="0"/>
                  </a:lnTo>
                  <a:lnTo>
                    <a:pt x="3683" y="3695"/>
                  </a:lnTo>
                  <a:lnTo>
                    <a:pt x="0" y="12598"/>
                  </a:lnTo>
                  <a:lnTo>
                    <a:pt x="3683" y="21513"/>
                  </a:lnTo>
                  <a:lnTo>
                    <a:pt x="12598" y="25196"/>
                  </a:lnTo>
                  <a:lnTo>
                    <a:pt x="21501" y="21513"/>
                  </a:lnTo>
                  <a:lnTo>
                    <a:pt x="25196" y="12598"/>
                  </a:lnTo>
                  <a:close/>
                </a:path>
                <a:path w="5018405" h="25400">
                  <a:moveTo>
                    <a:pt x="275132" y="12598"/>
                  </a:moveTo>
                  <a:lnTo>
                    <a:pt x="271437" y="3695"/>
                  </a:lnTo>
                  <a:lnTo>
                    <a:pt x="262534" y="0"/>
                  </a:lnTo>
                  <a:lnTo>
                    <a:pt x="253619" y="3695"/>
                  </a:lnTo>
                  <a:lnTo>
                    <a:pt x="249936" y="12598"/>
                  </a:lnTo>
                  <a:lnTo>
                    <a:pt x="253619" y="21513"/>
                  </a:lnTo>
                  <a:lnTo>
                    <a:pt x="262534" y="25196"/>
                  </a:lnTo>
                  <a:lnTo>
                    <a:pt x="271437" y="21513"/>
                  </a:lnTo>
                  <a:lnTo>
                    <a:pt x="275132" y="12598"/>
                  </a:lnTo>
                  <a:close/>
                </a:path>
                <a:path w="5018405" h="25400">
                  <a:moveTo>
                    <a:pt x="523544" y="12598"/>
                  </a:moveTo>
                  <a:lnTo>
                    <a:pt x="519849" y="3695"/>
                  </a:lnTo>
                  <a:lnTo>
                    <a:pt x="510946" y="0"/>
                  </a:lnTo>
                  <a:lnTo>
                    <a:pt x="502031" y="3695"/>
                  </a:lnTo>
                  <a:lnTo>
                    <a:pt x="498348" y="12598"/>
                  </a:lnTo>
                  <a:lnTo>
                    <a:pt x="502031" y="21513"/>
                  </a:lnTo>
                  <a:lnTo>
                    <a:pt x="510946" y="25196"/>
                  </a:lnTo>
                  <a:lnTo>
                    <a:pt x="519849" y="21513"/>
                  </a:lnTo>
                  <a:lnTo>
                    <a:pt x="523544" y="12598"/>
                  </a:lnTo>
                  <a:close/>
                </a:path>
                <a:path w="5018405" h="25400">
                  <a:moveTo>
                    <a:pt x="773480" y="12598"/>
                  </a:moveTo>
                  <a:lnTo>
                    <a:pt x="769785" y="3695"/>
                  </a:lnTo>
                  <a:lnTo>
                    <a:pt x="760882" y="0"/>
                  </a:lnTo>
                  <a:lnTo>
                    <a:pt x="751967" y="3695"/>
                  </a:lnTo>
                  <a:lnTo>
                    <a:pt x="748284" y="12598"/>
                  </a:lnTo>
                  <a:lnTo>
                    <a:pt x="751967" y="21513"/>
                  </a:lnTo>
                  <a:lnTo>
                    <a:pt x="760882" y="25196"/>
                  </a:lnTo>
                  <a:lnTo>
                    <a:pt x="769785" y="21513"/>
                  </a:lnTo>
                  <a:lnTo>
                    <a:pt x="773480" y="12598"/>
                  </a:lnTo>
                  <a:close/>
                </a:path>
                <a:path w="5018405" h="25400">
                  <a:moveTo>
                    <a:pt x="1024178" y="12598"/>
                  </a:moveTo>
                  <a:lnTo>
                    <a:pt x="1020483" y="3695"/>
                  </a:lnTo>
                  <a:lnTo>
                    <a:pt x="1011580" y="0"/>
                  </a:lnTo>
                  <a:lnTo>
                    <a:pt x="1002665" y="3695"/>
                  </a:lnTo>
                  <a:lnTo>
                    <a:pt x="998982" y="12598"/>
                  </a:lnTo>
                  <a:lnTo>
                    <a:pt x="1002665" y="21513"/>
                  </a:lnTo>
                  <a:lnTo>
                    <a:pt x="1011580" y="25196"/>
                  </a:lnTo>
                  <a:lnTo>
                    <a:pt x="1020483" y="21513"/>
                  </a:lnTo>
                  <a:lnTo>
                    <a:pt x="1024178" y="12598"/>
                  </a:lnTo>
                  <a:close/>
                </a:path>
                <a:path w="5018405" h="25400">
                  <a:moveTo>
                    <a:pt x="1274114" y="12598"/>
                  </a:moveTo>
                  <a:lnTo>
                    <a:pt x="1270419" y="3695"/>
                  </a:lnTo>
                  <a:lnTo>
                    <a:pt x="1261516" y="0"/>
                  </a:lnTo>
                  <a:lnTo>
                    <a:pt x="1252601" y="3695"/>
                  </a:lnTo>
                  <a:lnTo>
                    <a:pt x="1248918" y="12598"/>
                  </a:lnTo>
                  <a:lnTo>
                    <a:pt x="1252601" y="21513"/>
                  </a:lnTo>
                  <a:lnTo>
                    <a:pt x="1261516" y="25196"/>
                  </a:lnTo>
                  <a:lnTo>
                    <a:pt x="1270419" y="21513"/>
                  </a:lnTo>
                  <a:lnTo>
                    <a:pt x="1274114" y="12598"/>
                  </a:lnTo>
                  <a:close/>
                </a:path>
                <a:path w="5018405" h="25400">
                  <a:moveTo>
                    <a:pt x="1522526" y="12598"/>
                  </a:moveTo>
                  <a:lnTo>
                    <a:pt x="1518831" y="3695"/>
                  </a:lnTo>
                  <a:lnTo>
                    <a:pt x="1509928" y="0"/>
                  </a:lnTo>
                  <a:lnTo>
                    <a:pt x="1501013" y="3695"/>
                  </a:lnTo>
                  <a:lnTo>
                    <a:pt x="1497330" y="12598"/>
                  </a:lnTo>
                  <a:lnTo>
                    <a:pt x="1501013" y="21513"/>
                  </a:lnTo>
                  <a:lnTo>
                    <a:pt x="1509928" y="25196"/>
                  </a:lnTo>
                  <a:lnTo>
                    <a:pt x="1518831" y="21513"/>
                  </a:lnTo>
                  <a:lnTo>
                    <a:pt x="1522526" y="12598"/>
                  </a:lnTo>
                  <a:close/>
                </a:path>
                <a:path w="5018405" h="25400">
                  <a:moveTo>
                    <a:pt x="1772462" y="12598"/>
                  </a:moveTo>
                  <a:lnTo>
                    <a:pt x="1768767" y="3695"/>
                  </a:lnTo>
                  <a:lnTo>
                    <a:pt x="1759864" y="0"/>
                  </a:lnTo>
                  <a:lnTo>
                    <a:pt x="1750949" y="3695"/>
                  </a:lnTo>
                  <a:lnTo>
                    <a:pt x="1747266" y="12598"/>
                  </a:lnTo>
                  <a:lnTo>
                    <a:pt x="1750949" y="21513"/>
                  </a:lnTo>
                  <a:lnTo>
                    <a:pt x="1759864" y="25196"/>
                  </a:lnTo>
                  <a:lnTo>
                    <a:pt x="1768767" y="21513"/>
                  </a:lnTo>
                  <a:lnTo>
                    <a:pt x="1772462" y="12598"/>
                  </a:lnTo>
                  <a:close/>
                </a:path>
                <a:path w="5018405" h="25400">
                  <a:moveTo>
                    <a:pt x="2023160" y="12598"/>
                  </a:moveTo>
                  <a:lnTo>
                    <a:pt x="2019465" y="3695"/>
                  </a:lnTo>
                  <a:lnTo>
                    <a:pt x="2010562" y="0"/>
                  </a:lnTo>
                  <a:lnTo>
                    <a:pt x="2001647" y="3695"/>
                  </a:lnTo>
                  <a:lnTo>
                    <a:pt x="1997964" y="12598"/>
                  </a:lnTo>
                  <a:lnTo>
                    <a:pt x="2001647" y="21513"/>
                  </a:lnTo>
                  <a:lnTo>
                    <a:pt x="2010562" y="25196"/>
                  </a:lnTo>
                  <a:lnTo>
                    <a:pt x="2019465" y="21513"/>
                  </a:lnTo>
                  <a:lnTo>
                    <a:pt x="2023160" y="12598"/>
                  </a:lnTo>
                  <a:close/>
                </a:path>
                <a:path w="5018405" h="25400">
                  <a:moveTo>
                    <a:pt x="2271572" y="12598"/>
                  </a:moveTo>
                  <a:lnTo>
                    <a:pt x="2267877" y="3695"/>
                  </a:lnTo>
                  <a:lnTo>
                    <a:pt x="2258974" y="0"/>
                  </a:lnTo>
                  <a:lnTo>
                    <a:pt x="2250059" y="3695"/>
                  </a:lnTo>
                  <a:lnTo>
                    <a:pt x="2246376" y="12598"/>
                  </a:lnTo>
                  <a:lnTo>
                    <a:pt x="2250059" y="21513"/>
                  </a:lnTo>
                  <a:lnTo>
                    <a:pt x="2258974" y="25196"/>
                  </a:lnTo>
                  <a:lnTo>
                    <a:pt x="2267877" y="21513"/>
                  </a:lnTo>
                  <a:lnTo>
                    <a:pt x="2271572" y="12598"/>
                  </a:lnTo>
                  <a:close/>
                </a:path>
                <a:path w="5018405" h="25400">
                  <a:moveTo>
                    <a:pt x="2521508" y="12598"/>
                  </a:moveTo>
                  <a:lnTo>
                    <a:pt x="2517813" y="3695"/>
                  </a:lnTo>
                  <a:lnTo>
                    <a:pt x="2508910" y="0"/>
                  </a:lnTo>
                  <a:lnTo>
                    <a:pt x="2499995" y="3695"/>
                  </a:lnTo>
                  <a:lnTo>
                    <a:pt x="2496312" y="12598"/>
                  </a:lnTo>
                  <a:lnTo>
                    <a:pt x="2499995" y="21513"/>
                  </a:lnTo>
                  <a:lnTo>
                    <a:pt x="2508910" y="25196"/>
                  </a:lnTo>
                  <a:lnTo>
                    <a:pt x="2517813" y="21513"/>
                  </a:lnTo>
                  <a:lnTo>
                    <a:pt x="2521508" y="12598"/>
                  </a:lnTo>
                  <a:close/>
                </a:path>
                <a:path w="5018405" h="25400">
                  <a:moveTo>
                    <a:pt x="2771444" y="12598"/>
                  </a:moveTo>
                  <a:lnTo>
                    <a:pt x="2767749" y="3695"/>
                  </a:lnTo>
                  <a:lnTo>
                    <a:pt x="2758846" y="0"/>
                  </a:lnTo>
                  <a:lnTo>
                    <a:pt x="2749931" y="3695"/>
                  </a:lnTo>
                  <a:lnTo>
                    <a:pt x="2746248" y="12598"/>
                  </a:lnTo>
                  <a:lnTo>
                    <a:pt x="2749931" y="21513"/>
                  </a:lnTo>
                  <a:lnTo>
                    <a:pt x="2758846" y="25196"/>
                  </a:lnTo>
                  <a:lnTo>
                    <a:pt x="2767749" y="21513"/>
                  </a:lnTo>
                  <a:lnTo>
                    <a:pt x="2771444" y="12598"/>
                  </a:lnTo>
                  <a:close/>
                </a:path>
                <a:path w="5018405" h="25400">
                  <a:moveTo>
                    <a:pt x="3019856" y="12598"/>
                  </a:moveTo>
                  <a:lnTo>
                    <a:pt x="3016161" y="3695"/>
                  </a:lnTo>
                  <a:lnTo>
                    <a:pt x="3007258" y="0"/>
                  </a:lnTo>
                  <a:lnTo>
                    <a:pt x="2998343" y="3695"/>
                  </a:lnTo>
                  <a:lnTo>
                    <a:pt x="2994660" y="12598"/>
                  </a:lnTo>
                  <a:lnTo>
                    <a:pt x="2998343" y="21513"/>
                  </a:lnTo>
                  <a:lnTo>
                    <a:pt x="3007258" y="25196"/>
                  </a:lnTo>
                  <a:lnTo>
                    <a:pt x="3016161" y="21513"/>
                  </a:lnTo>
                  <a:lnTo>
                    <a:pt x="3019856" y="12598"/>
                  </a:lnTo>
                  <a:close/>
                </a:path>
                <a:path w="5018405" h="25400">
                  <a:moveTo>
                    <a:pt x="3270554" y="12598"/>
                  </a:moveTo>
                  <a:lnTo>
                    <a:pt x="3266859" y="3695"/>
                  </a:lnTo>
                  <a:lnTo>
                    <a:pt x="3257956" y="0"/>
                  </a:lnTo>
                  <a:lnTo>
                    <a:pt x="3249041" y="3695"/>
                  </a:lnTo>
                  <a:lnTo>
                    <a:pt x="3245358" y="12598"/>
                  </a:lnTo>
                  <a:lnTo>
                    <a:pt x="3249041" y="21513"/>
                  </a:lnTo>
                  <a:lnTo>
                    <a:pt x="3257956" y="25196"/>
                  </a:lnTo>
                  <a:lnTo>
                    <a:pt x="3266859" y="21513"/>
                  </a:lnTo>
                  <a:lnTo>
                    <a:pt x="3270554" y="12598"/>
                  </a:lnTo>
                  <a:close/>
                </a:path>
                <a:path w="5018405" h="25400">
                  <a:moveTo>
                    <a:pt x="3520490" y="12598"/>
                  </a:moveTo>
                  <a:lnTo>
                    <a:pt x="3516795" y="3695"/>
                  </a:lnTo>
                  <a:lnTo>
                    <a:pt x="3507892" y="0"/>
                  </a:lnTo>
                  <a:lnTo>
                    <a:pt x="3498977" y="3695"/>
                  </a:lnTo>
                  <a:lnTo>
                    <a:pt x="3495294" y="12598"/>
                  </a:lnTo>
                  <a:lnTo>
                    <a:pt x="3498977" y="21513"/>
                  </a:lnTo>
                  <a:lnTo>
                    <a:pt x="3507892" y="25196"/>
                  </a:lnTo>
                  <a:lnTo>
                    <a:pt x="3516795" y="21513"/>
                  </a:lnTo>
                  <a:lnTo>
                    <a:pt x="3520490" y="12598"/>
                  </a:lnTo>
                  <a:close/>
                </a:path>
                <a:path w="5018405" h="25400">
                  <a:moveTo>
                    <a:pt x="3770426" y="12598"/>
                  </a:moveTo>
                  <a:lnTo>
                    <a:pt x="3766731" y="3695"/>
                  </a:lnTo>
                  <a:lnTo>
                    <a:pt x="3757828" y="0"/>
                  </a:lnTo>
                  <a:lnTo>
                    <a:pt x="3748913" y="3695"/>
                  </a:lnTo>
                  <a:lnTo>
                    <a:pt x="3745230" y="12598"/>
                  </a:lnTo>
                  <a:lnTo>
                    <a:pt x="3748913" y="21513"/>
                  </a:lnTo>
                  <a:lnTo>
                    <a:pt x="3757828" y="25196"/>
                  </a:lnTo>
                  <a:lnTo>
                    <a:pt x="3766731" y="21513"/>
                  </a:lnTo>
                  <a:lnTo>
                    <a:pt x="3770426" y="12598"/>
                  </a:lnTo>
                  <a:close/>
                </a:path>
                <a:path w="5018405" h="25400">
                  <a:moveTo>
                    <a:pt x="4018838" y="12598"/>
                  </a:moveTo>
                  <a:lnTo>
                    <a:pt x="4015143" y="3695"/>
                  </a:lnTo>
                  <a:lnTo>
                    <a:pt x="4006240" y="0"/>
                  </a:lnTo>
                  <a:lnTo>
                    <a:pt x="3997325" y="3695"/>
                  </a:lnTo>
                  <a:lnTo>
                    <a:pt x="3993642" y="12598"/>
                  </a:lnTo>
                  <a:lnTo>
                    <a:pt x="3997325" y="21513"/>
                  </a:lnTo>
                  <a:lnTo>
                    <a:pt x="4006240" y="25196"/>
                  </a:lnTo>
                  <a:lnTo>
                    <a:pt x="4015143" y="21513"/>
                  </a:lnTo>
                  <a:lnTo>
                    <a:pt x="4018838" y="12598"/>
                  </a:lnTo>
                  <a:close/>
                </a:path>
                <a:path w="5018405" h="25400">
                  <a:moveTo>
                    <a:pt x="4269537" y="12598"/>
                  </a:moveTo>
                  <a:lnTo>
                    <a:pt x="4265841" y="3695"/>
                  </a:lnTo>
                  <a:lnTo>
                    <a:pt x="4256938" y="0"/>
                  </a:lnTo>
                  <a:lnTo>
                    <a:pt x="4248023" y="3695"/>
                  </a:lnTo>
                  <a:lnTo>
                    <a:pt x="4244340" y="12598"/>
                  </a:lnTo>
                  <a:lnTo>
                    <a:pt x="4248023" y="21513"/>
                  </a:lnTo>
                  <a:lnTo>
                    <a:pt x="4256938" y="25196"/>
                  </a:lnTo>
                  <a:lnTo>
                    <a:pt x="4265841" y="21513"/>
                  </a:lnTo>
                  <a:lnTo>
                    <a:pt x="4269537" y="12598"/>
                  </a:lnTo>
                  <a:close/>
                </a:path>
                <a:path w="5018405" h="25400">
                  <a:moveTo>
                    <a:pt x="4519473" y="12598"/>
                  </a:moveTo>
                  <a:lnTo>
                    <a:pt x="4515777" y="3695"/>
                  </a:lnTo>
                  <a:lnTo>
                    <a:pt x="4506874" y="0"/>
                  </a:lnTo>
                  <a:lnTo>
                    <a:pt x="4497959" y="3695"/>
                  </a:lnTo>
                  <a:lnTo>
                    <a:pt x="4494276" y="12598"/>
                  </a:lnTo>
                  <a:lnTo>
                    <a:pt x="4497959" y="21513"/>
                  </a:lnTo>
                  <a:lnTo>
                    <a:pt x="4506874" y="25196"/>
                  </a:lnTo>
                  <a:lnTo>
                    <a:pt x="4515777" y="21513"/>
                  </a:lnTo>
                  <a:lnTo>
                    <a:pt x="4519473" y="12598"/>
                  </a:lnTo>
                  <a:close/>
                </a:path>
                <a:path w="5018405" h="25400">
                  <a:moveTo>
                    <a:pt x="4767885" y="12598"/>
                  </a:moveTo>
                  <a:lnTo>
                    <a:pt x="4764189" y="3695"/>
                  </a:lnTo>
                  <a:lnTo>
                    <a:pt x="4755286" y="0"/>
                  </a:lnTo>
                  <a:lnTo>
                    <a:pt x="4746371" y="3695"/>
                  </a:lnTo>
                  <a:lnTo>
                    <a:pt x="4742688" y="12598"/>
                  </a:lnTo>
                  <a:lnTo>
                    <a:pt x="4746371" y="21513"/>
                  </a:lnTo>
                  <a:lnTo>
                    <a:pt x="4755286" y="25196"/>
                  </a:lnTo>
                  <a:lnTo>
                    <a:pt x="4764189" y="21513"/>
                  </a:lnTo>
                  <a:lnTo>
                    <a:pt x="4767885" y="12598"/>
                  </a:lnTo>
                  <a:close/>
                </a:path>
                <a:path w="5018405" h="25400">
                  <a:moveTo>
                    <a:pt x="5017821" y="12598"/>
                  </a:moveTo>
                  <a:lnTo>
                    <a:pt x="5014125" y="3695"/>
                  </a:lnTo>
                  <a:lnTo>
                    <a:pt x="5005222" y="0"/>
                  </a:lnTo>
                  <a:lnTo>
                    <a:pt x="4996307" y="3695"/>
                  </a:lnTo>
                  <a:lnTo>
                    <a:pt x="4992624" y="12598"/>
                  </a:lnTo>
                  <a:lnTo>
                    <a:pt x="4996307" y="21513"/>
                  </a:lnTo>
                  <a:lnTo>
                    <a:pt x="5005222" y="25196"/>
                  </a:lnTo>
                  <a:lnTo>
                    <a:pt x="5014125" y="21513"/>
                  </a:lnTo>
                  <a:lnTo>
                    <a:pt x="5017821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20724" y="2303526"/>
              <a:ext cx="4993005" cy="0"/>
            </a:xfrm>
            <a:custGeom>
              <a:avLst/>
              <a:gdLst/>
              <a:ahLst/>
              <a:cxnLst/>
              <a:rect l="l" t="t" r="r" b="b"/>
              <a:pathLst>
                <a:path w="4993005">
                  <a:moveTo>
                    <a:pt x="0" y="0"/>
                  </a:moveTo>
                  <a:lnTo>
                    <a:pt x="4992624" y="0"/>
                  </a:lnTo>
                </a:path>
              </a:pathLst>
            </a:custGeom>
            <a:ln w="25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592" y="3262611"/>
              <a:ext cx="5006886" cy="31995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878" y="5289531"/>
              <a:ext cx="5004600" cy="309918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126552" y="5675936"/>
            <a:ext cx="3221990" cy="5899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470534" algn="l"/>
                <a:tab pos="968375" algn="l"/>
                <a:tab pos="1468755" algn="l"/>
                <a:tab pos="1967230" algn="l"/>
                <a:tab pos="2467610" algn="l"/>
                <a:tab pos="2966085" algn="l"/>
              </a:tabLst>
            </a:pPr>
            <a:r>
              <a:rPr sz="1150" b="1" spc="-25" dirty="0">
                <a:latin typeface="Arial"/>
                <a:cs typeface="Arial"/>
              </a:rPr>
              <a:t>80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-25" dirty="0">
                <a:latin typeface="Arial"/>
                <a:cs typeface="Arial"/>
              </a:rPr>
              <a:t>100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-25" dirty="0">
                <a:latin typeface="Arial"/>
                <a:cs typeface="Arial"/>
              </a:rPr>
              <a:t>120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-25" dirty="0">
                <a:latin typeface="Arial"/>
                <a:cs typeface="Arial"/>
              </a:rPr>
              <a:t>140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-25" dirty="0">
                <a:latin typeface="Arial"/>
                <a:cs typeface="Arial"/>
              </a:rPr>
              <a:t>160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-25" dirty="0">
                <a:latin typeface="Arial"/>
                <a:cs typeface="Arial"/>
              </a:rPr>
              <a:t>180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-25" dirty="0">
                <a:latin typeface="Arial"/>
                <a:cs typeface="Arial"/>
              </a:rPr>
              <a:t>200</a:t>
            </a:r>
            <a:endParaRPr sz="1150">
              <a:latin typeface="Arial"/>
              <a:cs typeface="Arial"/>
            </a:endParaRPr>
          </a:p>
          <a:p>
            <a:pPr marL="250825">
              <a:lnSpc>
                <a:spcPct val="100000"/>
              </a:lnSpc>
              <a:spcBef>
                <a:spcPts val="660"/>
              </a:spcBef>
            </a:pPr>
            <a:r>
              <a:rPr sz="1600" b="1" dirty="0">
                <a:latin typeface="Arial"/>
                <a:cs typeface="Arial"/>
              </a:rPr>
              <a:t>Time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(hr)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8115" y="2866846"/>
            <a:ext cx="297180" cy="1979295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650" b="1" dirty="0">
                <a:solidFill>
                  <a:srgbClr val="0000FF"/>
                </a:solidFill>
                <a:latin typeface="Arial"/>
                <a:cs typeface="Arial"/>
              </a:rPr>
              <a:t>Water</a:t>
            </a:r>
            <a:r>
              <a:rPr sz="165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00FF"/>
                </a:solidFill>
                <a:latin typeface="Arial"/>
                <a:cs typeface="Arial"/>
              </a:rPr>
              <a:t>Flux</a:t>
            </a:r>
            <a:r>
              <a:rPr sz="165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0000FF"/>
                </a:solidFill>
                <a:latin typeface="Arial"/>
                <a:cs typeface="Arial"/>
              </a:rPr>
              <a:t>(kg/m</a:t>
            </a:r>
            <a:r>
              <a:rPr sz="1425" b="1" spc="-15" baseline="5263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650" b="1" spc="-10" dirty="0">
                <a:solidFill>
                  <a:srgbClr val="0000FF"/>
                </a:solidFill>
                <a:latin typeface="Arial"/>
                <a:cs typeface="Arial"/>
              </a:rPr>
              <a:t>h)</a:t>
            </a:r>
            <a:endParaRPr sz="1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73038" y="5553769"/>
            <a:ext cx="10858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5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73038" y="5132377"/>
            <a:ext cx="10858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5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73038" y="4710223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73038" y="4288830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73038" y="3865915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73038" y="3445299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73038" y="3022384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73038" y="2601768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35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73038" y="2178852"/>
            <a:ext cx="18415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-25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147815" y="2290927"/>
            <a:ext cx="78740" cy="3400425"/>
            <a:chOff x="6147815" y="2290927"/>
            <a:chExt cx="78740" cy="3400425"/>
          </a:xfrm>
        </p:grpSpPr>
        <p:sp>
          <p:nvSpPr>
            <p:cNvPr id="63" name="object 63"/>
            <p:cNvSpPr/>
            <p:nvPr/>
          </p:nvSpPr>
          <p:spPr>
            <a:xfrm>
              <a:off x="6147815" y="5678423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47815" y="525780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80581" y="5045964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765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47815" y="4834889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0581" y="4623054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765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47815" y="4413504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80581" y="4202429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765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47815" y="3991355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80581" y="3779519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765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47815" y="314706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80581" y="2935986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765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47815" y="27264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80581" y="2515362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765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47815" y="23035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13347" y="2303526"/>
              <a:ext cx="0" cy="3375025"/>
            </a:xfrm>
            <a:custGeom>
              <a:avLst/>
              <a:gdLst/>
              <a:ahLst/>
              <a:cxnLst/>
              <a:rect l="l" t="t" r="r" b="b"/>
              <a:pathLst>
                <a:path h="3375025">
                  <a:moveTo>
                    <a:pt x="0" y="3374898"/>
                  </a:moveTo>
                  <a:lnTo>
                    <a:pt x="0" y="0"/>
                  </a:lnTo>
                </a:path>
              </a:pathLst>
            </a:custGeom>
            <a:ln w="25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698575" y="2854271"/>
            <a:ext cx="259079" cy="2081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Conductivity</a:t>
            </a:r>
            <a:r>
              <a:rPr sz="16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50" b="1" spc="-10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S/cm)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447280" y="2204720"/>
            <a:ext cx="175704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SW:</a:t>
            </a:r>
            <a:r>
              <a:rPr sz="1450" b="1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TDS=35,000</a:t>
            </a:r>
            <a:r>
              <a:rPr sz="1450" b="1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5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mg/L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447280" y="3574491"/>
            <a:ext cx="2413635" cy="22879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Operating</a:t>
            </a:r>
            <a:r>
              <a:rPr sz="1450" b="1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conditions:</a:t>
            </a:r>
            <a:endParaRPr sz="1450">
              <a:latin typeface="Calibri"/>
              <a:cs typeface="Calibri"/>
            </a:endParaRPr>
          </a:p>
          <a:p>
            <a:pPr marL="271145">
              <a:lnSpc>
                <a:spcPct val="100000"/>
              </a:lnSpc>
              <a:spcBef>
                <a:spcPts val="535"/>
              </a:spcBef>
            </a:pPr>
            <a:r>
              <a:rPr sz="1450" dirty="0">
                <a:latin typeface="Calibri"/>
                <a:cs typeface="Calibri"/>
              </a:rPr>
              <a:t>T-feed: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60°C;</a:t>
            </a:r>
            <a:endParaRPr sz="1450">
              <a:latin typeface="Calibri"/>
              <a:cs typeface="Calibri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latin typeface="Calibri"/>
                <a:cs typeface="Calibri"/>
              </a:rPr>
              <a:t>T-permeate:</a:t>
            </a:r>
            <a:r>
              <a:rPr sz="1450" spc="8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20°C;</a:t>
            </a:r>
            <a:endParaRPr sz="1450">
              <a:latin typeface="Calibri"/>
              <a:cs typeface="Calibri"/>
            </a:endParaRPr>
          </a:p>
          <a:p>
            <a:pPr marL="271145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latin typeface="Calibri"/>
                <a:cs typeface="Calibri"/>
              </a:rPr>
              <a:t>ν-feed: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0.8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m/s</a:t>
            </a:r>
            <a:endParaRPr sz="1450">
              <a:latin typeface="Calibri"/>
              <a:cs typeface="Calibri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latin typeface="Calibri"/>
                <a:cs typeface="Calibri"/>
              </a:rPr>
              <a:t>ν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-permeate: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0.6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m/s</a:t>
            </a:r>
            <a:endParaRPr sz="1450">
              <a:latin typeface="Calibri"/>
              <a:cs typeface="Calibri"/>
            </a:endParaRPr>
          </a:p>
          <a:p>
            <a:pPr marL="247650" marR="5080" indent="-235585">
              <a:lnSpc>
                <a:spcPct val="102400"/>
              </a:lnSpc>
              <a:spcBef>
                <a:spcPts val="790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dirty="0">
                <a:latin typeface="Calibri"/>
                <a:cs typeface="Calibri"/>
              </a:rPr>
              <a:t>No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significant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scaling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and </a:t>
            </a:r>
            <a:r>
              <a:rPr sz="1450" dirty="0">
                <a:latin typeface="Calibri"/>
                <a:cs typeface="Calibri"/>
              </a:rPr>
              <a:t>wetting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during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continuous </a:t>
            </a:r>
            <a:r>
              <a:rPr sz="1450" dirty="0">
                <a:latin typeface="Calibri"/>
                <a:cs typeface="Calibri"/>
              </a:rPr>
              <a:t>200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hours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DCMD </a:t>
            </a:r>
            <a:r>
              <a:rPr sz="1450" spc="-10" dirty="0">
                <a:latin typeface="Calibri"/>
                <a:cs typeface="Calibri"/>
              </a:rPr>
              <a:t>operation.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62372" y="4633220"/>
            <a:ext cx="379158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35"/>
              </a:spcBef>
              <a:buFont typeface="Wingdings"/>
              <a:buChar char=""/>
              <a:tabLst>
                <a:tab pos="247650" algn="l"/>
              </a:tabLst>
            </a:pP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Typical</a:t>
            </a:r>
            <a:r>
              <a:rPr sz="145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drinking</a:t>
            </a:r>
            <a:r>
              <a:rPr sz="145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water:</a:t>
            </a:r>
            <a:r>
              <a:rPr sz="145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50</a:t>
            </a:r>
            <a:r>
              <a:rPr sz="145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-</a:t>
            </a:r>
            <a:r>
              <a:rPr sz="145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500</a:t>
            </a:r>
            <a:r>
              <a:rPr sz="145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µS/cm</a:t>
            </a:r>
            <a:r>
              <a:rPr sz="1450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212121"/>
                </a:solidFill>
                <a:latin typeface="Calibri"/>
                <a:cs typeface="Calibri"/>
              </a:rPr>
              <a:t>(</a:t>
            </a:r>
            <a:r>
              <a:rPr sz="1450" dirty="0">
                <a:latin typeface="Calibri"/>
                <a:cs typeface="Calibri"/>
              </a:rPr>
              <a:t>25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°C).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20"/>
              </a:spcBef>
            </a:pPr>
            <a:r>
              <a:rPr sz="2950" b="0" spc="-30" dirty="0">
                <a:latin typeface="Calibri Light"/>
                <a:cs typeface="Calibri Light"/>
              </a:rPr>
              <a:t>Long-</a:t>
            </a:r>
            <a:r>
              <a:rPr sz="2950" b="0" spc="-10" dirty="0">
                <a:latin typeface="Calibri Light"/>
                <a:cs typeface="Calibri Light"/>
              </a:rPr>
              <a:t>term</a:t>
            </a:r>
            <a:r>
              <a:rPr sz="2950" b="0" spc="-110" dirty="0">
                <a:latin typeface="Calibri Light"/>
                <a:cs typeface="Calibri Light"/>
              </a:rPr>
              <a:t> </a:t>
            </a:r>
            <a:r>
              <a:rPr sz="2950" b="0" spc="-20" dirty="0">
                <a:latin typeface="Calibri Light"/>
                <a:cs typeface="Calibri Light"/>
              </a:rPr>
              <a:t>desalination</a:t>
            </a:r>
            <a:r>
              <a:rPr sz="2950" b="0" spc="-80" dirty="0">
                <a:latin typeface="Calibri Light"/>
                <a:cs typeface="Calibri Light"/>
              </a:rPr>
              <a:t> </a:t>
            </a:r>
            <a:r>
              <a:rPr sz="2950" b="0" spc="-30" dirty="0">
                <a:latin typeface="Calibri Light"/>
                <a:cs typeface="Calibri Light"/>
              </a:rPr>
              <a:t>performance</a:t>
            </a:r>
            <a:r>
              <a:rPr sz="2950" b="0" spc="-75" dirty="0">
                <a:latin typeface="Calibri Light"/>
                <a:cs typeface="Calibri Light"/>
              </a:rPr>
              <a:t> </a:t>
            </a:r>
            <a:r>
              <a:rPr sz="2950" b="0" spc="-10" dirty="0">
                <a:latin typeface="Calibri Light"/>
                <a:cs typeface="Calibri Light"/>
              </a:rPr>
              <a:t>evaluation</a:t>
            </a:r>
            <a:endParaRPr sz="29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5783" y="1679717"/>
            <a:ext cx="2656205" cy="460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320" marR="795020" indent="-389255">
              <a:lnSpc>
                <a:spcPct val="102400"/>
              </a:lnSpc>
              <a:spcBef>
                <a:spcPts val="95"/>
              </a:spcBef>
            </a:pPr>
            <a:r>
              <a:rPr sz="1450" b="1" dirty="0">
                <a:latin typeface="Calibri"/>
                <a:cs typeface="Calibri"/>
              </a:rPr>
              <a:t>PW:</a:t>
            </a:r>
            <a:r>
              <a:rPr sz="1450" b="1" spc="125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TDS=155,000</a:t>
            </a:r>
            <a:r>
              <a:rPr sz="1450" b="1" spc="105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mg/L </a:t>
            </a:r>
            <a:r>
              <a:rPr sz="1450" b="1" dirty="0">
                <a:latin typeface="Calibri"/>
                <a:cs typeface="Calibri"/>
              </a:rPr>
              <a:t>NPOC=57.6</a:t>
            </a:r>
            <a:r>
              <a:rPr sz="1450" b="1" spc="130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mg/L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1175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Operating</a:t>
            </a:r>
            <a:r>
              <a:rPr sz="1450" b="1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conditions:</a:t>
            </a:r>
            <a:endParaRPr sz="145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  <a:spcBef>
                <a:spcPts val="535"/>
              </a:spcBef>
            </a:pPr>
            <a:r>
              <a:rPr sz="1450" dirty="0">
                <a:latin typeface="Calibri"/>
                <a:cs typeface="Calibri"/>
              </a:rPr>
              <a:t>T-Feed: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60°C;</a:t>
            </a:r>
            <a:endParaRPr sz="145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latin typeface="Calibri"/>
                <a:cs typeface="Calibri"/>
              </a:rPr>
              <a:t>T-Permeate: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20°C;</a:t>
            </a:r>
            <a:endParaRPr sz="145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latin typeface="Calibri"/>
                <a:cs typeface="Calibri"/>
              </a:rPr>
              <a:t>ν-feed: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0.4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m/s</a:t>
            </a:r>
            <a:endParaRPr sz="145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latin typeface="Calibri"/>
                <a:cs typeface="Calibri"/>
              </a:rPr>
              <a:t>ν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-permeate: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0.4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m/s</a:t>
            </a:r>
            <a:endParaRPr sz="1450">
              <a:latin typeface="Calibri"/>
              <a:cs typeface="Calibri"/>
            </a:endParaRPr>
          </a:p>
          <a:p>
            <a:pPr marL="247650" marR="32384" indent="-235585">
              <a:lnSpc>
                <a:spcPct val="102400"/>
              </a:lnSpc>
              <a:spcBef>
                <a:spcPts val="795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dirty="0">
                <a:latin typeface="Calibri"/>
                <a:cs typeface="Calibri"/>
              </a:rPr>
              <a:t>Due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complicate </a:t>
            </a:r>
            <a:r>
              <a:rPr sz="1450" dirty="0">
                <a:latin typeface="Calibri"/>
                <a:cs typeface="Calibri"/>
              </a:rPr>
              <a:t>composition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PW,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membrane </a:t>
            </a:r>
            <a:r>
              <a:rPr sz="1450" dirty="0">
                <a:latin typeface="Calibri"/>
                <a:cs typeface="Calibri"/>
              </a:rPr>
              <a:t>regeneration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was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preformed </a:t>
            </a:r>
            <a:r>
              <a:rPr sz="1450" dirty="0">
                <a:latin typeface="Calibri"/>
                <a:cs typeface="Calibri"/>
              </a:rPr>
              <a:t>for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30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mins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every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12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hours.</a:t>
            </a:r>
            <a:endParaRPr sz="1450">
              <a:latin typeface="Calibri"/>
              <a:cs typeface="Calibri"/>
            </a:endParaRPr>
          </a:p>
          <a:p>
            <a:pPr marL="247650" marR="5080" indent="-235585">
              <a:lnSpc>
                <a:spcPct val="102400"/>
              </a:lnSpc>
              <a:spcBef>
                <a:spcPts val="790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dirty="0">
                <a:latin typeface="Calibri"/>
                <a:cs typeface="Calibri"/>
              </a:rPr>
              <a:t>No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membrane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wetting,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salt </a:t>
            </a:r>
            <a:r>
              <a:rPr sz="1450" dirty="0">
                <a:latin typeface="Calibri"/>
                <a:cs typeface="Calibri"/>
              </a:rPr>
              <a:t>rejection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remains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higher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than </a:t>
            </a:r>
            <a:r>
              <a:rPr sz="1450" spc="-10" dirty="0">
                <a:latin typeface="Calibri"/>
                <a:cs typeface="Calibri"/>
              </a:rPr>
              <a:t>99.99%.</a:t>
            </a:r>
            <a:endParaRPr sz="1450">
              <a:latin typeface="Calibri"/>
              <a:cs typeface="Calibri"/>
            </a:endParaRPr>
          </a:p>
          <a:p>
            <a:pPr marL="247650" marR="13335" indent="-235585">
              <a:lnSpc>
                <a:spcPct val="102400"/>
              </a:lnSpc>
              <a:spcBef>
                <a:spcPts val="790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dirty="0">
                <a:latin typeface="Calibri"/>
                <a:cs typeface="Calibri"/>
              </a:rPr>
              <a:t>Water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samples: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(a)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actual </a:t>
            </a:r>
            <a:r>
              <a:rPr sz="1450" dirty="0">
                <a:latin typeface="Calibri"/>
                <a:cs typeface="Calibri"/>
              </a:rPr>
              <a:t>oilfield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produced</a:t>
            </a:r>
            <a:r>
              <a:rPr sz="1450" spc="8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water;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(b)</a:t>
            </a:r>
            <a:r>
              <a:rPr sz="1450" spc="50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pre-treated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with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50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µm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filter;</a:t>
            </a:r>
            <a:endParaRPr sz="1450">
              <a:latin typeface="Calibri"/>
              <a:cs typeface="Calibri"/>
            </a:endParaRPr>
          </a:p>
          <a:p>
            <a:pPr marL="247650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latin typeface="Calibri"/>
                <a:cs typeface="Calibri"/>
              </a:rPr>
              <a:t>(c)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product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water.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7012" y="1819655"/>
            <a:ext cx="6234430" cy="4517390"/>
            <a:chOff x="477012" y="1819655"/>
            <a:chExt cx="6234430" cy="4517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1819655"/>
              <a:ext cx="6233921" cy="4517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727" y="4434839"/>
              <a:ext cx="2272283" cy="12809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185" y="1645157"/>
            <a:ext cx="4703064" cy="47221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6637" y="1601215"/>
            <a:ext cx="408495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Tech-</a:t>
            </a:r>
            <a:r>
              <a:rPr sz="33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sz="33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3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analysis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637" y="2109470"/>
            <a:ext cx="210312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1950" b="1" u="heavy" spc="4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Assumptions: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219" y="2775149"/>
            <a:ext cx="3440429" cy="32842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3050" indent="-234950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Plant</a:t>
            </a:r>
            <a:r>
              <a:rPr sz="1450" spc="6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capacity: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500,000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GPD;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Plant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lifetime: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30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Years;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Plant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availability: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90%;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0000"/>
                </a:solidFill>
                <a:latin typeface="Calibri"/>
                <a:cs typeface="Calibri"/>
              </a:rPr>
              <a:t>100,000</a:t>
            </a:r>
            <a:r>
              <a:rPr sz="145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b="1" spc="-20" dirty="0">
                <a:solidFill>
                  <a:srgbClr val="FF0000"/>
                </a:solidFill>
                <a:latin typeface="Calibri"/>
                <a:cs typeface="Calibri"/>
              </a:rPr>
              <a:t>mg/L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PW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-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initial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TDS:;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PW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–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concentrated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brine: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0000"/>
                </a:solidFill>
                <a:latin typeface="Calibri"/>
                <a:cs typeface="Calibri"/>
              </a:rPr>
              <a:t>200,000</a:t>
            </a:r>
            <a:r>
              <a:rPr sz="14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b="1" spc="-20" dirty="0">
                <a:solidFill>
                  <a:srgbClr val="FF0000"/>
                </a:solidFill>
                <a:latin typeface="Calibri"/>
                <a:cs typeface="Calibri"/>
              </a:rPr>
              <a:t>mg/L</a:t>
            </a:r>
            <a:r>
              <a:rPr sz="1450" spc="-20" dirty="0">
                <a:latin typeface="Calibri"/>
                <a:cs typeface="Calibri"/>
              </a:rPr>
              <a:t>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405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PW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-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recovered: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00B04F"/>
                </a:solidFill>
                <a:latin typeface="Calibri"/>
                <a:cs typeface="Calibri"/>
              </a:rPr>
              <a:t>&lt;500</a:t>
            </a:r>
            <a:r>
              <a:rPr sz="1450" b="1" spc="35" dirty="0">
                <a:solidFill>
                  <a:srgbClr val="00B04F"/>
                </a:solidFill>
                <a:latin typeface="Calibri"/>
                <a:cs typeface="Calibri"/>
              </a:rPr>
              <a:t> </a:t>
            </a:r>
            <a:r>
              <a:rPr sz="1450" b="1" spc="-20" dirty="0">
                <a:solidFill>
                  <a:srgbClr val="00B04F"/>
                </a:solidFill>
                <a:latin typeface="Calibri"/>
                <a:cs typeface="Calibri"/>
              </a:rPr>
              <a:t>ppm</a:t>
            </a:r>
            <a:r>
              <a:rPr sz="1450" spc="-20" dirty="0">
                <a:latin typeface="Calibri"/>
                <a:cs typeface="Calibri"/>
              </a:rPr>
              <a:t>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Water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recovery: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b="1" spc="-20" dirty="0">
                <a:solidFill>
                  <a:srgbClr val="FF0000"/>
                </a:solidFill>
                <a:latin typeface="Calibri"/>
                <a:cs typeface="Calibri"/>
              </a:rPr>
              <a:t>50%</a:t>
            </a:r>
            <a:r>
              <a:rPr sz="1450" spc="-20" dirty="0">
                <a:latin typeface="Calibri"/>
                <a:cs typeface="Calibri"/>
              </a:rPr>
              <a:t>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Membrane</a:t>
            </a:r>
            <a:r>
              <a:rPr sz="1450" spc="7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cost: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$20/m</a:t>
            </a:r>
            <a:r>
              <a:rPr sz="1425" spc="-15" baseline="26315" dirty="0">
                <a:latin typeface="Calibri"/>
                <a:cs typeface="Calibri"/>
              </a:rPr>
              <a:t>2</a:t>
            </a:r>
            <a:r>
              <a:rPr sz="1450" spc="-10" dirty="0">
                <a:latin typeface="Calibri"/>
                <a:cs typeface="Calibri"/>
              </a:rPr>
              <a:t>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Membrane</a:t>
            </a:r>
            <a:r>
              <a:rPr sz="1450" spc="9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replacement:</a:t>
            </a:r>
            <a:r>
              <a:rPr sz="1450" spc="9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20%/year;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Pretreatment: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$80/m</a:t>
            </a:r>
            <a:r>
              <a:rPr sz="1425" spc="-15" baseline="26315" dirty="0">
                <a:latin typeface="Calibri"/>
                <a:cs typeface="Calibri"/>
              </a:rPr>
              <a:t>3</a:t>
            </a:r>
            <a:r>
              <a:rPr sz="1450" spc="-10" dirty="0">
                <a:latin typeface="Calibri"/>
                <a:cs typeface="Calibri"/>
              </a:rPr>
              <a:t>/day;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Electricity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cost:</a:t>
            </a:r>
            <a:r>
              <a:rPr sz="1450" spc="7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$0.069/kwh;</a:t>
            </a:r>
            <a:endParaRPr sz="1450">
              <a:latin typeface="Calibri"/>
              <a:cs typeface="Calibri"/>
            </a:endParaRPr>
          </a:p>
          <a:p>
            <a:pPr marL="273050" indent="-23495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273050" algn="l"/>
              </a:tabLst>
            </a:pPr>
            <a:r>
              <a:rPr sz="1450" dirty="0">
                <a:latin typeface="Calibri"/>
                <a:cs typeface="Calibri"/>
              </a:rPr>
              <a:t>Steam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price:</a:t>
            </a:r>
            <a:r>
              <a:rPr sz="1450" spc="8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$0.008/kg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6690" y="5496940"/>
            <a:ext cx="1089660" cy="320040"/>
            <a:chOff x="3496690" y="5496940"/>
            <a:chExt cx="1089660" cy="320040"/>
          </a:xfrm>
        </p:grpSpPr>
        <p:sp>
          <p:nvSpPr>
            <p:cNvPr id="3" name="object 3"/>
            <p:cNvSpPr/>
            <p:nvPr/>
          </p:nvSpPr>
          <p:spPr>
            <a:xfrm>
              <a:off x="3502151" y="5502401"/>
              <a:ext cx="1078230" cy="308610"/>
            </a:xfrm>
            <a:custGeom>
              <a:avLst/>
              <a:gdLst/>
              <a:ahLst/>
              <a:cxnLst/>
              <a:rect l="l" t="t" r="r" b="b"/>
              <a:pathLst>
                <a:path w="1078229" h="308610">
                  <a:moveTo>
                    <a:pt x="1078229" y="308610"/>
                  </a:moveTo>
                  <a:lnTo>
                    <a:pt x="1078229" y="0"/>
                  </a:lnTo>
                  <a:lnTo>
                    <a:pt x="0" y="0"/>
                  </a:lnTo>
                  <a:lnTo>
                    <a:pt x="0" y="308610"/>
                  </a:lnTo>
                  <a:lnTo>
                    <a:pt x="1078229" y="308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2151" y="5502401"/>
              <a:ext cx="1078230" cy="308610"/>
            </a:xfrm>
            <a:custGeom>
              <a:avLst/>
              <a:gdLst/>
              <a:ahLst/>
              <a:cxnLst/>
              <a:rect l="l" t="t" r="r" b="b"/>
              <a:pathLst>
                <a:path w="1078229" h="308610">
                  <a:moveTo>
                    <a:pt x="0" y="308610"/>
                  </a:moveTo>
                  <a:lnTo>
                    <a:pt x="0" y="0"/>
                  </a:lnTo>
                  <a:lnTo>
                    <a:pt x="1078229" y="0"/>
                  </a:lnTo>
                  <a:lnTo>
                    <a:pt x="1078229" y="308610"/>
                  </a:lnTo>
                  <a:lnTo>
                    <a:pt x="0" y="308610"/>
                  </a:lnTo>
                  <a:close/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2151" y="5505132"/>
              <a:ext cx="1078230" cy="0"/>
            </a:xfrm>
            <a:custGeom>
              <a:avLst/>
              <a:gdLst/>
              <a:ahLst/>
              <a:cxnLst/>
              <a:rect l="l" t="t" r="r" b="b"/>
              <a:pathLst>
                <a:path w="1078229">
                  <a:moveTo>
                    <a:pt x="0" y="0"/>
                  </a:moveTo>
                  <a:lnTo>
                    <a:pt x="1078229" y="0"/>
                  </a:lnTo>
                </a:path>
              </a:pathLst>
            </a:custGeom>
            <a:ln w="5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0381" y="5502401"/>
              <a:ext cx="0" cy="308610"/>
            </a:xfrm>
            <a:custGeom>
              <a:avLst/>
              <a:gdLst/>
              <a:ahLst/>
              <a:cxnLst/>
              <a:rect l="l" t="t" r="r" b="b"/>
              <a:pathLst>
                <a:path h="308610">
                  <a:moveTo>
                    <a:pt x="0" y="0"/>
                  </a:moveTo>
                  <a:lnTo>
                    <a:pt x="0" y="30861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2151" y="5502401"/>
              <a:ext cx="0" cy="308610"/>
            </a:xfrm>
            <a:custGeom>
              <a:avLst/>
              <a:gdLst/>
              <a:ahLst/>
              <a:cxnLst/>
              <a:rect l="l" t="t" r="r" b="b"/>
              <a:pathLst>
                <a:path h="308610">
                  <a:moveTo>
                    <a:pt x="0" y="30861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191122" y="5496940"/>
            <a:ext cx="1088390" cy="320040"/>
            <a:chOff x="6191122" y="5496940"/>
            <a:chExt cx="1088390" cy="320040"/>
          </a:xfrm>
        </p:grpSpPr>
        <p:sp>
          <p:nvSpPr>
            <p:cNvPr id="9" name="object 9"/>
            <p:cNvSpPr/>
            <p:nvPr/>
          </p:nvSpPr>
          <p:spPr>
            <a:xfrm>
              <a:off x="6196583" y="5502401"/>
              <a:ext cx="1077595" cy="308610"/>
            </a:xfrm>
            <a:custGeom>
              <a:avLst/>
              <a:gdLst/>
              <a:ahLst/>
              <a:cxnLst/>
              <a:rect l="l" t="t" r="r" b="b"/>
              <a:pathLst>
                <a:path w="1077595" h="308610">
                  <a:moveTo>
                    <a:pt x="1077467" y="308610"/>
                  </a:moveTo>
                  <a:lnTo>
                    <a:pt x="1077467" y="0"/>
                  </a:lnTo>
                  <a:lnTo>
                    <a:pt x="0" y="0"/>
                  </a:lnTo>
                  <a:lnTo>
                    <a:pt x="0" y="308610"/>
                  </a:lnTo>
                  <a:lnTo>
                    <a:pt x="1077467" y="308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6583" y="5502401"/>
              <a:ext cx="1077595" cy="308610"/>
            </a:xfrm>
            <a:custGeom>
              <a:avLst/>
              <a:gdLst/>
              <a:ahLst/>
              <a:cxnLst/>
              <a:rect l="l" t="t" r="r" b="b"/>
              <a:pathLst>
                <a:path w="1077595" h="308610">
                  <a:moveTo>
                    <a:pt x="0" y="308610"/>
                  </a:moveTo>
                  <a:lnTo>
                    <a:pt x="0" y="0"/>
                  </a:lnTo>
                  <a:lnTo>
                    <a:pt x="1077467" y="0"/>
                  </a:lnTo>
                  <a:lnTo>
                    <a:pt x="1077467" y="308610"/>
                  </a:lnTo>
                  <a:lnTo>
                    <a:pt x="0" y="308610"/>
                  </a:lnTo>
                  <a:close/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6583" y="5505132"/>
              <a:ext cx="1077595" cy="0"/>
            </a:xfrm>
            <a:custGeom>
              <a:avLst/>
              <a:gdLst/>
              <a:ahLst/>
              <a:cxnLst/>
              <a:rect l="l" t="t" r="r" b="b"/>
              <a:pathLst>
                <a:path w="1077595">
                  <a:moveTo>
                    <a:pt x="0" y="0"/>
                  </a:moveTo>
                  <a:lnTo>
                    <a:pt x="1077467" y="0"/>
                  </a:lnTo>
                </a:path>
              </a:pathLst>
            </a:custGeom>
            <a:ln w="5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4051" y="5502401"/>
              <a:ext cx="0" cy="308610"/>
            </a:xfrm>
            <a:custGeom>
              <a:avLst/>
              <a:gdLst/>
              <a:ahLst/>
              <a:cxnLst/>
              <a:rect l="l" t="t" r="r" b="b"/>
              <a:pathLst>
                <a:path h="308610">
                  <a:moveTo>
                    <a:pt x="0" y="0"/>
                  </a:moveTo>
                  <a:lnTo>
                    <a:pt x="0" y="30861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6583" y="5502401"/>
              <a:ext cx="0" cy="308610"/>
            </a:xfrm>
            <a:custGeom>
              <a:avLst/>
              <a:gdLst/>
              <a:ahLst/>
              <a:cxnLst/>
              <a:rect l="l" t="t" r="r" b="b"/>
              <a:pathLst>
                <a:path h="308610">
                  <a:moveTo>
                    <a:pt x="0" y="30861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496690" y="2451226"/>
            <a:ext cx="1089660" cy="3056890"/>
            <a:chOff x="3496690" y="2451226"/>
            <a:chExt cx="1089660" cy="3056890"/>
          </a:xfrm>
        </p:grpSpPr>
        <p:sp>
          <p:nvSpPr>
            <p:cNvPr id="15" name="object 15"/>
            <p:cNvSpPr/>
            <p:nvPr/>
          </p:nvSpPr>
          <p:spPr>
            <a:xfrm>
              <a:off x="3502151" y="2456687"/>
              <a:ext cx="1078230" cy="3046095"/>
            </a:xfrm>
            <a:custGeom>
              <a:avLst/>
              <a:gdLst/>
              <a:ahLst/>
              <a:cxnLst/>
              <a:rect l="l" t="t" r="r" b="b"/>
              <a:pathLst>
                <a:path w="1078229" h="3046095">
                  <a:moveTo>
                    <a:pt x="0" y="3045714"/>
                  </a:moveTo>
                  <a:lnTo>
                    <a:pt x="0" y="0"/>
                  </a:lnTo>
                  <a:lnTo>
                    <a:pt x="1078229" y="0"/>
                  </a:lnTo>
                  <a:lnTo>
                    <a:pt x="1078229" y="3045714"/>
                  </a:lnTo>
                  <a:lnTo>
                    <a:pt x="0" y="30457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2151" y="2456687"/>
              <a:ext cx="1078230" cy="3046095"/>
            </a:xfrm>
            <a:custGeom>
              <a:avLst/>
              <a:gdLst/>
              <a:ahLst/>
              <a:cxnLst/>
              <a:rect l="l" t="t" r="r" b="b"/>
              <a:pathLst>
                <a:path w="1078229" h="3046095">
                  <a:moveTo>
                    <a:pt x="0" y="3045714"/>
                  </a:moveTo>
                  <a:lnTo>
                    <a:pt x="0" y="0"/>
                  </a:lnTo>
                  <a:lnTo>
                    <a:pt x="1078229" y="0"/>
                  </a:lnTo>
                  <a:lnTo>
                    <a:pt x="1078229" y="3045714"/>
                  </a:lnTo>
                  <a:lnTo>
                    <a:pt x="0" y="3045714"/>
                  </a:lnTo>
                  <a:close/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191122" y="5420740"/>
            <a:ext cx="1088390" cy="87630"/>
            <a:chOff x="6191122" y="5420740"/>
            <a:chExt cx="1088390" cy="87630"/>
          </a:xfrm>
        </p:grpSpPr>
        <p:sp>
          <p:nvSpPr>
            <p:cNvPr id="18" name="object 18"/>
            <p:cNvSpPr/>
            <p:nvPr/>
          </p:nvSpPr>
          <p:spPr>
            <a:xfrm>
              <a:off x="6196583" y="5426201"/>
              <a:ext cx="1077595" cy="76200"/>
            </a:xfrm>
            <a:custGeom>
              <a:avLst/>
              <a:gdLst/>
              <a:ahLst/>
              <a:cxnLst/>
              <a:rect l="l" t="t" r="r" b="b"/>
              <a:pathLst>
                <a:path w="1077595" h="76200">
                  <a:moveTo>
                    <a:pt x="0" y="76200"/>
                  </a:moveTo>
                  <a:lnTo>
                    <a:pt x="0" y="0"/>
                  </a:lnTo>
                  <a:lnTo>
                    <a:pt x="1077467" y="0"/>
                  </a:lnTo>
                  <a:lnTo>
                    <a:pt x="107746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96583" y="5426201"/>
              <a:ext cx="1077595" cy="76200"/>
            </a:xfrm>
            <a:custGeom>
              <a:avLst/>
              <a:gdLst/>
              <a:ahLst/>
              <a:cxnLst/>
              <a:rect l="l" t="t" r="r" b="b"/>
              <a:pathLst>
                <a:path w="1077595" h="76200">
                  <a:moveTo>
                    <a:pt x="0" y="76200"/>
                  </a:moveTo>
                  <a:lnTo>
                    <a:pt x="0" y="0"/>
                  </a:lnTo>
                  <a:lnTo>
                    <a:pt x="1077467" y="0"/>
                  </a:lnTo>
                  <a:lnTo>
                    <a:pt x="1077467" y="76200"/>
                  </a:lnTo>
                  <a:lnTo>
                    <a:pt x="0" y="76200"/>
                  </a:lnTo>
                  <a:close/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96894" y="5881054"/>
            <a:ext cx="88582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dirty="0">
                <a:latin typeface="Arial"/>
                <a:cs typeface="Arial"/>
              </a:rPr>
              <a:t>Base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case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6911" y="5881054"/>
            <a:ext cx="172148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dirty="0">
                <a:latin typeface="Arial"/>
                <a:cs typeface="Arial"/>
              </a:rPr>
              <a:t>With heat</a:t>
            </a:r>
            <a:r>
              <a:rPr sz="1450" spc="-10" dirty="0">
                <a:latin typeface="Arial"/>
                <a:cs typeface="Arial"/>
              </a:rPr>
              <a:t> integration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0736" y="5664648"/>
            <a:ext cx="2813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latin typeface="Arial"/>
                <a:cs typeface="Arial"/>
              </a:rPr>
              <a:t>0.0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0736" y="4892746"/>
            <a:ext cx="2813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latin typeface="Arial"/>
                <a:cs typeface="Arial"/>
              </a:rPr>
              <a:t>0.2</a:t>
            </a:r>
            <a:endParaRPr sz="1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00736" y="4123125"/>
            <a:ext cx="2813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latin typeface="Arial"/>
                <a:cs typeface="Arial"/>
              </a:rPr>
              <a:t>0.4</a:t>
            </a:r>
            <a:endParaRPr sz="1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00736" y="3351223"/>
            <a:ext cx="2813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latin typeface="Arial"/>
                <a:cs typeface="Arial"/>
              </a:rPr>
              <a:t>0.6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0736" y="2581602"/>
            <a:ext cx="2813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latin typeface="Arial"/>
                <a:cs typeface="Arial"/>
              </a:rPr>
              <a:t>0.8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00736" y="1810455"/>
            <a:ext cx="28130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latin typeface="Arial"/>
                <a:cs typeface="Arial"/>
              </a:rPr>
              <a:t>1.0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8994" y="1948408"/>
            <a:ext cx="5472430" cy="3937000"/>
            <a:chOff x="2618994" y="1948408"/>
            <a:chExt cx="5472430" cy="3937000"/>
          </a:xfrm>
        </p:grpSpPr>
        <p:sp>
          <p:nvSpPr>
            <p:cNvPr id="29" name="object 29"/>
            <p:cNvSpPr/>
            <p:nvPr/>
          </p:nvSpPr>
          <p:spPr>
            <a:xfrm>
              <a:off x="2693670" y="58110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575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40124" y="5811011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913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89626" y="58110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575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6079" y="5811011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913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83296" y="58110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575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93670" y="5811011"/>
              <a:ext cx="5389880" cy="0"/>
            </a:xfrm>
            <a:custGeom>
              <a:avLst/>
              <a:gdLst/>
              <a:ahLst/>
              <a:cxnLst/>
              <a:rect l="l" t="t" r="r" b="b"/>
              <a:pathLst>
                <a:path w="5389880">
                  <a:moveTo>
                    <a:pt x="0" y="0"/>
                  </a:moveTo>
                  <a:lnTo>
                    <a:pt x="538962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8994" y="581101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56332" y="54262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8994" y="5039105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56332" y="465429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18994" y="4269485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56332" y="388467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18994" y="3497580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6332" y="311276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18994" y="2727959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6332" y="2340863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338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18994" y="1956053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93670" y="1956053"/>
              <a:ext cx="0" cy="3855085"/>
            </a:xfrm>
            <a:custGeom>
              <a:avLst/>
              <a:gdLst/>
              <a:ahLst/>
              <a:cxnLst/>
              <a:rect l="l" t="t" r="r" b="b"/>
              <a:pathLst>
                <a:path h="3855085">
                  <a:moveTo>
                    <a:pt x="0" y="3854958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93670" y="1956053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83296" y="1956053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93670" y="1956053"/>
              <a:ext cx="5389880" cy="0"/>
            </a:xfrm>
            <a:custGeom>
              <a:avLst/>
              <a:gdLst/>
              <a:ahLst/>
              <a:cxnLst/>
              <a:rect l="l" t="t" r="r" b="b"/>
              <a:pathLst>
                <a:path w="5389880">
                  <a:moveTo>
                    <a:pt x="0" y="0"/>
                  </a:moveTo>
                  <a:lnTo>
                    <a:pt x="5389626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09382" y="581101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914" y="0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009382" y="195605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914" y="0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83296" y="1956053"/>
              <a:ext cx="0" cy="3855085"/>
            </a:xfrm>
            <a:custGeom>
              <a:avLst/>
              <a:gdLst/>
              <a:ahLst/>
              <a:cxnLst/>
              <a:rect l="l" t="t" r="r" b="b"/>
              <a:pathLst>
                <a:path h="3855085">
                  <a:moveTo>
                    <a:pt x="0" y="3854958"/>
                  </a:moveTo>
                  <a:lnTo>
                    <a:pt x="0" y="0"/>
                  </a:lnTo>
                </a:path>
              </a:pathLst>
            </a:custGeom>
            <a:ln w="15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753962" y="3138596"/>
            <a:ext cx="231140" cy="1025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00"/>
              </a:lnSpc>
            </a:pPr>
            <a:r>
              <a:rPr sz="1450" dirty="0">
                <a:latin typeface="Arial"/>
                <a:cs typeface="Arial"/>
              </a:rPr>
              <a:t>Cost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($/bbl.)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683636" y="1664080"/>
            <a:ext cx="386715" cy="192405"/>
            <a:chOff x="2683636" y="1664080"/>
            <a:chExt cx="386715" cy="192405"/>
          </a:xfrm>
        </p:grpSpPr>
        <p:sp>
          <p:nvSpPr>
            <p:cNvPr id="55" name="object 55"/>
            <p:cNvSpPr/>
            <p:nvPr/>
          </p:nvSpPr>
          <p:spPr>
            <a:xfrm>
              <a:off x="2689097" y="1669541"/>
              <a:ext cx="375920" cy="181610"/>
            </a:xfrm>
            <a:custGeom>
              <a:avLst/>
              <a:gdLst/>
              <a:ahLst/>
              <a:cxnLst/>
              <a:rect l="l" t="t" r="r" b="b"/>
              <a:pathLst>
                <a:path w="375919" h="181610">
                  <a:moveTo>
                    <a:pt x="0" y="181356"/>
                  </a:moveTo>
                  <a:lnTo>
                    <a:pt x="0" y="0"/>
                  </a:lnTo>
                  <a:lnTo>
                    <a:pt x="375665" y="0"/>
                  </a:lnTo>
                  <a:lnTo>
                    <a:pt x="375665" y="181356"/>
                  </a:lnTo>
                  <a:lnTo>
                    <a:pt x="0" y="1813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89097" y="1669541"/>
              <a:ext cx="375920" cy="181610"/>
            </a:xfrm>
            <a:custGeom>
              <a:avLst/>
              <a:gdLst/>
              <a:ahLst/>
              <a:cxnLst/>
              <a:rect l="l" t="t" r="r" b="b"/>
              <a:pathLst>
                <a:path w="375919" h="181610">
                  <a:moveTo>
                    <a:pt x="0" y="181356"/>
                  </a:moveTo>
                  <a:lnTo>
                    <a:pt x="0" y="0"/>
                  </a:lnTo>
                  <a:lnTo>
                    <a:pt x="375665" y="0"/>
                  </a:lnTo>
                  <a:lnTo>
                    <a:pt x="375665" y="181356"/>
                  </a:lnTo>
                  <a:lnTo>
                    <a:pt x="0" y="181356"/>
                  </a:lnTo>
                  <a:close/>
                </a:path>
              </a:pathLst>
            </a:custGeom>
            <a:ln w="10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107793" y="1632349"/>
            <a:ext cx="79121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latin typeface="Arial"/>
                <a:cs typeface="Arial"/>
              </a:rPr>
              <a:t>O&amp;M</a:t>
            </a:r>
            <a:r>
              <a:rPr sz="1350" spc="3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cost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366895" y="1664080"/>
            <a:ext cx="387350" cy="192405"/>
            <a:chOff x="4366895" y="1664080"/>
            <a:chExt cx="387350" cy="192405"/>
          </a:xfrm>
        </p:grpSpPr>
        <p:sp>
          <p:nvSpPr>
            <p:cNvPr id="59" name="object 59"/>
            <p:cNvSpPr/>
            <p:nvPr/>
          </p:nvSpPr>
          <p:spPr>
            <a:xfrm>
              <a:off x="4372356" y="1669541"/>
              <a:ext cx="376555" cy="181610"/>
            </a:xfrm>
            <a:custGeom>
              <a:avLst/>
              <a:gdLst/>
              <a:ahLst/>
              <a:cxnLst/>
              <a:rect l="l" t="t" r="r" b="b"/>
              <a:pathLst>
                <a:path w="376554" h="181610">
                  <a:moveTo>
                    <a:pt x="0" y="181356"/>
                  </a:moveTo>
                  <a:lnTo>
                    <a:pt x="0" y="0"/>
                  </a:lnTo>
                  <a:lnTo>
                    <a:pt x="376427" y="0"/>
                  </a:lnTo>
                  <a:lnTo>
                    <a:pt x="376427" y="181356"/>
                  </a:lnTo>
                  <a:lnTo>
                    <a:pt x="0" y="18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372356" y="1669541"/>
              <a:ext cx="376555" cy="181610"/>
            </a:xfrm>
            <a:custGeom>
              <a:avLst/>
              <a:gdLst/>
              <a:ahLst/>
              <a:cxnLst/>
              <a:rect l="l" t="t" r="r" b="b"/>
              <a:pathLst>
                <a:path w="376554" h="181610">
                  <a:moveTo>
                    <a:pt x="0" y="181356"/>
                  </a:moveTo>
                  <a:lnTo>
                    <a:pt x="0" y="0"/>
                  </a:lnTo>
                  <a:lnTo>
                    <a:pt x="376427" y="0"/>
                  </a:lnTo>
                  <a:lnTo>
                    <a:pt x="376427" y="181356"/>
                  </a:lnTo>
                  <a:lnTo>
                    <a:pt x="0" y="181356"/>
                  </a:lnTo>
                  <a:close/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790981" y="1632349"/>
            <a:ext cx="93535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latin typeface="Arial"/>
                <a:cs typeface="Arial"/>
              </a:rPr>
              <a:t>Capital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cost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80563" y="2581151"/>
            <a:ext cx="2179955" cy="478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sz="1450" dirty="0">
                <a:latin typeface="Calibri"/>
                <a:cs typeface="Calibri"/>
              </a:rPr>
              <a:t>transportation/intake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PW </a:t>
            </a:r>
            <a:r>
              <a:rPr sz="1450" dirty="0">
                <a:latin typeface="Calibri"/>
                <a:cs typeface="Calibri"/>
              </a:rPr>
              <a:t>to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DCMD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system.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45100" y="3260104"/>
            <a:ext cx="252031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0" marR="5080" indent="-235585">
              <a:lnSpc>
                <a:spcPct val="102400"/>
              </a:lnSpc>
              <a:spcBef>
                <a:spcPts val="95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dirty="0">
                <a:latin typeface="Calibri"/>
                <a:cs typeface="Calibri"/>
              </a:rPr>
              <a:t>The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cost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does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not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include</a:t>
            </a:r>
            <a:r>
              <a:rPr sz="1450" spc="6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 </a:t>
            </a:r>
            <a:r>
              <a:rPr sz="1450" dirty="0">
                <a:latin typeface="Calibri"/>
                <a:cs typeface="Calibri"/>
              </a:rPr>
              <a:t>transportation/disposal</a:t>
            </a:r>
            <a:r>
              <a:rPr sz="1450" spc="114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of</a:t>
            </a:r>
            <a:r>
              <a:rPr sz="1450" spc="50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brine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concentrate.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45100" y="4165375"/>
            <a:ext cx="232473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35"/>
              </a:spcBef>
              <a:buFont typeface="Wingdings"/>
              <a:buChar char=""/>
              <a:tabLst>
                <a:tab pos="247650" algn="l"/>
              </a:tabLst>
            </a:pPr>
            <a:r>
              <a:rPr sz="1450" dirty="0">
                <a:latin typeface="Calibri"/>
                <a:cs typeface="Calibri"/>
              </a:rPr>
              <a:t>The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recovery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factor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is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50%.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95014" y="2137664"/>
            <a:ext cx="3970020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4"/>
              </a:lnSpc>
              <a:spcBef>
                <a:spcPts val="100"/>
              </a:spcBef>
            </a:pPr>
            <a:r>
              <a:rPr sz="1650" spc="-10" dirty="0">
                <a:latin typeface="Calibri"/>
                <a:cs typeface="Calibri"/>
              </a:rPr>
              <a:t>$0.87</a:t>
            </a:r>
            <a:endParaRPr sz="1650">
              <a:latin typeface="Calibri"/>
              <a:cs typeface="Calibri"/>
            </a:endParaRPr>
          </a:p>
          <a:p>
            <a:pPr marL="1697355" indent="-234950">
              <a:lnSpc>
                <a:spcPts val="1625"/>
              </a:lnSpc>
              <a:buFont typeface="Wingdings"/>
              <a:buChar char=""/>
              <a:tabLst>
                <a:tab pos="1697355" algn="l"/>
              </a:tabLst>
            </a:pPr>
            <a:r>
              <a:rPr sz="1450" dirty="0">
                <a:latin typeface="Calibri"/>
                <a:cs typeface="Calibri"/>
              </a:rPr>
              <a:t>The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cost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does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not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include</a:t>
            </a:r>
            <a:r>
              <a:rPr sz="1450" spc="6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74215" y="5104137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latin typeface="Calibri"/>
                <a:cs typeface="Calibri"/>
              </a:rPr>
              <a:t>$0.10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456" y="1513331"/>
            <a:ext cx="4703445" cy="4722495"/>
            <a:chOff x="219456" y="1513331"/>
            <a:chExt cx="4703445" cy="472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1513331"/>
              <a:ext cx="4703064" cy="4722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0" y="4809743"/>
              <a:ext cx="707898" cy="550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15106" y="4805263"/>
              <a:ext cx="718820" cy="560070"/>
            </a:xfrm>
            <a:custGeom>
              <a:avLst/>
              <a:gdLst/>
              <a:ahLst/>
              <a:cxnLst/>
              <a:rect l="l" t="t" r="r" b="b"/>
              <a:pathLst>
                <a:path w="718820" h="560070">
                  <a:moveTo>
                    <a:pt x="718566" y="279562"/>
                  </a:moveTo>
                  <a:lnTo>
                    <a:pt x="706617" y="212050"/>
                  </a:lnTo>
                  <a:lnTo>
                    <a:pt x="692231" y="176708"/>
                  </a:lnTo>
                  <a:lnTo>
                    <a:pt x="650927" y="115662"/>
                  </a:lnTo>
                  <a:lnTo>
                    <a:pt x="595656" y="67469"/>
                  </a:lnTo>
                  <a:lnTo>
                    <a:pt x="529703" y="32127"/>
                  </a:lnTo>
                  <a:lnTo>
                    <a:pt x="493748" y="19276"/>
                  </a:lnTo>
                  <a:lnTo>
                    <a:pt x="456355" y="9637"/>
                  </a:lnTo>
                  <a:lnTo>
                    <a:pt x="417935" y="3212"/>
                  </a:lnTo>
                  <a:lnTo>
                    <a:pt x="378898" y="0"/>
                  </a:lnTo>
                  <a:lnTo>
                    <a:pt x="339657" y="0"/>
                  </a:lnTo>
                  <a:lnTo>
                    <a:pt x="300621" y="3213"/>
                  </a:lnTo>
                  <a:lnTo>
                    <a:pt x="262201" y="9639"/>
                  </a:lnTo>
                  <a:lnTo>
                    <a:pt x="224809" y="19278"/>
                  </a:lnTo>
                  <a:lnTo>
                    <a:pt x="188854" y="32130"/>
                  </a:lnTo>
                  <a:lnTo>
                    <a:pt x="122902" y="67472"/>
                  </a:lnTo>
                  <a:lnTo>
                    <a:pt x="67632" y="115666"/>
                  </a:lnTo>
                  <a:lnTo>
                    <a:pt x="26331" y="176710"/>
                  </a:lnTo>
                  <a:lnTo>
                    <a:pt x="11946" y="212052"/>
                  </a:lnTo>
                  <a:lnTo>
                    <a:pt x="2285" y="250606"/>
                  </a:lnTo>
                  <a:lnTo>
                    <a:pt x="0" y="279562"/>
                  </a:lnTo>
                  <a:lnTo>
                    <a:pt x="762" y="294040"/>
                  </a:lnTo>
                  <a:lnTo>
                    <a:pt x="2286" y="308518"/>
                  </a:lnTo>
                  <a:lnTo>
                    <a:pt x="4572" y="322996"/>
                  </a:lnTo>
                  <a:lnTo>
                    <a:pt x="7620" y="336712"/>
                  </a:lnTo>
                  <a:lnTo>
                    <a:pt x="10668" y="344662"/>
                  </a:lnTo>
                  <a:lnTo>
                    <a:pt x="10668" y="279562"/>
                  </a:lnTo>
                  <a:lnTo>
                    <a:pt x="12191" y="252130"/>
                  </a:lnTo>
                  <a:lnTo>
                    <a:pt x="14354" y="239155"/>
                  </a:lnTo>
                  <a:lnTo>
                    <a:pt x="14354" y="239732"/>
                  </a:lnTo>
                  <a:lnTo>
                    <a:pt x="17525" y="225460"/>
                  </a:lnTo>
                  <a:lnTo>
                    <a:pt x="21336" y="212506"/>
                  </a:lnTo>
                  <a:lnTo>
                    <a:pt x="25907" y="199552"/>
                  </a:lnTo>
                  <a:lnTo>
                    <a:pt x="31241" y="188884"/>
                  </a:lnTo>
                  <a:lnTo>
                    <a:pt x="31241" y="187360"/>
                  </a:lnTo>
                  <a:lnTo>
                    <a:pt x="61402" y="139687"/>
                  </a:lnTo>
                  <a:lnTo>
                    <a:pt x="89915" y="108112"/>
                  </a:lnTo>
                  <a:lnTo>
                    <a:pt x="100583" y="98206"/>
                  </a:lnTo>
                  <a:lnTo>
                    <a:pt x="100583" y="98968"/>
                  </a:lnTo>
                  <a:lnTo>
                    <a:pt x="112013" y="89062"/>
                  </a:lnTo>
                  <a:lnTo>
                    <a:pt x="124205" y="79918"/>
                  </a:lnTo>
                  <a:lnTo>
                    <a:pt x="150113" y="63154"/>
                  </a:lnTo>
                  <a:lnTo>
                    <a:pt x="150113" y="63916"/>
                  </a:lnTo>
                  <a:lnTo>
                    <a:pt x="163829" y="56296"/>
                  </a:lnTo>
                  <a:lnTo>
                    <a:pt x="177545" y="49077"/>
                  </a:lnTo>
                  <a:lnTo>
                    <a:pt x="177545" y="48676"/>
                  </a:lnTo>
                  <a:lnTo>
                    <a:pt x="207264" y="36788"/>
                  </a:lnTo>
                  <a:lnTo>
                    <a:pt x="207264" y="36484"/>
                  </a:lnTo>
                  <a:lnTo>
                    <a:pt x="239268" y="25816"/>
                  </a:lnTo>
                  <a:lnTo>
                    <a:pt x="288798" y="15148"/>
                  </a:lnTo>
                  <a:lnTo>
                    <a:pt x="339657" y="9885"/>
                  </a:lnTo>
                  <a:lnTo>
                    <a:pt x="378898" y="9885"/>
                  </a:lnTo>
                  <a:lnTo>
                    <a:pt x="393953" y="10512"/>
                  </a:lnTo>
                  <a:lnTo>
                    <a:pt x="394716" y="10576"/>
                  </a:lnTo>
                  <a:lnTo>
                    <a:pt x="411512" y="12675"/>
                  </a:lnTo>
                  <a:lnTo>
                    <a:pt x="412241" y="12766"/>
                  </a:lnTo>
                  <a:lnTo>
                    <a:pt x="412609" y="12860"/>
                  </a:lnTo>
                  <a:lnTo>
                    <a:pt x="412991" y="12959"/>
                  </a:lnTo>
                  <a:lnTo>
                    <a:pt x="429768" y="15148"/>
                  </a:lnTo>
                  <a:lnTo>
                    <a:pt x="446531" y="18196"/>
                  </a:lnTo>
                  <a:lnTo>
                    <a:pt x="463295" y="22006"/>
                  </a:lnTo>
                  <a:lnTo>
                    <a:pt x="479298" y="25816"/>
                  </a:lnTo>
                  <a:lnTo>
                    <a:pt x="511302" y="36484"/>
                  </a:lnTo>
                  <a:lnTo>
                    <a:pt x="511302" y="36788"/>
                  </a:lnTo>
                  <a:lnTo>
                    <a:pt x="525780" y="42580"/>
                  </a:lnTo>
                  <a:lnTo>
                    <a:pt x="540258" y="48676"/>
                  </a:lnTo>
                  <a:lnTo>
                    <a:pt x="554736" y="56296"/>
                  </a:lnTo>
                  <a:lnTo>
                    <a:pt x="568452" y="63916"/>
                  </a:lnTo>
                  <a:lnTo>
                    <a:pt x="568452" y="63154"/>
                  </a:lnTo>
                  <a:lnTo>
                    <a:pt x="594360" y="79918"/>
                  </a:lnTo>
                  <a:lnTo>
                    <a:pt x="606552" y="89062"/>
                  </a:lnTo>
                  <a:lnTo>
                    <a:pt x="606552" y="89681"/>
                  </a:lnTo>
                  <a:lnTo>
                    <a:pt x="617982" y="98968"/>
                  </a:lnTo>
                  <a:lnTo>
                    <a:pt x="617982" y="98206"/>
                  </a:lnTo>
                  <a:lnTo>
                    <a:pt x="628650" y="108112"/>
                  </a:lnTo>
                  <a:lnTo>
                    <a:pt x="639318" y="118780"/>
                  </a:lnTo>
                  <a:lnTo>
                    <a:pt x="639318" y="119600"/>
                  </a:lnTo>
                  <a:lnTo>
                    <a:pt x="648462" y="129448"/>
                  </a:lnTo>
                  <a:lnTo>
                    <a:pt x="659638" y="142772"/>
                  </a:lnTo>
                  <a:lnTo>
                    <a:pt x="669717" y="156946"/>
                  </a:lnTo>
                  <a:lnTo>
                    <a:pt x="678692" y="171849"/>
                  </a:lnTo>
                  <a:lnTo>
                    <a:pt x="692658" y="199552"/>
                  </a:lnTo>
                  <a:lnTo>
                    <a:pt x="692658" y="201402"/>
                  </a:lnTo>
                  <a:lnTo>
                    <a:pt x="697230" y="212506"/>
                  </a:lnTo>
                  <a:lnTo>
                    <a:pt x="701040" y="225460"/>
                  </a:lnTo>
                  <a:lnTo>
                    <a:pt x="704088" y="239176"/>
                  </a:lnTo>
                  <a:lnTo>
                    <a:pt x="704088" y="238414"/>
                  </a:lnTo>
                  <a:lnTo>
                    <a:pt x="706374" y="252130"/>
                  </a:lnTo>
                  <a:lnTo>
                    <a:pt x="707898" y="279562"/>
                  </a:lnTo>
                  <a:lnTo>
                    <a:pt x="707898" y="345824"/>
                  </a:lnTo>
                  <a:lnTo>
                    <a:pt x="709148" y="342734"/>
                  </a:lnTo>
                  <a:lnTo>
                    <a:pt x="717804" y="294040"/>
                  </a:lnTo>
                  <a:lnTo>
                    <a:pt x="718566" y="279562"/>
                  </a:lnTo>
                  <a:close/>
                </a:path>
                <a:path w="718820" h="560070">
                  <a:moveTo>
                    <a:pt x="32004" y="372526"/>
                  </a:moveTo>
                  <a:lnTo>
                    <a:pt x="25908" y="359572"/>
                  </a:lnTo>
                  <a:lnTo>
                    <a:pt x="21336" y="346618"/>
                  </a:lnTo>
                  <a:lnTo>
                    <a:pt x="21336" y="347380"/>
                  </a:lnTo>
                  <a:lnTo>
                    <a:pt x="17526" y="333664"/>
                  </a:lnTo>
                  <a:lnTo>
                    <a:pt x="14354" y="320184"/>
                  </a:lnTo>
                  <a:lnTo>
                    <a:pt x="14354" y="319968"/>
                  </a:lnTo>
                  <a:lnTo>
                    <a:pt x="12192" y="306994"/>
                  </a:lnTo>
                  <a:lnTo>
                    <a:pt x="11430" y="293278"/>
                  </a:lnTo>
                  <a:lnTo>
                    <a:pt x="11430" y="294040"/>
                  </a:lnTo>
                  <a:lnTo>
                    <a:pt x="10668" y="279562"/>
                  </a:lnTo>
                  <a:lnTo>
                    <a:pt x="10668" y="344662"/>
                  </a:lnTo>
                  <a:lnTo>
                    <a:pt x="24590" y="380975"/>
                  </a:lnTo>
                  <a:lnTo>
                    <a:pt x="31242" y="391912"/>
                  </a:lnTo>
                  <a:lnTo>
                    <a:pt x="31242" y="371764"/>
                  </a:lnTo>
                  <a:lnTo>
                    <a:pt x="32004" y="372526"/>
                  </a:lnTo>
                  <a:close/>
                </a:path>
                <a:path w="718820" h="560070">
                  <a:moveTo>
                    <a:pt x="14354" y="239732"/>
                  </a:moveTo>
                  <a:lnTo>
                    <a:pt x="14354" y="239155"/>
                  </a:lnTo>
                  <a:lnTo>
                    <a:pt x="13969" y="241462"/>
                  </a:lnTo>
                  <a:lnTo>
                    <a:pt x="14354" y="239732"/>
                  </a:lnTo>
                  <a:close/>
                </a:path>
                <a:path w="718820" h="560070">
                  <a:moveTo>
                    <a:pt x="32003" y="187360"/>
                  </a:moveTo>
                  <a:lnTo>
                    <a:pt x="31241" y="187360"/>
                  </a:lnTo>
                  <a:lnTo>
                    <a:pt x="31241" y="188884"/>
                  </a:lnTo>
                  <a:lnTo>
                    <a:pt x="32003" y="187360"/>
                  </a:lnTo>
                  <a:close/>
                </a:path>
                <a:path w="718820" h="560070">
                  <a:moveTo>
                    <a:pt x="178308" y="510448"/>
                  </a:moveTo>
                  <a:lnTo>
                    <a:pt x="144490" y="492397"/>
                  </a:lnTo>
                  <a:lnTo>
                    <a:pt x="106583" y="465840"/>
                  </a:lnTo>
                  <a:lnTo>
                    <a:pt x="79248" y="440344"/>
                  </a:lnTo>
                  <a:lnTo>
                    <a:pt x="79248" y="441106"/>
                  </a:lnTo>
                  <a:lnTo>
                    <a:pt x="70104" y="430438"/>
                  </a:lnTo>
                  <a:lnTo>
                    <a:pt x="60960" y="419008"/>
                  </a:lnTo>
                  <a:lnTo>
                    <a:pt x="52578" y="407578"/>
                  </a:lnTo>
                  <a:lnTo>
                    <a:pt x="52578" y="408340"/>
                  </a:lnTo>
                  <a:lnTo>
                    <a:pt x="44958" y="396148"/>
                  </a:lnTo>
                  <a:lnTo>
                    <a:pt x="38100" y="383956"/>
                  </a:lnTo>
                  <a:lnTo>
                    <a:pt x="38100" y="384718"/>
                  </a:lnTo>
                  <a:lnTo>
                    <a:pt x="31242" y="371764"/>
                  </a:lnTo>
                  <a:lnTo>
                    <a:pt x="31242" y="391912"/>
                  </a:lnTo>
                  <a:lnTo>
                    <a:pt x="78562" y="454913"/>
                  </a:lnTo>
                  <a:lnTo>
                    <a:pt x="113662" y="484578"/>
                  </a:lnTo>
                  <a:lnTo>
                    <a:pt x="152904" y="509367"/>
                  </a:lnTo>
                  <a:lnTo>
                    <a:pt x="177546" y="520927"/>
                  </a:lnTo>
                  <a:lnTo>
                    <a:pt x="177546" y="510448"/>
                  </a:lnTo>
                  <a:lnTo>
                    <a:pt x="178308" y="510448"/>
                  </a:lnTo>
                  <a:close/>
                </a:path>
                <a:path w="718820" h="560070">
                  <a:moveTo>
                    <a:pt x="178307" y="48676"/>
                  </a:moveTo>
                  <a:lnTo>
                    <a:pt x="177545" y="48676"/>
                  </a:lnTo>
                  <a:lnTo>
                    <a:pt x="177545" y="49077"/>
                  </a:lnTo>
                  <a:lnTo>
                    <a:pt x="178307" y="48676"/>
                  </a:lnTo>
                  <a:close/>
                </a:path>
                <a:path w="718820" h="560070">
                  <a:moveTo>
                    <a:pt x="208026" y="533540"/>
                  </a:moveTo>
                  <a:lnTo>
                    <a:pt x="208026" y="523402"/>
                  </a:lnTo>
                  <a:lnTo>
                    <a:pt x="192786" y="517306"/>
                  </a:lnTo>
                  <a:lnTo>
                    <a:pt x="177546" y="510448"/>
                  </a:lnTo>
                  <a:lnTo>
                    <a:pt x="177546" y="520927"/>
                  </a:lnTo>
                  <a:lnTo>
                    <a:pt x="195337" y="529273"/>
                  </a:lnTo>
                  <a:lnTo>
                    <a:pt x="208026" y="533540"/>
                  </a:lnTo>
                  <a:close/>
                </a:path>
                <a:path w="718820" h="560070">
                  <a:moveTo>
                    <a:pt x="208026" y="36484"/>
                  </a:moveTo>
                  <a:lnTo>
                    <a:pt x="207264" y="36484"/>
                  </a:lnTo>
                  <a:lnTo>
                    <a:pt x="207264" y="36788"/>
                  </a:lnTo>
                  <a:lnTo>
                    <a:pt x="208026" y="36484"/>
                  </a:lnTo>
                  <a:close/>
                </a:path>
                <a:path w="718820" h="560070">
                  <a:moveTo>
                    <a:pt x="412991" y="557026"/>
                  </a:moveTo>
                  <a:lnTo>
                    <a:pt x="412991" y="547025"/>
                  </a:lnTo>
                  <a:lnTo>
                    <a:pt x="395466" y="548485"/>
                  </a:lnTo>
                  <a:lnTo>
                    <a:pt x="393953" y="548611"/>
                  </a:lnTo>
                  <a:lnTo>
                    <a:pt x="378898" y="549238"/>
                  </a:lnTo>
                  <a:lnTo>
                    <a:pt x="359664" y="550072"/>
                  </a:lnTo>
                  <a:lnTo>
                    <a:pt x="324551" y="548609"/>
                  </a:lnTo>
                  <a:lnTo>
                    <a:pt x="284780" y="543325"/>
                  </a:lnTo>
                  <a:lnTo>
                    <a:pt x="244380" y="534942"/>
                  </a:lnTo>
                  <a:lnTo>
                    <a:pt x="207264" y="522640"/>
                  </a:lnTo>
                  <a:lnTo>
                    <a:pt x="208026" y="523402"/>
                  </a:lnTo>
                  <a:lnTo>
                    <a:pt x="208026" y="533540"/>
                  </a:lnTo>
                  <a:lnTo>
                    <a:pt x="240009" y="544293"/>
                  </a:lnTo>
                  <a:lnTo>
                    <a:pt x="285969" y="554421"/>
                  </a:lnTo>
                  <a:lnTo>
                    <a:pt x="332267" y="559650"/>
                  </a:lnTo>
                  <a:lnTo>
                    <a:pt x="378898" y="559936"/>
                  </a:lnTo>
                  <a:lnTo>
                    <a:pt x="393953" y="559282"/>
                  </a:lnTo>
                  <a:lnTo>
                    <a:pt x="395466" y="559216"/>
                  </a:lnTo>
                  <a:lnTo>
                    <a:pt x="411512" y="557211"/>
                  </a:lnTo>
                  <a:lnTo>
                    <a:pt x="412241" y="557120"/>
                  </a:lnTo>
                  <a:lnTo>
                    <a:pt x="412991" y="557026"/>
                  </a:lnTo>
                  <a:close/>
                </a:path>
                <a:path w="718820" h="560070">
                  <a:moveTo>
                    <a:pt x="511302" y="522640"/>
                  </a:moveTo>
                  <a:lnTo>
                    <a:pt x="463295" y="537880"/>
                  </a:lnTo>
                  <a:lnTo>
                    <a:pt x="412991" y="546893"/>
                  </a:lnTo>
                  <a:lnTo>
                    <a:pt x="412609" y="546960"/>
                  </a:lnTo>
                  <a:lnTo>
                    <a:pt x="412991" y="547024"/>
                  </a:lnTo>
                  <a:lnTo>
                    <a:pt x="412991" y="557026"/>
                  </a:lnTo>
                  <a:lnTo>
                    <a:pt x="413766" y="556930"/>
                  </a:lnTo>
                  <a:lnTo>
                    <a:pt x="460698" y="549101"/>
                  </a:lnTo>
                  <a:lnTo>
                    <a:pt x="507337" y="535453"/>
                  </a:lnTo>
                  <a:lnTo>
                    <a:pt x="510540" y="534083"/>
                  </a:lnTo>
                  <a:lnTo>
                    <a:pt x="510540" y="523402"/>
                  </a:lnTo>
                  <a:lnTo>
                    <a:pt x="511302" y="522640"/>
                  </a:lnTo>
                  <a:close/>
                </a:path>
                <a:path w="718820" h="560070">
                  <a:moveTo>
                    <a:pt x="511302" y="36788"/>
                  </a:moveTo>
                  <a:lnTo>
                    <a:pt x="511302" y="36484"/>
                  </a:lnTo>
                  <a:lnTo>
                    <a:pt x="510540" y="36484"/>
                  </a:lnTo>
                  <a:lnTo>
                    <a:pt x="511302" y="36788"/>
                  </a:lnTo>
                  <a:close/>
                </a:path>
                <a:path w="718820" h="560070">
                  <a:moveTo>
                    <a:pt x="606552" y="482126"/>
                  </a:moveTo>
                  <a:lnTo>
                    <a:pt x="606552" y="470062"/>
                  </a:lnTo>
                  <a:lnTo>
                    <a:pt x="594360" y="479206"/>
                  </a:lnTo>
                  <a:lnTo>
                    <a:pt x="577161" y="490533"/>
                  </a:lnTo>
                  <a:lnTo>
                    <a:pt x="561060" y="500032"/>
                  </a:lnTo>
                  <a:lnTo>
                    <a:pt x="544464" y="508643"/>
                  </a:lnTo>
                  <a:lnTo>
                    <a:pt x="525780" y="517306"/>
                  </a:lnTo>
                  <a:lnTo>
                    <a:pt x="510540" y="523402"/>
                  </a:lnTo>
                  <a:lnTo>
                    <a:pt x="510540" y="534083"/>
                  </a:lnTo>
                  <a:lnTo>
                    <a:pt x="552399" y="516188"/>
                  </a:lnTo>
                  <a:lnTo>
                    <a:pt x="594601" y="491511"/>
                  </a:lnTo>
                  <a:lnTo>
                    <a:pt x="606552" y="482126"/>
                  </a:lnTo>
                  <a:close/>
                </a:path>
                <a:path w="718820" h="560070">
                  <a:moveTo>
                    <a:pt x="606552" y="89681"/>
                  </a:moveTo>
                  <a:lnTo>
                    <a:pt x="606552" y="89062"/>
                  </a:lnTo>
                  <a:lnTo>
                    <a:pt x="605790" y="89062"/>
                  </a:lnTo>
                  <a:lnTo>
                    <a:pt x="606552" y="89681"/>
                  </a:lnTo>
                  <a:close/>
                </a:path>
                <a:path w="718820" h="560070">
                  <a:moveTo>
                    <a:pt x="639318" y="454505"/>
                  </a:moveTo>
                  <a:lnTo>
                    <a:pt x="639318" y="441106"/>
                  </a:lnTo>
                  <a:lnTo>
                    <a:pt x="617982" y="460918"/>
                  </a:lnTo>
                  <a:lnTo>
                    <a:pt x="605790" y="470062"/>
                  </a:lnTo>
                  <a:lnTo>
                    <a:pt x="606552" y="470062"/>
                  </a:lnTo>
                  <a:lnTo>
                    <a:pt x="606552" y="482126"/>
                  </a:lnTo>
                  <a:lnTo>
                    <a:pt x="632660" y="461623"/>
                  </a:lnTo>
                  <a:lnTo>
                    <a:pt x="639318" y="454505"/>
                  </a:lnTo>
                  <a:close/>
                </a:path>
                <a:path w="718820" h="560070">
                  <a:moveTo>
                    <a:pt x="639318" y="119600"/>
                  </a:moveTo>
                  <a:lnTo>
                    <a:pt x="639318" y="118780"/>
                  </a:lnTo>
                  <a:lnTo>
                    <a:pt x="638556" y="118780"/>
                  </a:lnTo>
                  <a:lnTo>
                    <a:pt x="639318" y="119600"/>
                  </a:lnTo>
                  <a:close/>
                </a:path>
                <a:path w="718820" h="560070">
                  <a:moveTo>
                    <a:pt x="687324" y="392994"/>
                  </a:moveTo>
                  <a:lnTo>
                    <a:pt x="687324" y="371764"/>
                  </a:lnTo>
                  <a:lnTo>
                    <a:pt x="680466" y="384718"/>
                  </a:lnTo>
                  <a:lnTo>
                    <a:pt x="680466" y="383956"/>
                  </a:lnTo>
                  <a:lnTo>
                    <a:pt x="673531" y="396271"/>
                  </a:lnTo>
                  <a:lnTo>
                    <a:pt x="665988" y="408340"/>
                  </a:lnTo>
                  <a:lnTo>
                    <a:pt x="665988" y="407578"/>
                  </a:lnTo>
                  <a:lnTo>
                    <a:pt x="657606" y="419008"/>
                  </a:lnTo>
                  <a:lnTo>
                    <a:pt x="648462" y="430438"/>
                  </a:lnTo>
                  <a:lnTo>
                    <a:pt x="638556" y="441106"/>
                  </a:lnTo>
                  <a:lnTo>
                    <a:pt x="639318" y="441106"/>
                  </a:lnTo>
                  <a:lnTo>
                    <a:pt x="639318" y="454505"/>
                  </a:lnTo>
                  <a:lnTo>
                    <a:pt x="665293" y="426729"/>
                  </a:lnTo>
                  <a:lnTo>
                    <a:pt x="687324" y="392994"/>
                  </a:lnTo>
                  <a:close/>
                </a:path>
                <a:path w="718820" h="560070">
                  <a:moveTo>
                    <a:pt x="692658" y="383473"/>
                  </a:moveTo>
                  <a:lnTo>
                    <a:pt x="692658" y="359572"/>
                  </a:lnTo>
                  <a:lnTo>
                    <a:pt x="686562" y="372526"/>
                  </a:lnTo>
                  <a:lnTo>
                    <a:pt x="687324" y="371764"/>
                  </a:lnTo>
                  <a:lnTo>
                    <a:pt x="687324" y="392994"/>
                  </a:lnTo>
                  <a:lnTo>
                    <a:pt x="691217" y="387032"/>
                  </a:lnTo>
                  <a:lnTo>
                    <a:pt x="692658" y="383473"/>
                  </a:lnTo>
                  <a:close/>
                </a:path>
                <a:path w="718820" h="560070">
                  <a:moveTo>
                    <a:pt x="692658" y="201402"/>
                  </a:moveTo>
                  <a:lnTo>
                    <a:pt x="692658" y="199552"/>
                  </a:lnTo>
                  <a:lnTo>
                    <a:pt x="691896" y="199552"/>
                  </a:lnTo>
                  <a:lnTo>
                    <a:pt x="692658" y="201402"/>
                  </a:lnTo>
                  <a:close/>
                </a:path>
                <a:path w="718820" h="560070">
                  <a:moveTo>
                    <a:pt x="707898" y="345824"/>
                  </a:moveTo>
                  <a:lnTo>
                    <a:pt x="707898" y="279562"/>
                  </a:lnTo>
                  <a:lnTo>
                    <a:pt x="707136" y="294040"/>
                  </a:lnTo>
                  <a:lnTo>
                    <a:pt x="707136" y="293278"/>
                  </a:lnTo>
                  <a:lnTo>
                    <a:pt x="706374" y="306994"/>
                  </a:lnTo>
                  <a:lnTo>
                    <a:pt x="704088" y="320710"/>
                  </a:lnTo>
                  <a:lnTo>
                    <a:pt x="701040" y="333664"/>
                  </a:lnTo>
                  <a:lnTo>
                    <a:pt x="697230" y="347380"/>
                  </a:lnTo>
                  <a:lnTo>
                    <a:pt x="697230" y="346618"/>
                  </a:lnTo>
                  <a:lnTo>
                    <a:pt x="691896" y="359572"/>
                  </a:lnTo>
                  <a:lnTo>
                    <a:pt x="692658" y="359572"/>
                  </a:lnTo>
                  <a:lnTo>
                    <a:pt x="692658" y="383473"/>
                  </a:lnTo>
                  <a:lnTo>
                    <a:pt x="707898" y="345824"/>
                  </a:lnTo>
                  <a:close/>
                </a:path>
                <a:path w="718820" h="560070">
                  <a:moveTo>
                    <a:pt x="704596" y="241462"/>
                  </a:moveTo>
                  <a:lnTo>
                    <a:pt x="704088" y="238414"/>
                  </a:lnTo>
                  <a:lnTo>
                    <a:pt x="704088" y="239176"/>
                  </a:lnTo>
                  <a:lnTo>
                    <a:pt x="704596" y="2414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267961" y="1810585"/>
            <a:ext cx="5398135" cy="3829050"/>
            <a:chOff x="4267961" y="1810585"/>
            <a:chExt cx="5398135" cy="38290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4642" y="1810585"/>
              <a:ext cx="4041327" cy="38289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74057" y="4607051"/>
              <a:ext cx="1420495" cy="489584"/>
            </a:xfrm>
            <a:custGeom>
              <a:avLst/>
              <a:gdLst/>
              <a:ahLst/>
              <a:cxnLst/>
              <a:rect l="l" t="t" r="r" b="b"/>
              <a:pathLst>
                <a:path w="1420495" h="489585">
                  <a:moveTo>
                    <a:pt x="1420368" y="79247"/>
                  </a:moveTo>
                  <a:lnTo>
                    <a:pt x="1287018" y="0"/>
                  </a:lnTo>
                  <a:lnTo>
                    <a:pt x="1300734" y="53339"/>
                  </a:lnTo>
                  <a:lnTo>
                    <a:pt x="0" y="383286"/>
                  </a:lnTo>
                  <a:lnTo>
                    <a:pt x="26670" y="489204"/>
                  </a:lnTo>
                  <a:lnTo>
                    <a:pt x="1327404" y="159258"/>
                  </a:lnTo>
                  <a:lnTo>
                    <a:pt x="1341120" y="212598"/>
                  </a:lnTo>
                  <a:lnTo>
                    <a:pt x="1420368" y="79247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7961" y="4596383"/>
              <a:ext cx="1433830" cy="506730"/>
            </a:xfrm>
            <a:custGeom>
              <a:avLst/>
              <a:gdLst/>
              <a:ahLst/>
              <a:cxnLst/>
              <a:rect l="l" t="t" r="r" b="b"/>
              <a:pathLst>
                <a:path w="1433829" h="506729">
                  <a:moveTo>
                    <a:pt x="1305306" y="69753"/>
                  </a:moveTo>
                  <a:lnTo>
                    <a:pt x="1305306" y="58674"/>
                  </a:lnTo>
                  <a:lnTo>
                    <a:pt x="1301496" y="65532"/>
                  </a:lnTo>
                  <a:lnTo>
                    <a:pt x="1300081" y="60000"/>
                  </a:lnTo>
                  <a:lnTo>
                    <a:pt x="0" y="390144"/>
                  </a:lnTo>
                  <a:lnTo>
                    <a:pt x="7620" y="420824"/>
                  </a:lnTo>
                  <a:lnTo>
                    <a:pt x="7620" y="399288"/>
                  </a:lnTo>
                  <a:lnTo>
                    <a:pt x="11430" y="392430"/>
                  </a:lnTo>
                  <a:lnTo>
                    <a:pt x="12814" y="397968"/>
                  </a:lnTo>
                  <a:lnTo>
                    <a:pt x="1305306" y="69753"/>
                  </a:lnTo>
                  <a:close/>
                </a:path>
                <a:path w="1433829" h="506729">
                  <a:moveTo>
                    <a:pt x="12814" y="397968"/>
                  </a:moveTo>
                  <a:lnTo>
                    <a:pt x="11430" y="392430"/>
                  </a:lnTo>
                  <a:lnTo>
                    <a:pt x="7620" y="399288"/>
                  </a:lnTo>
                  <a:lnTo>
                    <a:pt x="12814" y="397968"/>
                  </a:lnTo>
                  <a:close/>
                </a:path>
                <a:path w="1433829" h="506729">
                  <a:moveTo>
                    <a:pt x="36840" y="494071"/>
                  </a:moveTo>
                  <a:lnTo>
                    <a:pt x="12814" y="397968"/>
                  </a:lnTo>
                  <a:lnTo>
                    <a:pt x="7620" y="399288"/>
                  </a:lnTo>
                  <a:lnTo>
                    <a:pt x="7620" y="420824"/>
                  </a:lnTo>
                  <a:lnTo>
                    <a:pt x="28956" y="506730"/>
                  </a:lnTo>
                  <a:lnTo>
                    <a:pt x="32004" y="505956"/>
                  </a:lnTo>
                  <a:lnTo>
                    <a:pt x="32004" y="495300"/>
                  </a:lnTo>
                  <a:lnTo>
                    <a:pt x="36840" y="494071"/>
                  </a:lnTo>
                  <a:close/>
                </a:path>
                <a:path w="1433829" h="506729">
                  <a:moveTo>
                    <a:pt x="38100" y="499110"/>
                  </a:moveTo>
                  <a:lnTo>
                    <a:pt x="36840" y="494071"/>
                  </a:lnTo>
                  <a:lnTo>
                    <a:pt x="32004" y="495300"/>
                  </a:lnTo>
                  <a:lnTo>
                    <a:pt x="38100" y="499110"/>
                  </a:lnTo>
                  <a:close/>
                </a:path>
                <a:path w="1433829" h="506729">
                  <a:moveTo>
                    <a:pt x="38100" y="504409"/>
                  </a:moveTo>
                  <a:lnTo>
                    <a:pt x="38100" y="499110"/>
                  </a:lnTo>
                  <a:lnTo>
                    <a:pt x="32004" y="495300"/>
                  </a:lnTo>
                  <a:lnTo>
                    <a:pt x="32004" y="505956"/>
                  </a:lnTo>
                  <a:lnTo>
                    <a:pt x="38100" y="504409"/>
                  </a:lnTo>
                  <a:close/>
                </a:path>
                <a:path w="1433829" h="506729">
                  <a:moveTo>
                    <a:pt x="1348822" y="209880"/>
                  </a:moveTo>
                  <a:lnTo>
                    <a:pt x="1337310" y="163830"/>
                  </a:lnTo>
                  <a:lnTo>
                    <a:pt x="36840" y="494071"/>
                  </a:lnTo>
                  <a:lnTo>
                    <a:pt x="38100" y="499110"/>
                  </a:lnTo>
                  <a:lnTo>
                    <a:pt x="38100" y="504409"/>
                  </a:lnTo>
                  <a:lnTo>
                    <a:pt x="1328166" y="177000"/>
                  </a:lnTo>
                  <a:lnTo>
                    <a:pt x="1328166" y="171450"/>
                  </a:lnTo>
                  <a:lnTo>
                    <a:pt x="1335024" y="175260"/>
                  </a:lnTo>
                  <a:lnTo>
                    <a:pt x="1335024" y="198258"/>
                  </a:lnTo>
                  <a:lnTo>
                    <a:pt x="1342644" y="228045"/>
                  </a:lnTo>
                  <a:lnTo>
                    <a:pt x="1342644" y="220218"/>
                  </a:lnTo>
                  <a:lnTo>
                    <a:pt x="1348822" y="209880"/>
                  </a:lnTo>
                  <a:close/>
                </a:path>
                <a:path w="1433829" h="506729">
                  <a:moveTo>
                    <a:pt x="1433322" y="88392"/>
                  </a:moveTo>
                  <a:lnTo>
                    <a:pt x="1284732" y="0"/>
                  </a:lnTo>
                  <a:lnTo>
                    <a:pt x="1290066" y="20851"/>
                  </a:lnTo>
                  <a:lnTo>
                    <a:pt x="1290066" y="15240"/>
                  </a:lnTo>
                  <a:lnTo>
                    <a:pt x="1298448" y="9144"/>
                  </a:lnTo>
                  <a:lnTo>
                    <a:pt x="1301651" y="22124"/>
                  </a:lnTo>
                  <a:lnTo>
                    <a:pt x="1419266" y="92022"/>
                  </a:lnTo>
                  <a:lnTo>
                    <a:pt x="1421892" y="87630"/>
                  </a:lnTo>
                  <a:lnTo>
                    <a:pt x="1423416" y="94488"/>
                  </a:lnTo>
                  <a:lnTo>
                    <a:pt x="1423416" y="105044"/>
                  </a:lnTo>
                  <a:lnTo>
                    <a:pt x="1433322" y="88392"/>
                  </a:lnTo>
                  <a:close/>
                </a:path>
                <a:path w="1433829" h="506729">
                  <a:moveTo>
                    <a:pt x="1301651" y="22124"/>
                  </a:moveTo>
                  <a:lnTo>
                    <a:pt x="1298448" y="9144"/>
                  </a:lnTo>
                  <a:lnTo>
                    <a:pt x="1290066" y="15240"/>
                  </a:lnTo>
                  <a:lnTo>
                    <a:pt x="1301496" y="22032"/>
                  </a:lnTo>
                  <a:lnTo>
                    <a:pt x="1301651" y="22124"/>
                  </a:lnTo>
                  <a:close/>
                </a:path>
                <a:path w="1433829" h="506729">
                  <a:moveTo>
                    <a:pt x="1312926" y="67818"/>
                  </a:moveTo>
                  <a:lnTo>
                    <a:pt x="1301651" y="22124"/>
                  </a:lnTo>
                  <a:lnTo>
                    <a:pt x="1290066" y="15240"/>
                  </a:lnTo>
                  <a:lnTo>
                    <a:pt x="1290066" y="20851"/>
                  </a:lnTo>
                  <a:lnTo>
                    <a:pt x="1300081" y="60000"/>
                  </a:lnTo>
                  <a:lnTo>
                    <a:pt x="1305306" y="58674"/>
                  </a:lnTo>
                  <a:lnTo>
                    <a:pt x="1305306" y="69753"/>
                  </a:lnTo>
                  <a:lnTo>
                    <a:pt x="1312926" y="67818"/>
                  </a:lnTo>
                  <a:close/>
                </a:path>
                <a:path w="1433829" h="506729">
                  <a:moveTo>
                    <a:pt x="1305306" y="58674"/>
                  </a:moveTo>
                  <a:lnTo>
                    <a:pt x="1300081" y="60000"/>
                  </a:lnTo>
                  <a:lnTo>
                    <a:pt x="1301496" y="65532"/>
                  </a:lnTo>
                  <a:lnTo>
                    <a:pt x="1305306" y="58674"/>
                  </a:lnTo>
                  <a:close/>
                </a:path>
                <a:path w="1433829" h="506729">
                  <a:moveTo>
                    <a:pt x="1335024" y="175260"/>
                  </a:moveTo>
                  <a:lnTo>
                    <a:pt x="1328166" y="171450"/>
                  </a:lnTo>
                  <a:lnTo>
                    <a:pt x="1329499" y="176662"/>
                  </a:lnTo>
                  <a:lnTo>
                    <a:pt x="1335024" y="175260"/>
                  </a:lnTo>
                  <a:close/>
                </a:path>
                <a:path w="1433829" h="506729">
                  <a:moveTo>
                    <a:pt x="1329499" y="176662"/>
                  </a:moveTo>
                  <a:lnTo>
                    <a:pt x="1328166" y="171450"/>
                  </a:lnTo>
                  <a:lnTo>
                    <a:pt x="1328166" y="177000"/>
                  </a:lnTo>
                  <a:lnTo>
                    <a:pt x="1329499" y="176662"/>
                  </a:lnTo>
                  <a:close/>
                </a:path>
                <a:path w="1433829" h="506729">
                  <a:moveTo>
                    <a:pt x="1335024" y="198258"/>
                  </a:moveTo>
                  <a:lnTo>
                    <a:pt x="1335024" y="175260"/>
                  </a:lnTo>
                  <a:lnTo>
                    <a:pt x="1329499" y="176662"/>
                  </a:lnTo>
                  <a:lnTo>
                    <a:pt x="1335024" y="198258"/>
                  </a:lnTo>
                  <a:close/>
                </a:path>
                <a:path w="1433829" h="506729">
                  <a:moveTo>
                    <a:pt x="1351788" y="221742"/>
                  </a:moveTo>
                  <a:lnTo>
                    <a:pt x="1348822" y="209880"/>
                  </a:lnTo>
                  <a:lnTo>
                    <a:pt x="1342644" y="220218"/>
                  </a:lnTo>
                  <a:lnTo>
                    <a:pt x="1351788" y="221742"/>
                  </a:lnTo>
                  <a:close/>
                </a:path>
                <a:path w="1433829" h="506729">
                  <a:moveTo>
                    <a:pt x="1351788" y="225453"/>
                  </a:moveTo>
                  <a:lnTo>
                    <a:pt x="1351788" y="221742"/>
                  </a:lnTo>
                  <a:lnTo>
                    <a:pt x="1342644" y="220218"/>
                  </a:lnTo>
                  <a:lnTo>
                    <a:pt x="1342644" y="228045"/>
                  </a:lnTo>
                  <a:lnTo>
                    <a:pt x="1344930" y="236982"/>
                  </a:lnTo>
                  <a:lnTo>
                    <a:pt x="1351788" y="225453"/>
                  </a:lnTo>
                  <a:close/>
                </a:path>
                <a:path w="1433829" h="506729">
                  <a:moveTo>
                    <a:pt x="1423416" y="105044"/>
                  </a:moveTo>
                  <a:lnTo>
                    <a:pt x="1423416" y="94488"/>
                  </a:lnTo>
                  <a:lnTo>
                    <a:pt x="1419266" y="92022"/>
                  </a:lnTo>
                  <a:lnTo>
                    <a:pt x="1348822" y="209880"/>
                  </a:lnTo>
                  <a:lnTo>
                    <a:pt x="1351788" y="221742"/>
                  </a:lnTo>
                  <a:lnTo>
                    <a:pt x="1351788" y="225453"/>
                  </a:lnTo>
                  <a:lnTo>
                    <a:pt x="1423416" y="105044"/>
                  </a:lnTo>
                  <a:close/>
                </a:path>
                <a:path w="1433829" h="506729">
                  <a:moveTo>
                    <a:pt x="1423416" y="94488"/>
                  </a:moveTo>
                  <a:lnTo>
                    <a:pt x="1421892" y="87630"/>
                  </a:lnTo>
                  <a:lnTo>
                    <a:pt x="1419266" y="92022"/>
                  </a:lnTo>
                  <a:lnTo>
                    <a:pt x="1423416" y="94488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84773" y="5783072"/>
            <a:ext cx="3666490" cy="478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" marR="5080" indent="-113664">
              <a:lnSpc>
                <a:spcPct val="102400"/>
              </a:lnSpc>
              <a:spcBef>
                <a:spcPts val="95"/>
              </a:spcBef>
            </a:pPr>
            <a:r>
              <a:rPr sz="1450" dirty="0">
                <a:latin typeface="Calibri"/>
                <a:cs typeface="Calibri"/>
              </a:rPr>
              <a:t>DOE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list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most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important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critical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materials </a:t>
            </a:r>
            <a:r>
              <a:rPr sz="1450" dirty="0">
                <a:latin typeface="Calibri"/>
                <a:cs typeface="Calibri"/>
              </a:rPr>
              <a:t>with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respect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energy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and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supply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chain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risk.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0877" y="2350662"/>
            <a:ext cx="3738896" cy="40459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235" y="1186433"/>
            <a:ext cx="3990881" cy="50436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0719" y="6232650"/>
            <a:ext cx="3691890" cy="327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90"/>
              </a:spcBef>
            </a:pPr>
            <a:r>
              <a:rPr sz="950" u="sng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</a:t>
            </a:r>
            <a:r>
              <a:rPr sz="950" u="sng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4"/>
              </a:rPr>
              <a:t>tps://www.energy.gov/fecm/articles/doe-invests-additional-8-</a:t>
            </a:r>
            <a:r>
              <a:rPr sz="95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4"/>
              </a:rPr>
              <a:t>million-</a:t>
            </a:r>
            <a:r>
              <a:rPr sz="950" u="none" spc="-1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950" u="sng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increase-domestic-supplies-water-and-</a:t>
            </a:r>
            <a:r>
              <a:rPr sz="95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critical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41085" y="1413510"/>
            <a:ext cx="3714750" cy="814705"/>
            <a:chOff x="5641085" y="1413510"/>
            <a:chExt cx="3714750" cy="81470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4613" y="1599438"/>
              <a:ext cx="1213866" cy="368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4679" y="1565910"/>
              <a:ext cx="434340" cy="489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6743" y="1639824"/>
              <a:ext cx="847344" cy="3390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6759" y="1729740"/>
              <a:ext cx="910589" cy="1943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41085" y="1413510"/>
              <a:ext cx="3714750" cy="814705"/>
            </a:xfrm>
            <a:custGeom>
              <a:avLst/>
              <a:gdLst/>
              <a:ahLst/>
              <a:cxnLst/>
              <a:rect l="l" t="t" r="r" b="b"/>
              <a:pathLst>
                <a:path w="3714750" h="814705">
                  <a:moveTo>
                    <a:pt x="3714750" y="814577"/>
                  </a:moveTo>
                  <a:lnTo>
                    <a:pt x="3714750" y="0"/>
                  </a:lnTo>
                  <a:lnTo>
                    <a:pt x="0" y="0"/>
                  </a:lnTo>
                  <a:lnTo>
                    <a:pt x="0" y="814578"/>
                  </a:lnTo>
                  <a:lnTo>
                    <a:pt x="4572" y="814578"/>
                  </a:lnTo>
                  <a:lnTo>
                    <a:pt x="4572" y="9906"/>
                  </a:lnTo>
                  <a:lnTo>
                    <a:pt x="9905" y="4572"/>
                  </a:lnTo>
                  <a:lnTo>
                    <a:pt x="9905" y="9906"/>
                  </a:lnTo>
                  <a:lnTo>
                    <a:pt x="3704843" y="9906"/>
                  </a:lnTo>
                  <a:lnTo>
                    <a:pt x="3704843" y="4571"/>
                  </a:lnTo>
                  <a:lnTo>
                    <a:pt x="3709416" y="9906"/>
                  </a:lnTo>
                  <a:lnTo>
                    <a:pt x="3709416" y="814577"/>
                  </a:lnTo>
                  <a:lnTo>
                    <a:pt x="3714750" y="814577"/>
                  </a:lnTo>
                  <a:close/>
                </a:path>
                <a:path w="3714750" h="814705">
                  <a:moveTo>
                    <a:pt x="9905" y="9906"/>
                  </a:moveTo>
                  <a:lnTo>
                    <a:pt x="9905" y="4572"/>
                  </a:lnTo>
                  <a:lnTo>
                    <a:pt x="4572" y="9906"/>
                  </a:lnTo>
                  <a:lnTo>
                    <a:pt x="9905" y="9906"/>
                  </a:lnTo>
                  <a:close/>
                </a:path>
                <a:path w="3714750" h="814705">
                  <a:moveTo>
                    <a:pt x="9905" y="804672"/>
                  </a:moveTo>
                  <a:lnTo>
                    <a:pt x="9905" y="9906"/>
                  </a:lnTo>
                  <a:lnTo>
                    <a:pt x="4572" y="9906"/>
                  </a:lnTo>
                  <a:lnTo>
                    <a:pt x="4572" y="804672"/>
                  </a:lnTo>
                  <a:lnTo>
                    <a:pt x="9905" y="804672"/>
                  </a:lnTo>
                  <a:close/>
                </a:path>
                <a:path w="3714750" h="814705">
                  <a:moveTo>
                    <a:pt x="3709416" y="804671"/>
                  </a:moveTo>
                  <a:lnTo>
                    <a:pt x="4572" y="804672"/>
                  </a:lnTo>
                  <a:lnTo>
                    <a:pt x="9905" y="809244"/>
                  </a:lnTo>
                  <a:lnTo>
                    <a:pt x="9906" y="814578"/>
                  </a:lnTo>
                  <a:lnTo>
                    <a:pt x="3704843" y="814577"/>
                  </a:lnTo>
                  <a:lnTo>
                    <a:pt x="3704843" y="809244"/>
                  </a:lnTo>
                  <a:lnTo>
                    <a:pt x="3709416" y="804671"/>
                  </a:lnTo>
                  <a:close/>
                </a:path>
                <a:path w="3714750" h="814705">
                  <a:moveTo>
                    <a:pt x="9906" y="814578"/>
                  </a:moveTo>
                  <a:lnTo>
                    <a:pt x="9905" y="809244"/>
                  </a:lnTo>
                  <a:lnTo>
                    <a:pt x="4572" y="804672"/>
                  </a:lnTo>
                  <a:lnTo>
                    <a:pt x="4572" y="814578"/>
                  </a:lnTo>
                  <a:lnTo>
                    <a:pt x="9906" y="814578"/>
                  </a:lnTo>
                  <a:close/>
                </a:path>
                <a:path w="3714750" h="814705">
                  <a:moveTo>
                    <a:pt x="3709416" y="9906"/>
                  </a:moveTo>
                  <a:lnTo>
                    <a:pt x="3704843" y="4571"/>
                  </a:lnTo>
                  <a:lnTo>
                    <a:pt x="3704843" y="9906"/>
                  </a:lnTo>
                  <a:lnTo>
                    <a:pt x="3709416" y="9906"/>
                  </a:lnTo>
                  <a:close/>
                </a:path>
                <a:path w="3714750" h="814705">
                  <a:moveTo>
                    <a:pt x="3709416" y="804671"/>
                  </a:moveTo>
                  <a:lnTo>
                    <a:pt x="3709416" y="9906"/>
                  </a:lnTo>
                  <a:lnTo>
                    <a:pt x="3704843" y="9906"/>
                  </a:lnTo>
                  <a:lnTo>
                    <a:pt x="3704843" y="804671"/>
                  </a:lnTo>
                  <a:lnTo>
                    <a:pt x="3709416" y="804671"/>
                  </a:lnTo>
                  <a:close/>
                </a:path>
                <a:path w="3714750" h="814705">
                  <a:moveTo>
                    <a:pt x="3709416" y="814577"/>
                  </a:moveTo>
                  <a:lnTo>
                    <a:pt x="3709416" y="804671"/>
                  </a:lnTo>
                  <a:lnTo>
                    <a:pt x="3704843" y="809244"/>
                  </a:lnTo>
                  <a:lnTo>
                    <a:pt x="3704843" y="814577"/>
                  </a:lnTo>
                  <a:lnTo>
                    <a:pt x="3709416" y="814577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452" rIns="0" bIns="0" rtlCol="0">
            <a:spAutoFit/>
          </a:bodyPr>
          <a:lstStyle/>
          <a:p>
            <a:pPr marL="6053455">
              <a:lnSpc>
                <a:spcPct val="100000"/>
              </a:lnSpc>
              <a:spcBef>
                <a:spcPts val="140"/>
              </a:spcBef>
            </a:pPr>
            <a:r>
              <a:rPr spc="-10" dirty="0"/>
              <a:t>Acknowledgement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876" y="2679756"/>
            <a:ext cx="3198310" cy="12697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574" y="4902579"/>
            <a:ext cx="2014036" cy="10269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108" y="2774442"/>
            <a:ext cx="2425445" cy="10980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150" y="4567428"/>
            <a:ext cx="1662683" cy="16497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1750" y="4567428"/>
            <a:ext cx="1558290" cy="15064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58815" y="5058917"/>
            <a:ext cx="2237991" cy="667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44240" y="2496312"/>
            <a:ext cx="2266950" cy="1654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" y="1261872"/>
            <a:ext cx="9958070" cy="704215"/>
            <a:chOff x="22859" y="1261872"/>
            <a:chExt cx="9958070" cy="704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2" y="1261872"/>
              <a:ext cx="2267711" cy="704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23159" y="193395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3F5C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" y="1824227"/>
              <a:ext cx="9958070" cy="24130"/>
            </a:xfrm>
            <a:custGeom>
              <a:avLst/>
              <a:gdLst/>
              <a:ahLst/>
              <a:cxnLst/>
              <a:rect l="l" t="t" r="r" b="b"/>
              <a:pathLst>
                <a:path w="9958070" h="24130">
                  <a:moveTo>
                    <a:pt x="9957816" y="23622"/>
                  </a:moveTo>
                  <a:lnTo>
                    <a:pt x="9957816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9957816" y="2362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2773" y="2911094"/>
            <a:ext cx="42106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Where</a:t>
            </a:r>
            <a:r>
              <a:rPr sz="3300" spc="-25" dirty="0"/>
              <a:t> </a:t>
            </a:r>
            <a:r>
              <a:rPr sz="3300" dirty="0"/>
              <a:t>is</a:t>
            </a:r>
            <a:r>
              <a:rPr sz="3300" spc="-20" dirty="0"/>
              <a:t> </a:t>
            </a:r>
            <a:r>
              <a:rPr sz="3300" dirty="0"/>
              <a:t>the</a:t>
            </a:r>
            <a:r>
              <a:rPr sz="3300" spc="-25" dirty="0"/>
              <a:t> </a:t>
            </a:r>
            <a:r>
              <a:rPr sz="3300" spc="-10" dirty="0"/>
              <a:t>PRRC?</a:t>
            </a:r>
            <a:endParaRPr sz="3300"/>
          </a:p>
        </p:txBody>
      </p:sp>
      <p:sp>
        <p:nvSpPr>
          <p:cNvPr id="7" name="object 7"/>
          <p:cNvSpPr txBox="1"/>
          <p:nvPr/>
        </p:nvSpPr>
        <p:spPr>
          <a:xfrm>
            <a:off x="4966208" y="3761172"/>
            <a:ext cx="3693795" cy="10661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01295" algn="l"/>
              </a:tabLst>
            </a:pPr>
            <a:r>
              <a:rPr sz="1800" dirty="0">
                <a:latin typeface="Calibri"/>
                <a:cs typeface="Calibri"/>
              </a:rPr>
              <a:t>Located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Socorro;</a:t>
            </a:r>
            <a:endParaRPr sz="1800">
              <a:latin typeface="Calibri"/>
              <a:cs typeface="Calibri"/>
            </a:endParaRPr>
          </a:p>
          <a:p>
            <a:pPr marL="201295" marR="5080" indent="-189230">
              <a:lnSpc>
                <a:spcPct val="100800"/>
              </a:lnSpc>
              <a:spcBef>
                <a:spcPts val="830"/>
              </a:spcBef>
              <a:buFont typeface="Arial"/>
              <a:buChar char="•"/>
              <a:tabLst>
                <a:tab pos="201295" algn="l"/>
              </a:tabLst>
            </a:pPr>
            <a:r>
              <a:rPr sz="1800" dirty="0">
                <a:latin typeface="Calibri"/>
                <a:cs typeface="Calibri"/>
              </a:rPr>
              <a:t>Central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~3-4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all </a:t>
            </a:r>
            <a:r>
              <a:rPr sz="1800" dirty="0">
                <a:latin typeface="Calibri"/>
                <a:cs typeface="Calibri"/>
              </a:rPr>
              <a:t>producing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6854" y="2289810"/>
            <a:ext cx="3663950" cy="4064635"/>
            <a:chOff x="736854" y="2289810"/>
            <a:chExt cx="3663950" cy="40646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4" y="2349150"/>
              <a:ext cx="3610355" cy="3970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6854" y="2289810"/>
              <a:ext cx="3663950" cy="4064635"/>
            </a:xfrm>
            <a:custGeom>
              <a:avLst/>
              <a:gdLst/>
              <a:ahLst/>
              <a:cxnLst/>
              <a:rect l="l" t="t" r="r" b="b"/>
              <a:pathLst>
                <a:path w="3663950" h="4064635">
                  <a:moveTo>
                    <a:pt x="3663696" y="4064508"/>
                  </a:moveTo>
                  <a:lnTo>
                    <a:pt x="3663696" y="0"/>
                  </a:lnTo>
                  <a:lnTo>
                    <a:pt x="0" y="0"/>
                  </a:lnTo>
                  <a:lnTo>
                    <a:pt x="0" y="4064508"/>
                  </a:lnTo>
                  <a:lnTo>
                    <a:pt x="13716" y="4064508"/>
                  </a:lnTo>
                  <a:lnTo>
                    <a:pt x="13716" y="25908"/>
                  </a:lnTo>
                  <a:lnTo>
                    <a:pt x="26670" y="12954"/>
                  </a:lnTo>
                  <a:lnTo>
                    <a:pt x="26670" y="25908"/>
                  </a:lnTo>
                  <a:lnTo>
                    <a:pt x="3637026" y="25908"/>
                  </a:lnTo>
                  <a:lnTo>
                    <a:pt x="3637026" y="12954"/>
                  </a:lnTo>
                  <a:lnTo>
                    <a:pt x="3649979" y="25908"/>
                  </a:lnTo>
                  <a:lnTo>
                    <a:pt x="3649980" y="4064508"/>
                  </a:lnTo>
                  <a:lnTo>
                    <a:pt x="3663696" y="4064508"/>
                  </a:lnTo>
                  <a:close/>
                </a:path>
                <a:path w="3663950" h="4064635">
                  <a:moveTo>
                    <a:pt x="26670" y="25908"/>
                  </a:moveTo>
                  <a:lnTo>
                    <a:pt x="26670" y="12954"/>
                  </a:lnTo>
                  <a:lnTo>
                    <a:pt x="13716" y="25908"/>
                  </a:lnTo>
                  <a:lnTo>
                    <a:pt x="26670" y="25908"/>
                  </a:lnTo>
                  <a:close/>
                </a:path>
                <a:path w="3663950" h="4064635">
                  <a:moveTo>
                    <a:pt x="26670" y="4037838"/>
                  </a:moveTo>
                  <a:lnTo>
                    <a:pt x="26670" y="25908"/>
                  </a:lnTo>
                  <a:lnTo>
                    <a:pt x="13716" y="25908"/>
                  </a:lnTo>
                  <a:lnTo>
                    <a:pt x="13716" y="4037838"/>
                  </a:lnTo>
                  <a:lnTo>
                    <a:pt x="26670" y="4037838"/>
                  </a:lnTo>
                  <a:close/>
                </a:path>
                <a:path w="3663950" h="4064635">
                  <a:moveTo>
                    <a:pt x="3649980" y="4037838"/>
                  </a:moveTo>
                  <a:lnTo>
                    <a:pt x="13716" y="4037838"/>
                  </a:lnTo>
                  <a:lnTo>
                    <a:pt x="26670" y="4051554"/>
                  </a:lnTo>
                  <a:lnTo>
                    <a:pt x="26670" y="4064508"/>
                  </a:lnTo>
                  <a:lnTo>
                    <a:pt x="3637026" y="4064508"/>
                  </a:lnTo>
                  <a:lnTo>
                    <a:pt x="3637026" y="4051554"/>
                  </a:lnTo>
                  <a:lnTo>
                    <a:pt x="3649980" y="4037838"/>
                  </a:lnTo>
                  <a:close/>
                </a:path>
                <a:path w="3663950" h="4064635">
                  <a:moveTo>
                    <a:pt x="26670" y="4064508"/>
                  </a:moveTo>
                  <a:lnTo>
                    <a:pt x="26670" y="4051554"/>
                  </a:lnTo>
                  <a:lnTo>
                    <a:pt x="13716" y="4037838"/>
                  </a:lnTo>
                  <a:lnTo>
                    <a:pt x="13716" y="4064508"/>
                  </a:lnTo>
                  <a:lnTo>
                    <a:pt x="26670" y="4064508"/>
                  </a:lnTo>
                  <a:close/>
                </a:path>
                <a:path w="3663950" h="4064635">
                  <a:moveTo>
                    <a:pt x="3649979" y="25908"/>
                  </a:moveTo>
                  <a:lnTo>
                    <a:pt x="3637026" y="12954"/>
                  </a:lnTo>
                  <a:lnTo>
                    <a:pt x="3637026" y="25908"/>
                  </a:lnTo>
                  <a:lnTo>
                    <a:pt x="3649979" y="25908"/>
                  </a:lnTo>
                  <a:close/>
                </a:path>
                <a:path w="3663950" h="4064635">
                  <a:moveTo>
                    <a:pt x="3649980" y="4037838"/>
                  </a:moveTo>
                  <a:lnTo>
                    <a:pt x="3649979" y="25908"/>
                  </a:lnTo>
                  <a:lnTo>
                    <a:pt x="3637026" y="25908"/>
                  </a:lnTo>
                  <a:lnTo>
                    <a:pt x="3637026" y="4037838"/>
                  </a:lnTo>
                  <a:lnTo>
                    <a:pt x="3649980" y="4037838"/>
                  </a:lnTo>
                  <a:close/>
                </a:path>
                <a:path w="3663950" h="4064635">
                  <a:moveTo>
                    <a:pt x="3649980" y="4064508"/>
                  </a:moveTo>
                  <a:lnTo>
                    <a:pt x="3649980" y="4037838"/>
                  </a:lnTo>
                  <a:lnTo>
                    <a:pt x="3637026" y="4051554"/>
                  </a:lnTo>
                  <a:lnTo>
                    <a:pt x="3637026" y="4064508"/>
                  </a:lnTo>
                  <a:lnTo>
                    <a:pt x="3649980" y="4064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6326" y="4376166"/>
              <a:ext cx="572262" cy="2065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4328" y="1251457"/>
            <a:ext cx="183261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latin typeface="Tw Cen MT"/>
                <a:cs typeface="Tw Cen MT"/>
              </a:rPr>
              <a:t>GO-</a:t>
            </a:r>
            <a:r>
              <a:rPr sz="3600" spc="-20" dirty="0">
                <a:latin typeface="Tw Cen MT"/>
                <a:cs typeface="Tw Cen MT"/>
              </a:rPr>
              <a:t>TECH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4837176"/>
            <a:ext cx="3906520" cy="485140"/>
          </a:xfrm>
          <a:custGeom>
            <a:avLst/>
            <a:gdLst/>
            <a:ahLst/>
            <a:cxnLst/>
            <a:rect l="l" t="t" r="r" b="b"/>
            <a:pathLst>
              <a:path w="3906520" h="485139">
                <a:moveTo>
                  <a:pt x="3906012" y="480822"/>
                </a:moveTo>
                <a:lnTo>
                  <a:pt x="3906012" y="3048"/>
                </a:lnTo>
                <a:lnTo>
                  <a:pt x="3902202" y="0"/>
                </a:lnTo>
                <a:lnTo>
                  <a:pt x="3809" y="0"/>
                </a:lnTo>
                <a:lnTo>
                  <a:pt x="0" y="3048"/>
                </a:lnTo>
                <a:lnTo>
                  <a:pt x="0" y="480822"/>
                </a:lnTo>
                <a:lnTo>
                  <a:pt x="3810" y="484632"/>
                </a:lnTo>
                <a:lnTo>
                  <a:pt x="8382" y="484632"/>
                </a:lnTo>
                <a:lnTo>
                  <a:pt x="8382" y="15240"/>
                </a:lnTo>
                <a:lnTo>
                  <a:pt x="16001" y="7620"/>
                </a:lnTo>
                <a:lnTo>
                  <a:pt x="16001" y="15240"/>
                </a:lnTo>
                <a:lnTo>
                  <a:pt x="3890010" y="15240"/>
                </a:lnTo>
                <a:lnTo>
                  <a:pt x="3890010" y="7620"/>
                </a:lnTo>
                <a:lnTo>
                  <a:pt x="3897629" y="15240"/>
                </a:lnTo>
                <a:lnTo>
                  <a:pt x="3897629" y="484632"/>
                </a:lnTo>
                <a:lnTo>
                  <a:pt x="3902202" y="484632"/>
                </a:lnTo>
                <a:lnTo>
                  <a:pt x="3906012" y="480822"/>
                </a:lnTo>
                <a:close/>
              </a:path>
              <a:path w="3906520" h="485139">
                <a:moveTo>
                  <a:pt x="16001" y="15240"/>
                </a:moveTo>
                <a:lnTo>
                  <a:pt x="16001" y="7620"/>
                </a:lnTo>
                <a:lnTo>
                  <a:pt x="8382" y="15240"/>
                </a:lnTo>
                <a:lnTo>
                  <a:pt x="16001" y="15240"/>
                </a:lnTo>
                <a:close/>
              </a:path>
              <a:path w="3906520" h="485139">
                <a:moveTo>
                  <a:pt x="16001" y="468630"/>
                </a:moveTo>
                <a:lnTo>
                  <a:pt x="16001" y="15240"/>
                </a:lnTo>
                <a:lnTo>
                  <a:pt x="8382" y="15240"/>
                </a:lnTo>
                <a:lnTo>
                  <a:pt x="8382" y="468630"/>
                </a:lnTo>
                <a:lnTo>
                  <a:pt x="16001" y="468630"/>
                </a:lnTo>
                <a:close/>
              </a:path>
              <a:path w="3906520" h="485139">
                <a:moveTo>
                  <a:pt x="3897629" y="468630"/>
                </a:moveTo>
                <a:lnTo>
                  <a:pt x="8382" y="468630"/>
                </a:lnTo>
                <a:lnTo>
                  <a:pt x="16001" y="477012"/>
                </a:lnTo>
                <a:lnTo>
                  <a:pt x="16001" y="484632"/>
                </a:lnTo>
                <a:lnTo>
                  <a:pt x="3890010" y="484632"/>
                </a:lnTo>
                <a:lnTo>
                  <a:pt x="3890010" y="477012"/>
                </a:lnTo>
                <a:lnTo>
                  <a:pt x="3897629" y="468630"/>
                </a:lnTo>
                <a:close/>
              </a:path>
              <a:path w="3906520" h="485139">
                <a:moveTo>
                  <a:pt x="16001" y="484632"/>
                </a:moveTo>
                <a:lnTo>
                  <a:pt x="16001" y="477012"/>
                </a:lnTo>
                <a:lnTo>
                  <a:pt x="8382" y="468630"/>
                </a:lnTo>
                <a:lnTo>
                  <a:pt x="8382" y="484632"/>
                </a:lnTo>
                <a:lnTo>
                  <a:pt x="16001" y="484632"/>
                </a:lnTo>
                <a:close/>
              </a:path>
              <a:path w="3906520" h="485139">
                <a:moveTo>
                  <a:pt x="3897629" y="15240"/>
                </a:moveTo>
                <a:lnTo>
                  <a:pt x="3890010" y="7620"/>
                </a:lnTo>
                <a:lnTo>
                  <a:pt x="3890010" y="15240"/>
                </a:lnTo>
                <a:lnTo>
                  <a:pt x="3897629" y="15240"/>
                </a:lnTo>
                <a:close/>
              </a:path>
              <a:path w="3906520" h="485139">
                <a:moveTo>
                  <a:pt x="3897629" y="468630"/>
                </a:moveTo>
                <a:lnTo>
                  <a:pt x="3897629" y="15240"/>
                </a:lnTo>
                <a:lnTo>
                  <a:pt x="3890010" y="15240"/>
                </a:lnTo>
                <a:lnTo>
                  <a:pt x="3890010" y="468630"/>
                </a:lnTo>
                <a:lnTo>
                  <a:pt x="3897629" y="468630"/>
                </a:lnTo>
                <a:close/>
              </a:path>
              <a:path w="3906520" h="485139">
                <a:moveTo>
                  <a:pt x="3897629" y="484632"/>
                </a:moveTo>
                <a:lnTo>
                  <a:pt x="3897629" y="468630"/>
                </a:lnTo>
                <a:lnTo>
                  <a:pt x="3890010" y="477012"/>
                </a:lnTo>
                <a:lnTo>
                  <a:pt x="3890010" y="484632"/>
                </a:lnTo>
                <a:lnTo>
                  <a:pt x="3897629" y="48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715" indent="-377190">
              <a:lnSpc>
                <a:spcPct val="101499"/>
              </a:lnSpc>
              <a:spcBef>
                <a:spcPts val="95"/>
              </a:spcBef>
              <a:buFont typeface="Arial"/>
              <a:buChar char="•"/>
              <a:tabLst>
                <a:tab pos="389255" algn="l"/>
              </a:tabLst>
            </a:pPr>
            <a:r>
              <a:rPr dirty="0"/>
              <a:t>New</a:t>
            </a:r>
            <a:r>
              <a:rPr spc="-25" dirty="0"/>
              <a:t> </a:t>
            </a:r>
            <a:r>
              <a:rPr dirty="0"/>
              <a:t>Mexico</a:t>
            </a:r>
            <a:r>
              <a:rPr spc="-5" dirty="0"/>
              <a:t> </a:t>
            </a:r>
            <a:r>
              <a:rPr dirty="0"/>
              <a:t>Water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Infrastructure </a:t>
            </a:r>
            <a:r>
              <a:rPr dirty="0"/>
              <a:t>Data</a:t>
            </a:r>
            <a:r>
              <a:rPr spc="20" dirty="0"/>
              <a:t> </a:t>
            </a:r>
            <a:r>
              <a:rPr dirty="0"/>
              <a:t>System</a:t>
            </a:r>
            <a:r>
              <a:rPr spc="25" dirty="0"/>
              <a:t> </a:t>
            </a:r>
            <a:r>
              <a:rPr dirty="0"/>
              <a:t>(</a:t>
            </a:r>
            <a:r>
              <a:rPr b="1" dirty="0">
                <a:solidFill>
                  <a:srgbClr val="0000FF"/>
                </a:solidFill>
                <a:latin typeface="Tw Cen MT"/>
                <a:cs typeface="Tw Cen MT"/>
              </a:rPr>
              <a:t>NM</a:t>
            </a:r>
            <a:r>
              <a:rPr b="1" spc="20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b="1" dirty="0">
                <a:solidFill>
                  <a:srgbClr val="0000FF"/>
                </a:solidFill>
                <a:latin typeface="Tw Cen MT"/>
                <a:cs typeface="Tw Cen MT"/>
              </a:rPr>
              <a:t>WAIDS</a:t>
            </a:r>
            <a:r>
              <a:rPr dirty="0"/>
              <a:t>),</a:t>
            </a:r>
            <a:r>
              <a:rPr spc="25" dirty="0"/>
              <a:t> </a:t>
            </a:r>
            <a:r>
              <a:rPr dirty="0"/>
              <a:t>Led</a:t>
            </a:r>
            <a:r>
              <a:rPr spc="20" dirty="0"/>
              <a:t> </a:t>
            </a:r>
            <a:r>
              <a:rPr spc="-25" dirty="0"/>
              <a:t>by </a:t>
            </a:r>
            <a:r>
              <a:rPr dirty="0"/>
              <a:t>Martha</a:t>
            </a:r>
            <a:r>
              <a:rPr spc="85" dirty="0"/>
              <a:t> </a:t>
            </a:r>
            <a:r>
              <a:rPr spc="-10" dirty="0"/>
              <a:t>Cather.</a:t>
            </a:r>
          </a:p>
          <a:p>
            <a:pPr>
              <a:lnSpc>
                <a:spcPct val="100000"/>
              </a:lnSpc>
              <a:spcBef>
                <a:spcPts val="355"/>
              </a:spcBef>
              <a:buFont typeface="Arial"/>
              <a:buChar char="•"/>
            </a:pPr>
            <a:endParaRPr spc="-10" dirty="0"/>
          </a:p>
          <a:p>
            <a:pPr marL="389890" marR="5080" indent="-377190">
              <a:lnSpc>
                <a:spcPct val="101499"/>
              </a:lnSpc>
              <a:buFont typeface="Arial"/>
              <a:buChar char="•"/>
              <a:tabLst>
                <a:tab pos="389890" algn="l"/>
              </a:tabLst>
            </a:pPr>
            <a:r>
              <a:rPr dirty="0"/>
              <a:t>GO-TECH </a:t>
            </a:r>
            <a:r>
              <a:rPr spc="-20" dirty="0"/>
              <a:t>Web</a:t>
            </a:r>
            <a:r>
              <a:rPr spc="10" dirty="0"/>
              <a:t> </a:t>
            </a:r>
            <a:r>
              <a:rPr dirty="0"/>
              <a:t>Site</a:t>
            </a:r>
            <a:r>
              <a:rPr spc="5" dirty="0"/>
              <a:t> </a:t>
            </a:r>
            <a:r>
              <a:rPr dirty="0"/>
              <a:t>(</a:t>
            </a:r>
            <a:r>
              <a:rPr dirty="0">
                <a:solidFill>
                  <a:srgbClr val="0000FF"/>
                </a:solidFill>
              </a:rPr>
              <a:t>production</a:t>
            </a:r>
            <a:r>
              <a:rPr spc="1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data, </a:t>
            </a:r>
            <a:r>
              <a:rPr dirty="0">
                <a:solidFill>
                  <a:srgbClr val="0000FF"/>
                </a:solidFill>
              </a:rPr>
              <a:t>well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info,</a:t>
            </a:r>
            <a:r>
              <a:rPr spc="-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produced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water</a:t>
            </a:r>
            <a:r>
              <a:rPr spc="-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data,</a:t>
            </a:r>
            <a:r>
              <a:rPr spc="-10" dirty="0">
                <a:solidFill>
                  <a:srgbClr val="0000FF"/>
                </a:solidFill>
              </a:rPr>
              <a:t> etc</a:t>
            </a:r>
            <a:r>
              <a:rPr spc="-10" dirty="0"/>
              <a:t>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618" y="4889246"/>
            <a:ext cx="3858260" cy="155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solidFill>
                  <a:srgbClr val="FF0000"/>
                </a:solidFill>
                <a:latin typeface="Tw Cen MT"/>
                <a:cs typeface="Tw Cen MT"/>
              </a:rPr>
              <a:t>&gt;10</a:t>
            </a:r>
            <a:r>
              <a:rPr sz="1950" b="1" spc="4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950" b="1" dirty="0">
                <a:solidFill>
                  <a:srgbClr val="FF0000"/>
                </a:solidFill>
                <a:latin typeface="Tw Cen MT"/>
                <a:cs typeface="Tw Cen MT"/>
              </a:rPr>
              <a:t>million</a:t>
            </a:r>
            <a:r>
              <a:rPr sz="1950" b="1" spc="4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950" b="1" dirty="0">
                <a:solidFill>
                  <a:srgbClr val="FF0000"/>
                </a:solidFill>
                <a:latin typeface="Tw Cen MT"/>
                <a:cs typeface="Tw Cen MT"/>
              </a:rPr>
              <a:t>page</a:t>
            </a:r>
            <a:r>
              <a:rPr sz="1950" b="1" spc="4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950" b="1" dirty="0">
                <a:solidFill>
                  <a:srgbClr val="FF0000"/>
                </a:solidFill>
                <a:latin typeface="Tw Cen MT"/>
                <a:cs typeface="Tw Cen MT"/>
              </a:rPr>
              <a:t>views</a:t>
            </a:r>
            <a:r>
              <a:rPr sz="1950" b="1" spc="6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950" dirty="0">
                <a:solidFill>
                  <a:srgbClr val="FF0000"/>
                </a:solidFill>
                <a:latin typeface="Tw Cen MT"/>
                <a:cs typeface="Tw Cen MT"/>
              </a:rPr>
              <a:t>each</a:t>
            </a:r>
            <a:r>
              <a:rPr sz="1950" spc="5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950" spc="-10" dirty="0">
                <a:solidFill>
                  <a:srgbClr val="FF0000"/>
                </a:solidFill>
                <a:latin typeface="Tw Cen MT"/>
                <a:cs typeface="Tw Cen MT"/>
              </a:rPr>
              <a:t>year!</a:t>
            </a:r>
            <a:endParaRPr sz="195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950">
              <a:latin typeface="Tw Cen MT"/>
              <a:cs typeface="Tw Cen MT"/>
            </a:endParaRPr>
          </a:p>
          <a:p>
            <a:pPr marL="389255" indent="-376555">
              <a:lnSpc>
                <a:spcPct val="100000"/>
              </a:lnSpc>
              <a:buFont typeface="Arial"/>
              <a:buChar char="•"/>
              <a:tabLst>
                <a:tab pos="389255" algn="l"/>
              </a:tabLst>
            </a:pPr>
            <a:r>
              <a:rPr sz="1950" dirty="0">
                <a:latin typeface="Tw Cen MT"/>
                <a:cs typeface="Tw Cen MT"/>
              </a:rPr>
              <a:t>Water</a:t>
            </a:r>
            <a:r>
              <a:rPr sz="1950" spc="-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quality</a:t>
            </a:r>
            <a:r>
              <a:rPr sz="1950" spc="-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data available</a:t>
            </a:r>
            <a:r>
              <a:rPr sz="1950" spc="-5" dirty="0">
                <a:latin typeface="Tw Cen MT"/>
                <a:cs typeface="Tw Cen MT"/>
              </a:rPr>
              <a:t> </a:t>
            </a:r>
            <a:r>
              <a:rPr sz="1950" spc="-25" dirty="0">
                <a:latin typeface="Tw Cen MT"/>
                <a:cs typeface="Tw Cen MT"/>
              </a:rPr>
              <a:t>for</a:t>
            </a:r>
            <a:endParaRPr sz="1950">
              <a:latin typeface="Tw Cen MT"/>
              <a:cs typeface="Tw Cen MT"/>
            </a:endParaRPr>
          </a:p>
          <a:p>
            <a:pPr marL="389890" marR="5080">
              <a:lnSpc>
                <a:spcPct val="101499"/>
              </a:lnSpc>
            </a:pPr>
            <a:r>
              <a:rPr sz="1950" dirty="0">
                <a:latin typeface="Tw Cen MT"/>
                <a:cs typeface="Tw Cen MT"/>
              </a:rPr>
              <a:t>~9,400</a:t>
            </a:r>
            <a:r>
              <a:rPr sz="1950" spc="40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wells</a:t>
            </a:r>
            <a:r>
              <a:rPr sz="1950" spc="30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and</a:t>
            </a:r>
            <a:r>
              <a:rPr sz="1950" spc="30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volume</a:t>
            </a:r>
            <a:r>
              <a:rPr sz="1950" spc="2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data</a:t>
            </a:r>
            <a:r>
              <a:rPr sz="1950" spc="30" dirty="0">
                <a:latin typeface="Tw Cen MT"/>
                <a:cs typeface="Tw Cen MT"/>
              </a:rPr>
              <a:t> </a:t>
            </a:r>
            <a:r>
              <a:rPr sz="1950" spc="-25" dirty="0">
                <a:latin typeface="Tw Cen MT"/>
                <a:cs typeface="Tw Cen MT"/>
              </a:rPr>
              <a:t>for </a:t>
            </a:r>
            <a:r>
              <a:rPr sz="1950" dirty="0">
                <a:latin typeface="Tw Cen MT"/>
                <a:cs typeface="Tw Cen MT"/>
              </a:rPr>
              <a:t>over</a:t>
            </a:r>
            <a:r>
              <a:rPr sz="1950" spc="2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75,000</a:t>
            </a:r>
            <a:r>
              <a:rPr sz="1950" spc="2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wells</a:t>
            </a:r>
            <a:r>
              <a:rPr sz="1950" spc="2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on</a:t>
            </a:r>
            <a:r>
              <a:rPr sz="1950" spc="15" dirty="0">
                <a:latin typeface="Tw Cen MT"/>
                <a:cs typeface="Tw Cen MT"/>
              </a:rPr>
              <a:t> </a:t>
            </a:r>
            <a:r>
              <a:rPr sz="1950" dirty="0">
                <a:latin typeface="Tw Cen MT"/>
                <a:cs typeface="Tw Cen MT"/>
              </a:rPr>
              <a:t>GO-</a:t>
            </a:r>
            <a:r>
              <a:rPr sz="1950" spc="-10" dirty="0">
                <a:latin typeface="Tw Cen MT"/>
                <a:cs typeface="Tw Cen MT"/>
              </a:rPr>
              <a:t>TECH.</a:t>
            </a:r>
            <a:endParaRPr sz="1950">
              <a:latin typeface="Tw Cen MT"/>
              <a:cs typeface="Tw Cen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4521" y="4360164"/>
            <a:ext cx="2585466" cy="19072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53019" y="6279896"/>
            <a:ext cx="21501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Tw Cen MT"/>
                <a:cs typeface="Tw Cen MT"/>
              </a:rPr>
              <a:t>(From</a:t>
            </a:r>
            <a:r>
              <a:rPr sz="1450" spc="25" dirty="0">
                <a:latin typeface="Tw Cen MT"/>
                <a:cs typeface="Tw Cen MT"/>
              </a:rPr>
              <a:t> </a:t>
            </a:r>
            <a:r>
              <a:rPr sz="1450" dirty="0">
                <a:latin typeface="Tw Cen MT"/>
                <a:cs typeface="Tw Cen MT"/>
              </a:rPr>
              <a:t>Martha</a:t>
            </a:r>
            <a:r>
              <a:rPr sz="1450" spc="25" dirty="0">
                <a:latin typeface="Tw Cen MT"/>
                <a:cs typeface="Tw Cen MT"/>
              </a:rPr>
              <a:t> </a:t>
            </a:r>
            <a:r>
              <a:rPr sz="1450" dirty="0">
                <a:latin typeface="Tw Cen MT"/>
                <a:cs typeface="Tw Cen MT"/>
              </a:rPr>
              <a:t>Cather,</a:t>
            </a:r>
            <a:r>
              <a:rPr sz="1450" spc="25" dirty="0">
                <a:latin typeface="Tw Cen MT"/>
                <a:cs typeface="Tw Cen MT"/>
              </a:rPr>
              <a:t> </a:t>
            </a:r>
            <a:r>
              <a:rPr sz="1450" spc="-10" dirty="0">
                <a:latin typeface="Tw Cen MT"/>
                <a:cs typeface="Tw Cen MT"/>
              </a:rPr>
              <a:t>2025)</a:t>
            </a:r>
            <a:endParaRPr sz="1450">
              <a:latin typeface="Tw Cen MT"/>
              <a:cs typeface="Tw Cen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9841" y="1292352"/>
            <a:ext cx="6847840" cy="5262880"/>
            <a:chOff x="259841" y="1292352"/>
            <a:chExt cx="6847840" cy="52628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841" y="1292352"/>
              <a:ext cx="4712792" cy="33596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7397" y="4159758"/>
              <a:ext cx="2779776" cy="23949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1186687"/>
            <a:ext cx="701929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Produced</a:t>
            </a:r>
            <a:r>
              <a:rPr spc="80" dirty="0"/>
              <a:t> </a:t>
            </a:r>
            <a:r>
              <a:rPr dirty="0"/>
              <a:t>Water</a:t>
            </a:r>
            <a:r>
              <a:rPr spc="90" dirty="0"/>
              <a:t> </a:t>
            </a:r>
            <a:r>
              <a:rPr dirty="0"/>
              <a:t>Treatment</a:t>
            </a:r>
            <a:r>
              <a:rPr spc="85" dirty="0"/>
              <a:t> </a:t>
            </a:r>
            <a:r>
              <a:rPr dirty="0"/>
              <a:t>at</a:t>
            </a:r>
            <a:r>
              <a:rPr spc="90" dirty="0"/>
              <a:t> </a:t>
            </a:r>
            <a:r>
              <a:rPr spc="-10" dirty="0"/>
              <a:t>PRRC/NMT</a:t>
            </a:r>
          </a:p>
        </p:txBody>
      </p:sp>
      <p:sp>
        <p:nvSpPr>
          <p:cNvPr id="3" name="object 3"/>
          <p:cNvSpPr/>
          <p:nvPr/>
        </p:nvSpPr>
        <p:spPr>
          <a:xfrm>
            <a:off x="169926" y="4159757"/>
            <a:ext cx="9790430" cy="855344"/>
          </a:xfrm>
          <a:custGeom>
            <a:avLst/>
            <a:gdLst/>
            <a:ahLst/>
            <a:cxnLst/>
            <a:rect l="l" t="t" r="r" b="b"/>
            <a:pathLst>
              <a:path w="9790430" h="855345">
                <a:moveTo>
                  <a:pt x="9790176" y="542544"/>
                </a:moveTo>
                <a:lnTo>
                  <a:pt x="9601187" y="448056"/>
                </a:lnTo>
                <a:lnTo>
                  <a:pt x="9601187" y="510540"/>
                </a:lnTo>
                <a:lnTo>
                  <a:pt x="4683252" y="510540"/>
                </a:lnTo>
                <a:lnTo>
                  <a:pt x="999909" y="505167"/>
                </a:lnTo>
                <a:lnTo>
                  <a:pt x="998385" y="470611"/>
                </a:lnTo>
                <a:lnTo>
                  <a:pt x="989634" y="423710"/>
                </a:lnTo>
                <a:lnTo>
                  <a:pt x="974598" y="378904"/>
                </a:lnTo>
                <a:lnTo>
                  <a:pt x="953592" y="336867"/>
                </a:lnTo>
                <a:lnTo>
                  <a:pt x="926947" y="298246"/>
                </a:lnTo>
                <a:lnTo>
                  <a:pt x="894981" y="263715"/>
                </a:lnTo>
                <a:lnTo>
                  <a:pt x="858012" y="233934"/>
                </a:lnTo>
                <a:lnTo>
                  <a:pt x="824484" y="0"/>
                </a:lnTo>
                <a:lnTo>
                  <a:pt x="656844" y="173736"/>
                </a:lnTo>
                <a:lnTo>
                  <a:pt x="611352" y="178206"/>
                </a:lnTo>
                <a:lnTo>
                  <a:pt x="567245" y="188849"/>
                </a:lnTo>
                <a:lnTo>
                  <a:pt x="525094" y="205346"/>
                </a:lnTo>
                <a:lnTo>
                  <a:pt x="485482" y="227406"/>
                </a:lnTo>
                <a:lnTo>
                  <a:pt x="448995" y="254698"/>
                </a:lnTo>
                <a:lnTo>
                  <a:pt x="416217" y="286918"/>
                </a:lnTo>
                <a:lnTo>
                  <a:pt x="387718" y="323735"/>
                </a:lnTo>
                <a:lnTo>
                  <a:pt x="364109" y="364858"/>
                </a:lnTo>
                <a:lnTo>
                  <a:pt x="345948" y="409956"/>
                </a:lnTo>
                <a:lnTo>
                  <a:pt x="334606" y="455091"/>
                </a:lnTo>
                <a:lnTo>
                  <a:pt x="329412" y="500214"/>
                </a:lnTo>
                <a:lnTo>
                  <a:pt x="329463" y="504164"/>
                </a:lnTo>
                <a:lnTo>
                  <a:pt x="0" y="503682"/>
                </a:lnTo>
                <a:lnTo>
                  <a:pt x="0" y="566166"/>
                </a:lnTo>
                <a:lnTo>
                  <a:pt x="333248" y="566712"/>
                </a:lnTo>
                <a:lnTo>
                  <a:pt x="336397" y="588416"/>
                </a:lnTo>
                <a:lnTo>
                  <a:pt x="348081" y="630466"/>
                </a:lnTo>
                <a:lnTo>
                  <a:pt x="364896" y="670471"/>
                </a:lnTo>
                <a:lnTo>
                  <a:pt x="386575" y="707923"/>
                </a:lnTo>
                <a:lnTo>
                  <a:pt x="412889" y="742302"/>
                </a:lnTo>
                <a:lnTo>
                  <a:pt x="443560" y="773112"/>
                </a:lnTo>
                <a:lnTo>
                  <a:pt x="478358" y="799833"/>
                </a:lnTo>
                <a:lnTo>
                  <a:pt x="517017" y="821956"/>
                </a:lnTo>
                <a:lnTo>
                  <a:pt x="559308" y="838962"/>
                </a:lnTo>
                <a:lnTo>
                  <a:pt x="603504" y="850049"/>
                </a:lnTo>
                <a:lnTo>
                  <a:pt x="647788" y="854875"/>
                </a:lnTo>
                <a:lnTo>
                  <a:pt x="691629" y="853719"/>
                </a:lnTo>
                <a:lnTo>
                  <a:pt x="734529" y="846836"/>
                </a:lnTo>
                <a:lnTo>
                  <a:pt x="775995" y="834504"/>
                </a:lnTo>
                <a:lnTo>
                  <a:pt x="815530" y="816965"/>
                </a:lnTo>
                <a:lnTo>
                  <a:pt x="852601" y="794486"/>
                </a:lnTo>
                <a:lnTo>
                  <a:pt x="886739" y="767334"/>
                </a:lnTo>
                <a:lnTo>
                  <a:pt x="917422" y="735774"/>
                </a:lnTo>
                <a:lnTo>
                  <a:pt x="944143" y="700062"/>
                </a:lnTo>
                <a:lnTo>
                  <a:pt x="966419" y="660463"/>
                </a:lnTo>
                <a:lnTo>
                  <a:pt x="983742" y="617220"/>
                </a:lnTo>
                <a:lnTo>
                  <a:pt x="995756" y="568032"/>
                </a:lnTo>
                <a:lnTo>
                  <a:pt x="995768" y="567804"/>
                </a:lnTo>
                <a:lnTo>
                  <a:pt x="4564380" y="573595"/>
                </a:lnTo>
                <a:lnTo>
                  <a:pt x="4564380" y="573786"/>
                </a:lnTo>
                <a:lnTo>
                  <a:pt x="4683252" y="573786"/>
                </a:lnTo>
                <a:lnTo>
                  <a:pt x="9601187" y="573786"/>
                </a:lnTo>
                <a:lnTo>
                  <a:pt x="9601187" y="636270"/>
                </a:lnTo>
                <a:lnTo>
                  <a:pt x="9633204" y="620407"/>
                </a:lnTo>
                <a:lnTo>
                  <a:pt x="9790176" y="542544"/>
                </a:lnTo>
                <a:close/>
              </a:path>
            </a:pathLst>
          </a:custGeom>
          <a:solidFill>
            <a:srgbClr val="00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419" y="4526533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34106" y="4186428"/>
            <a:ext cx="3289300" cy="942340"/>
            <a:chOff x="3234106" y="4186428"/>
            <a:chExt cx="3289300" cy="942340"/>
          </a:xfrm>
        </p:grpSpPr>
        <p:sp>
          <p:nvSpPr>
            <p:cNvPr id="6" name="object 6"/>
            <p:cNvSpPr/>
            <p:nvPr/>
          </p:nvSpPr>
          <p:spPr>
            <a:xfrm>
              <a:off x="3234106" y="4186428"/>
              <a:ext cx="3289300" cy="841375"/>
            </a:xfrm>
            <a:custGeom>
              <a:avLst/>
              <a:gdLst/>
              <a:ahLst/>
              <a:cxnLst/>
              <a:rect l="l" t="t" r="r" b="b"/>
              <a:pathLst>
                <a:path w="3289300" h="841375">
                  <a:moveTo>
                    <a:pt x="673455" y="476313"/>
                  </a:moveTo>
                  <a:lnTo>
                    <a:pt x="666788" y="429260"/>
                  </a:lnTo>
                  <a:lnTo>
                    <a:pt x="653719" y="383946"/>
                  </a:lnTo>
                  <a:lnTo>
                    <a:pt x="634530" y="341071"/>
                  </a:lnTo>
                  <a:lnTo>
                    <a:pt x="609511" y="301320"/>
                  </a:lnTo>
                  <a:lnTo>
                    <a:pt x="578942" y="265379"/>
                  </a:lnTo>
                  <a:lnTo>
                    <a:pt x="543128" y="233934"/>
                  </a:lnTo>
                  <a:lnTo>
                    <a:pt x="519506" y="0"/>
                  </a:lnTo>
                  <a:lnTo>
                    <a:pt x="343484" y="163830"/>
                  </a:lnTo>
                  <a:lnTo>
                    <a:pt x="297853" y="166014"/>
                  </a:lnTo>
                  <a:lnTo>
                    <a:pt x="253326" y="174396"/>
                  </a:lnTo>
                  <a:lnTo>
                    <a:pt x="210489" y="188696"/>
                  </a:lnTo>
                  <a:lnTo>
                    <a:pt x="169938" y="208622"/>
                  </a:lnTo>
                  <a:lnTo>
                    <a:pt x="132245" y="233883"/>
                  </a:lnTo>
                  <a:lnTo>
                    <a:pt x="98005" y="264198"/>
                  </a:lnTo>
                  <a:lnTo>
                    <a:pt x="67805" y="299262"/>
                  </a:lnTo>
                  <a:lnTo>
                    <a:pt x="42252" y="338810"/>
                  </a:lnTo>
                  <a:lnTo>
                    <a:pt x="21920" y="382524"/>
                  </a:lnTo>
                  <a:lnTo>
                    <a:pt x="8509" y="426681"/>
                  </a:lnTo>
                  <a:lnTo>
                    <a:pt x="1282" y="471170"/>
                  </a:lnTo>
                  <a:lnTo>
                    <a:pt x="0" y="515480"/>
                  </a:lnTo>
                  <a:lnTo>
                    <a:pt x="4419" y="559054"/>
                  </a:lnTo>
                  <a:lnTo>
                    <a:pt x="14312" y="601408"/>
                  </a:lnTo>
                  <a:lnTo>
                    <a:pt x="29438" y="641985"/>
                  </a:lnTo>
                  <a:lnTo>
                    <a:pt x="49568" y="680288"/>
                  </a:lnTo>
                  <a:lnTo>
                    <a:pt x="74460" y="715772"/>
                  </a:lnTo>
                  <a:lnTo>
                    <a:pt x="103886" y="747928"/>
                  </a:lnTo>
                  <a:lnTo>
                    <a:pt x="137604" y="776224"/>
                  </a:lnTo>
                  <a:lnTo>
                    <a:pt x="175387" y="800150"/>
                  </a:lnTo>
                  <a:lnTo>
                    <a:pt x="216992" y="819150"/>
                  </a:lnTo>
                  <a:lnTo>
                    <a:pt x="260934" y="832370"/>
                  </a:lnTo>
                  <a:lnTo>
                    <a:pt x="305206" y="839406"/>
                  </a:lnTo>
                  <a:lnTo>
                    <a:pt x="349262" y="840486"/>
                  </a:lnTo>
                  <a:lnTo>
                    <a:pt x="392607" y="835863"/>
                  </a:lnTo>
                  <a:lnTo>
                    <a:pt x="434733" y="825754"/>
                  </a:lnTo>
                  <a:lnTo>
                    <a:pt x="475119" y="810387"/>
                  </a:lnTo>
                  <a:lnTo>
                    <a:pt x="513245" y="790016"/>
                  </a:lnTo>
                  <a:lnTo>
                    <a:pt x="548601" y="764857"/>
                  </a:lnTo>
                  <a:lnTo>
                    <a:pt x="580669" y="735139"/>
                  </a:lnTo>
                  <a:lnTo>
                    <a:pt x="608952" y="701116"/>
                  </a:lnTo>
                  <a:lnTo>
                    <a:pt x="632929" y="663003"/>
                  </a:lnTo>
                  <a:lnTo>
                    <a:pt x="652094" y="621030"/>
                  </a:lnTo>
                  <a:lnTo>
                    <a:pt x="666394" y="572897"/>
                  </a:lnTo>
                  <a:lnTo>
                    <a:pt x="673417" y="524421"/>
                  </a:lnTo>
                  <a:lnTo>
                    <a:pt x="673455" y="476313"/>
                  </a:lnTo>
                  <a:close/>
                </a:path>
                <a:path w="3289300" h="841375">
                  <a:moveTo>
                    <a:pt x="3288715" y="492290"/>
                  </a:moveTo>
                  <a:lnTo>
                    <a:pt x="3285071" y="444766"/>
                  </a:lnTo>
                  <a:lnTo>
                    <a:pt x="3274923" y="398640"/>
                  </a:lnTo>
                  <a:lnTo>
                    <a:pt x="3258528" y="354558"/>
                  </a:lnTo>
                  <a:lnTo>
                    <a:pt x="3236112" y="313232"/>
                  </a:lnTo>
                  <a:lnTo>
                    <a:pt x="3207969" y="275336"/>
                  </a:lnTo>
                  <a:lnTo>
                    <a:pt x="3174314" y="241554"/>
                  </a:lnTo>
                  <a:lnTo>
                    <a:pt x="3165932" y="6096"/>
                  </a:lnTo>
                  <a:lnTo>
                    <a:pt x="2980004" y="160782"/>
                  </a:lnTo>
                  <a:lnTo>
                    <a:pt x="2934436" y="160464"/>
                  </a:lnTo>
                  <a:lnTo>
                    <a:pt x="2889593" y="166433"/>
                  </a:lnTo>
                  <a:lnTo>
                    <a:pt x="2846082" y="178422"/>
                  </a:lnTo>
                  <a:lnTo>
                    <a:pt x="2804515" y="196202"/>
                  </a:lnTo>
                  <a:lnTo>
                    <a:pt x="2765488" y="219494"/>
                  </a:lnTo>
                  <a:lnTo>
                    <a:pt x="2729611" y="248056"/>
                  </a:lnTo>
                  <a:lnTo>
                    <a:pt x="2697505" y="281609"/>
                  </a:lnTo>
                  <a:lnTo>
                    <a:pt x="2669768" y="319925"/>
                  </a:lnTo>
                  <a:lnTo>
                    <a:pt x="2647010" y="362712"/>
                  </a:lnTo>
                  <a:lnTo>
                    <a:pt x="2630716" y="406463"/>
                  </a:lnTo>
                  <a:lnTo>
                    <a:pt x="2620568" y="450837"/>
                  </a:lnTo>
                  <a:lnTo>
                    <a:pt x="2616377" y="495325"/>
                  </a:lnTo>
                  <a:lnTo>
                    <a:pt x="2617940" y="539394"/>
                  </a:lnTo>
                  <a:lnTo>
                    <a:pt x="2625039" y="582485"/>
                  </a:lnTo>
                  <a:lnTo>
                    <a:pt x="2637485" y="624078"/>
                  </a:lnTo>
                  <a:lnTo>
                    <a:pt x="2655062" y="663651"/>
                  </a:lnTo>
                  <a:lnTo>
                    <a:pt x="2677591" y="700646"/>
                  </a:lnTo>
                  <a:lnTo>
                    <a:pt x="2704871" y="734555"/>
                  </a:lnTo>
                  <a:lnTo>
                    <a:pt x="2736685" y="764819"/>
                  </a:lnTo>
                  <a:lnTo>
                    <a:pt x="2772829" y="790905"/>
                  </a:lnTo>
                  <a:lnTo>
                    <a:pt x="2813126" y="812292"/>
                  </a:lnTo>
                  <a:lnTo>
                    <a:pt x="2855785" y="827989"/>
                  </a:lnTo>
                  <a:lnTo>
                    <a:pt x="2899206" y="837463"/>
                  </a:lnTo>
                  <a:lnTo>
                    <a:pt x="2942869" y="840943"/>
                  </a:lnTo>
                  <a:lnTo>
                    <a:pt x="2986240" y="838631"/>
                  </a:lnTo>
                  <a:lnTo>
                    <a:pt x="3028759" y="830732"/>
                  </a:lnTo>
                  <a:lnTo>
                    <a:pt x="3069920" y="817435"/>
                  </a:lnTo>
                  <a:lnTo>
                    <a:pt x="3109163" y="798982"/>
                  </a:lnTo>
                  <a:lnTo>
                    <a:pt x="3145967" y="775550"/>
                  </a:lnTo>
                  <a:lnTo>
                    <a:pt x="3179813" y="747356"/>
                  </a:lnTo>
                  <a:lnTo>
                    <a:pt x="3210141" y="714616"/>
                  </a:lnTo>
                  <a:lnTo>
                    <a:pt x="3236417" y="677519"/>
                  </a:lnTo>
                  <a:lnTo>
                    <a:pt x="3258134" y="636270"/>
                  </a:lnTo>
                  <a:lnTo>
                    <a:pt x="3275495" y="588721"/>
                  </a:lnTo>
                  <a:lnTo>
                    <a:pt x="3285617" y="540499"/>
                  </a:lnTo>
                  <a:lnTo>
                    <a:pt x="3288715" y="492290"/>
                  </a:lnTo>
                  <a:close/>
                </a:path>
              </a:pathLst>
            </a:custGeom>
            <a:solidFill>
              <a:srgbClr val="00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802" y="4296540"/>
              <a:ext cx="768033" cy="8317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710" y="4313261"/>
              <a:ext cx="725233" cy="785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802" y="4296540"/>
              <a:ext cx="768033" cy="831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710" y="4313261"/>
              <a:ext cx="725233" cy="7852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20288" y="4530344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7308" y="4548637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03A9F3"/>
                </a:solidFill>
                <a:latin typeface="Arial"/>
                <a:cs typeface="Arial"/>
              </a:rPr>
              <a:t>2016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3656" y="4555490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04416" y="4318212"/>
            <a:ext cx="762000" cy="836930"/>
            <a:chOff x="1804416" y="4318212"/>
            <a:chExt cx="762000" cy="83693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416" y="4318212"/>
              <a:ext cx="761483" cy="8367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324" y="4334638"/>
              <a:ext cx="718701" cy="7898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416" y="4318212"/>
              <a:ext cx="761483" cy="8367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324" y="4334638"/>
              <a:ext cx="718701" cy="7898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949450" y="4542535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03A9F3"/>
                </a:solidFill>
                <a:latin typeface="Arial"/>
                <a:cs typeface="Arial"/>
              </a:rPr>
              <a:t>2009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9926" y="1891283"/>
            <a:ext cx="7570470" cy="3237230"/>
            <a:chOff x="169926" y="1891283"/>
            <a:chExt cx="7570470" cy="323723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926" y="2746247"/>
              <a:ext cx="2775966" cy="13723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909" y="3006089"/>
              <a:ext cx="1548383" cy="11506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9909" y="1891283"/>
              <a:ext cx="1554480" cy="10553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2299" y="4296540"/>
              <a:ext cx="767728" cy="831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8207" y="4313261"/>
              <a:ext cx="725233" cy="7852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2299" y="4296540"/>
              <a:ext cx="767728" cy="831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8207" y="4313261"/>
              <a:ext cx="725233" cy="78528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926" y="5226558"/>
            <a:ext cx="1873757" cy="13990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82367" y="5221985"/>
            <a:ext cx="2551938" cy="140360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847844" y="5204459"/>
            <a:ext cx="1149350" cy="1456690"/>
            <a:chOff x="4847844" y="5204459"/>
            <a:chExt cx="1149350" cy="1456690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74514" y="5230367"/>
              <a:ext cx="1096517" cy="14036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47844" y="5204459"/>
              <a:ext cx="1149350" cy="1456690"/>
            </a:xfrm>
            <a:custGeom>
              <a:avLst/>
              <a:gdLst/>
              <a:ahLst/>
              <a:cxnLst/>
              <a:rect l="l" t="t" r="r" b="b"/>
              <a:pathLst>
                <a:path w="1149350" h="1456690">
                  <a:moveTo>
                    <a:pt x="1149096" y="1450086"/>
                  </a:moveTo>
                  <a:lnTo>
                    <a:pt x="1149096" y="6096"/>
                  </a:lnTo>
                  <a:lnTo>
                    <a:pt x="1143000" y="0"/>
                  </a:lnTo>
                  <a:lnTo>
                    <a:pt x="6095" y="0"/>
                  </a:lnTo>
                  <a:lnTo>
                    <a:pt x="0" y="6096"/>
                  </a:lnTo>
                  <a:lnTo>
                    <a:pt x="0" y="1450086"/>
                  </a:lnTo>
                  <a:lnTo>
                    <a:pt x="6096" y="1456182"/>
                  </a:lnTo>
                  <a:lnTo>
                    <a:pt x="13716" y="1456182"/>
                  </a:lnTo>
                  <a:lnTo>
                    <a:pt x="13716" y="25908"/>
                  </a:lnTo>
                  <a:lnTo>
                    <a:pt x="26669" y="12954"/>
                  </a:lnTo>
                  <a:lnTo>
                    <a:pt x="26669" y="25908"/>
                  </a:lnTo>
                  <a:lnTo>
                    <a:pt x="1123188" y="25908"/>
                  </a:lnTo>
                  <a:lnTo>
                    <a:pt x="1123188" y="12954"/>
                  </a:lnTo>
                  <a:lnTo>
                    <a:pt x="1136142" y="25908"/>
                  </a:lnTo>
                  <a:lnTo>
                    <a:pt x="1136142" y="1456182"/>
                  </a:lnTo>
                  <a:lnTo>
                    <a:pt x="1143000" y="1456182"/>
                  </a:lnTo>
                  <a:lnTo>
                    <a:pt x="1149096" y="1450086"/>
                  </a:lnTo>
                  <a:close/>
                </a:path>
                <a:path w="1149350" h="1456690">
                  <a:moveTo>
                    <a:pt x="26669" y="25908"/>
                  </a:moveTo>
                  <a:lnTo>
                    <a:pt x="26669" y="12954"/>
                  </a:lnTo>
                  <a:lnTo>
                    <a:pt x="13716" y="25908"/>
                  </a:lnTo>
                  <a:lnTo>
                    <a:pt x="26669" y="25908"/>
                  </a:lnTo>
                  <a:close/>
                </a:path>
                <a:path w="1149350" h="1456690">
                  <a:moveTo>
                    <a:pt x="26670" y="1429512"/>
                  </a:moveTo>
                  <a:lnTo>
                    <a:pt x="26669" y="25908"/>
                  </a:lnTo>
                  <a:lnTo>
                    <a:pt x="13716" y="25908"/>
                  </a:lnTo>
                  <a:lnTo>
                    <a:pt x="13716" y="1429512"/>
                  </a:lnTo>
                  <a:lnTo>
                    <a:pt x="26670" y="1429512"/>
                  </a:lnTo>
                  <a:close/>
                </a:path>
                <a:path w="1149350" h="1456690">
                  <a:moveTo>
                    <a:pt x="1136142" y="1429512"/>
                  </a:moveTo>
                  <a:lnTo>
                    <a:pt x="13716" y="1429512"/>
                  </a:lnTo>
                  <a:lnTo>
                    <a:pt x="26670" y="1443228"/>
                  </a:lnTo>
                  <a:lnTo>
                    <a:pt x="26670" y="1456182"/>
                  </a:lnTo>
                  <a:lnTo>
                    <a:pt x="1123188" y="1456182"/>
                  </a:lnTo>
                  <a:lnTo>
                    <a:pt x="1123188" y="1443228"/>
                  </a:lnTo>
                  <a:lnTo>
                    <a:pt x="1136142" y="1429512"/>
                  </a:lnTo>
                  <a:close/>
                </a:path>
                <a:path w="1149350" h="1456690">
                  <a:moveTo>
                    <a:pt x="26670" y="1456182"/>
                  </a:moveTo>
                  <a:lnTo>
                    <a:pt x="26670" y="1443228"/>
                  </a:lnTo>
                  <a:lnTo>
                    <a:pt x="13716" y="1429512"/>
                  </a:lnTo>
                  <a:lnTo>
                    <a:pt x="13716" y="1456182"/>
                  </a:lnTo>
                  <a:lnTo>
                    <a:pt x="26670" y="1456182"/>
                  </a:lnTo>
                  <a:close/>
                </a:path>
                <a:path w="1149350" h="1456690">
                  <a:moveTo>
                    <a:pt x="1136142" y="25908"/>
                  </a:moveTo>
                  <a:lnTo>
                    <a:pt x="1123188" y="12954"/>
                  </a:lnTo>
                  <a:lnTo>
                    <a:pt x="1123188" y="25908"/>
                  </a:lnTo>
                  <a:lnTo>
                    <a:pt x="1136142" y="25908"/>
                  </a:lnTo>
                  <a:close/>
                </a:path>
                <a:path w="1149350" h="1456690">
                  <a:moveTo>
                    <a:pt x="1136142" y="1429512"/>
                  </a:moveTo>
                  <a:lnTo>
                    <a:pt x="1136142" y="25908"/>
                  </a:lnTo>
                  <a:lnTo>
                    <a:pt x="1123188" y="25908"/>
                  </a:lnTo>
                  <a:lnTo>
                    <a:pt x="1123188" y="1429512"/>
                  </a:lnTo>
                  <a:lnTo>
                    <a:pt x="1136142" y="1429512"/>
                  </a:lnTo>
                  <a:close/>
                </a:path>
                <a:path w="1149350" h="1456690">
                  <a:moveTo>
                    <a:pt x="1136142" y="1456182"/>
                  </a:moveTo>
                  <a:lnTo>
                    <a:pt x="1136142" y="1429512"/>
                  </a:lnTo>
                  <a:lnTo>
                    <a:pt x="1123188" y="1443228"/>
                  </a:lnTo>
                  <a:lnTo>
                    <a:pt x="1123188" y="1456182"/>
                  </a:lnTo>
                  <a:lnTo>
                    <a:pt x="1136142" y="1456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37909" y="5212841"/>
            <a:ext cx="1826514" cy="139750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134097" y="4542535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03A9F3"/>
                </a:solidFill>
                <a:latin typeface="Arial"/>
                <a:cs typeface="Arial"/>
              </a:rPr>
              <a:t>2021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09966" y="5212841"/>
            <a:ext cx="1710283" cy="1400555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8218169" y="1203959"/>
            <a:ext cx="1529080" cy="3910329"/>
            <a:chOff x="8218169" y="1203959"/>
            <a:chExt cx="1529080" cy="3910329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8169" y="1203959"/>
              <a:ext cx="1528572" cy="188899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93836" y="4385690"/>
              <a:ext cx="880110" cy="728345"/>
            </a:xfrm>
            <a:custGeom>
              <a:avLst/>
              <a:gdLst/>
              <a:ahLst/>
              <a:cxnLst/>
              <a:rect l="l" t="t" r="r" b="b"/>
              <a:pathLst>
                <a:path w="880109" h="728345">
                  <a:moveTo>
                    <a:pt x="880110" y="316611"/>
                  </a:moveTo>
                  <a:lnTo>
                    <a:pt x="878903" y="277964"/>
                  </a:lnTo>
                  <a:lnTo>
                    <a:pt x="869911" y="240334"/>
                  </a:lnTo>
                  <a:lnTo>
                    <a:pt x="853630" y="204114"/>
                  </a:lnTo>
                  <a:lnTo>
                    <a:pt x="830541" y="169659"/>
                  </a:lnTo>
                  <a:lnTo>
                    <a:pt x="801166" y="137350"/>
                  </a:lnTo>
                  <a:lnTo>
                    <a:pt x="766000" y="107543"/>
                  </a:lnTo>
                  <a:lnTo>
                    <a:pt x="725512" y="80606"/>
                  </a:lnTo>
                  <a:lnTo>
                    <a:pt x="680237" y="56921"/>
                  </a:lnTo>
                  <a:lnTo>
                    <a:pt x="630643" y="36830"/>
                  </a:lnTo>
                  <a:lnTo>
                    <a:pt x="577240" y="20726"/>
                  </a:lnTo>
                  <a:lnTo>
                    <a:pt x="520534" y="8966"/>
                  </a:lnTo>
                  <a:lnTo>
                    <a:pt x="461010" y="1905"/>
                  </a:lnTo>
                  <a:lnTo>
                    <a:pt x="401091" y="0"/>
                  </a:lnTo>
                  <a:lnTo>
                    <a:pt x="343242" y="3225"/>
                  </a:lnTo>
                  <a:lnTo>
                    <a:pt x="288036" y="11264"/>
                  </a:lnTo>
                  <a:lnTo>
                    <a:pt x="235991" y="23837"/>
                  </a:lnTo>
                  <a:lnTo>
                    <a:pt x="187667" y="40627"/>
                  </a:lnTo>
                  <a:lnTo>
                    <a:pt x="143637" y="61341"/>
                  </a:lnTo>
                  <a:lnTo>
                    <a:pt x="104419" y="85686"/>
                  </a:lnTo>
                  <a:lnTo>
                    <a:pt x="70573" y="113334"/>
                  </a:lnTo>
                  <a:lnTo>
                    <a:pt x="42672" y="144005"/>
                  </a:lnTo>
                  <a:lnTo>
                    <a:pt x="21234" y="177380"/>
                  </a:lnTo>
                  <a:lnTo>
                    <a:pt x="6819" y="213182"/>
                  </a:lnTo>
                  <a:lnTo>
                    <a:pt x="0" y="251079"/>
                  </a:lnTo>
                  <a:lnTo>
                    <a:pt x="1752" y="293052"/>
                  </a:lnTo>
                  <a:lnTo>
                    <a:pt x="12687" y="333794"/>
                  </a:lnTo>
                  <a:lnTo>
                    <a:pt x="32169" y="372808"/>
                  </a:lnTo>
                  <a:lnTo>
                    <a:pt x="59550" y="409600"/>
                  </a:lnTo>
                  <a:lnTo>
                    <a:pt x="94195" y="443687"/>
                  </a:lnTo>
                  <a:lnTo>
                    <a:pt x="135458" y="474548"/>
                  </a:lnTo>
                  <a:lnTo>
                    <a:pt x="182714" y="501713"/>
                  </a:lnTo>
                  <a:lnTo>
                    <a:pt x="235305" y="524675"/>
                  </a:lnTo>
                  <a:lnTo>
                    <a:pt x="292608" y="542925"/>
                  </a:lnTo>
                  <a:lnTo>
                    <a:pt x="416052" y="728091"/>
                  </a:lnTo>
                  <a:lnTo>
                    <a:pt x="569214" y="558927"/>
                  </a:lnTo>
                  <a:lnTo>
                    <a:pt x="625119" y="548017"/>
                  </a:lnTo>
                  <a:lnTo>
                    <a:pt x="677151" y="532257"/>
                  </a:lnTo>
                  <a:lnTo>
                    <a:pt x="724662" y="512025"/>
                  </a:lnTo>
                  <a:lnTo>
                    <a:pt x="767029" y="487680"/>
                  </a:lnTo>
                  <a:lnTo>
                    <a:pt x="803643" y="459562"/>
                  </a:lnTo>
                  <a:lnTo>
                    <a:pt x="833882" y="428040"/>
                  </a:lnTo>
                  <a:lnTo>
                    <a:pt x="857110" y="393471"/>
                  </a:lnTo>
                  <a:lnTo>
                    <a:pt x="872731" y="356209"/>
                  </a:lnTo>
                  <a:lnTo>
                    <a:pt x="880110" y="316611"/>
                  </a:lnTo>
                  <a:close/>
                </a:path>
              </a:pathLst>
            </a:custGeom>
            <a:solidFill>
              <a:srgbClr val="00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833357" y="4542535"/>
            <a:ext cx="49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7098" y="1762760"/>
            <a:ext cx="16414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solidFill>
                  <a:srgbClr val="001F5F"/>
                </a:solidFill>
                <a:latin typeface="Calibri"/>
                <a:cs typeface="Calibri"/>
              </a:rPr>
              <a:t>(1998</a:t>
            </a:r>
            <a:r>
              <a:rPr sz="195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95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001F5F"/>
                </a:solidFill>
                <a:latin typeface="Calibri"/>
                <a:cs typeface="Calibri"/>
              </a:rPr>
              <a:t>current)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83073" y="2081022"/>
            <a:ext cx="4973574" cy="2234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79" y="1579118"/>
            <a:ext cx="5205730" cy="11950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40"/>
              </a:spcBef>
            </a:pPr>
            <a:r>
              <a:rPr sz="2300" b="0" spc="-10" dirty="0">
                <a:latin typeface="Calibri Light"/>
                <a:cs typeface="Calibri Light"/>
              </a:rPr>
              <a:t>Objective</a:t>
            </a:r>
            <a:r>
              <a:rPr sz="1950" b="0" spc="-10" dirty="0">
                <a:latin typeface="Calibri Light"/>
                <a:cs typeface="Calibri Light"/>
              </a:rPr>
              <a:t>:</a:t>
            </a:r>
            <a:r>
              <a:rPr sz="1950" b="0" spc="-50" dirty="0">
                <a:latin typeface="Calibri Light"/>
                <a:cs typeface="Calibri Light"/>
              </a:rPr>
              <a:t> </a:t>
            </a:r>
            <a:r>
              <a:rPr sz="1950" b="0" dirty="0">
                <a:latin typeface="Calibri Light"/>
                <a:cs typeface="Calibri Light"/>
              </a:rPr>
              <a:t>to</a:t>
            </a:r>
            <a:r>
              <a:rPr sz="1950" b="0" spc="-25" dirty="0">
                <a:latin typeface="Calibri Light"/>
                <a:cs typeface="Calibri Light"/>
              </a:rPr>
              <a:t> </a:t>
            </a:r>
            <a:r>
              <a:rPr sz="1950" b="0" dirty="0">
                <a:latin typeface="Calibri Light"/>
                <a:cs typeface="Calibri Light"/>
              </a:rPr>
              <a:t>develop</a:t>
            </a:r>
            <a:r>
              <a:rPr sz="1950" b="0" spc="-30" dirty="0"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novel,</a:t>
            </a:r>
            <a:r>
              <a:rPr sz="1950" b="0" spc="-60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portable,</a:t>
            </a:r>
            <a:r>
              <a:rPr sz="1950" b="0" spc="-50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and</a:t>
            </a:r>
            <a:r>
              <a:rPr sz="1950" b="0" spc="-50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spc="-10" dirty="0">
                <a:solidFill>
                  <a:srgbClr val="3232FF"/>
                </a:solidFill>
                <a:latin typeface="Calibri Light"/>
                <a:cs typeface="Calibri Light"/>
              </a:rPr>
              <a:t>scalable 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robust</a:t>
            </a:r>
            <a:r>
              <a:rPr sz="1950" b="0" spc="-50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hollow</a:t>
            </a:r>
            <a:r>
              <a:rPr sz="1950" b="0" spc="-65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fiber</a:t>
            </a:r>
            <a:r>
              <a:rPr sz="1950" b="0" spc="-50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spc="-10" dirty="0">
                <a:solidFill>
                  <a:srgbClr val="3232FF"/>
                </a:solidFill>
                <a:latin typeface="Calibri Light"/>
                <a:cs typeface="Calibri Light"/>
              </a:rPr>
              <a:t>membrane-</a:t>
            </a:r>
            <a:r>
              <a:rPr sz="1950" b="0" dirty="0">
                <a:solidFill>
                  <a:srgbClr val="3232FF"/>
                </a:solidFill>
                <a:latin typeface="Calibri Light"/>
                <a:cs typeface="Calibri Light"/>
              </a:rPr>
              <a:t>based</a:t>
            </a:r>
            <a:r>
              <a:rPr sz="1950" b="0" spc="-55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spc="-10" dirty="0">
                <a:solidFill>
                  <a:srgbClr val="3232FF"/>
                </a:solidFill>
                <a:latin typeface="Calibri Light"/>
                <a:cs typeface="Calibri Light"/>
              </a:rPr>
              <a:t>separation processes</a:t>
            </a:r>
            <a:r>
              <a:rPr sz="1950" b="0" spc="-45" dirty="0">
                <a:solidFill>
                  <a:srgbClr val="3232F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latin typeface="Calibri Light"/>
                <a:cs typeface="Calibri Light"/>
              </a:rPr>
              <a:t>that convert produced</a:t>
            </a:r>
            <a:r>
              <a:rPr sz="1950" b="0" spc="25" dirty="0">
                <a:latin typeface="Calibri Light"/>
                <a:cs typeface="Calibri Light"/>
              </a:rPr>
              <a:t> </a:t>
            </a:r>
            <a:r>
              <a:rPr sz="1950" b="0" dirty="0">
                <a:latin typeface="Calibri Light"/>
                <a:cs typeface="Calibri Light"/>
              </a:rPr>
              <a:t>water</a:t>
            </a:r>
            <a:r>
              <a:rPr sz="1950" b="0" spc="-15" dirty="0">
                <a:latin typeface="Calibri Light"/>
                <a:cs typeface="Calibri Light"/>
              </a:rPr>
              <a:t> </a:t>
            </a:r>
            <a:r>
              <a:rPr sz="1950" b="0" dirty="0">
                <a:latin typeface="Calibri Light"/>
                <a:cs typeface="Calibri Light"/>
              </a:rPr>
              <a:t>into</a:t>
            </a:r>
            <a:r>
              <a:rPr sz="1950" b="0" spc="-5" dirty="0">
                <a:latin typeface="Calibri Light"/>
                <a:cs typeface="Calibri Light"/>
              </a:rPr>
              <a:t> </a:t>
            </a:r>
            <a:r>
              <a:rPr sz="1950" b="0" spc="-50" dirty="0">
                <a:latin typeface="Calibri Light"/>
                <a:cs typeface="Calibri Light"/>
              </a:rPr>
              <a:t>a </a:t>
            </a:r>
            <a:r>
              <a:rPr sz="1950" b="0" dirty="0">
                <a:solidFill>
                  <a:srgbClr val="00B04F"/>
                </a:solidFill>
                <a:latin typeface="Calibri Light"/>
                <a:cs typeface="Calibri Light"/>
              </a:rPr>
              <a:t>sustainable</a:t>
            </a:r>
            <a:r>
              <a:rPr sz="1950" b="0" spc="-15" dirty="0">
                <a:solidFill>
                  <a:srgbClr val="00B04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00B04F"/>
                </a:solidFill>
                <a:latin typeface="Calibri Light"/>
                <a:cs typeface="Calibri Light"/>
              </a:rPr>
              <a:t>water</a:t>
            </a:r>
            <a:r>
              <a:rPr sz="1950" b="0" spc="-10" dirty="0">
                <a:solidFill>
                  <a:srgbClr val="00B04F"/>
                </a:solidFill>
                <a:latin typeface="Calibri Light"/>
                <a:cs typeface="Calibri Light"/>
              </a:rPr>
              <a:t> resource</a:t>
            </a:r>
            <a:r>
              <a:rPr sz="1950" b="0" spc="-10" dirty="0">
                <a:latin typeface="Calibri Light"/>
                <a:cs typeface="Calibri Light"/>
              </a:rPr>
              <a:t>.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3652" y="4192523"/>
            <a:ext cx="5030470" cy="2109470"/>
          </a:xfrm>
          <a:custGeom>
            <a:avLst/>
            <a:gdLst/>
            <a:ahLst/>
            <a:cxnLst/>
            <a:rect l="l" t="t" r="r" b="b"/>
            <a:pathLst>
              <a:path w="5030470" h="2109470">
                <a:moveTo>
                  <a:pt x="1917954" y="313182"/>
                </a:moveTo>
                <a:lnTo>
                  <a:pt x="1908009" y="236537"/>
                </a:lnTo>
                <a:lnTo>
                  <a:pt x="1894014" y="194144"/>
                </a:lnTo>
                <a:lnTo>
                  <a:pt x="1885950" y="178028"/>
                </a:lnTo>
                <a:lnTo>
                  <a:pt x="1885950" y="299466"/>
                </a:lnTo>
                <a:lnTo>
                  <a:pt x="1885950" y="1520952"/>
                </a:lnTo>
                <a:lnTo>
                  <a:pt x="1876475" y="1579867"/>
                </a:lnTo>
                <a:lnTo>
                  <a:pt x="1861540" y="1621751"/>
                </a:lnTo>
                <a:lnTo>
                  <a:pt x="1840280" y="1660410"/>
                </a:lnTo>
                <a:lnTo>
                  <a:pt x="1813382" y="1695183"/>
                </a:lnTo>
                <a:lnTo>
                  <a:pt x="1781505" y="1725409"/>
                </a:lnTo>
                <a:lnTo>
                  <a:pt x="1745335" y="1750441"/>
                </a:lnTo>
                <a:lnTo>
                  <a:pt x="1705533" y="1769592"/>
                </a:lnTo>
                <a:lnTo>
                  <a:pt x="1662760" y="1782216"/>
                </a:lnTo>
                <a:lnTo>
                  <a:pt x="1617726" y="1787652"/>
                </a:lnTo>
                <a:lnTo>
                  <a:pt x="313944" y="1788414"/>
                </a:lnTo>
                <a:lnTo>
                  <a:pt x="269557" y="1784959"/>
                </a:lnTo>
                <a:lnTo>
                  <a:pt x="268719" y="1784896"/>
                </a:lnTo>
                <a:lnTo>
                  <a:pt x="225386" y="1774190"/>
                </a:lnTo>
                <a:lnTo>
                  <a:pt x="184658" y="1756905"/>
                </a:lnTo>
                <a:lnTo>
                  <a:pt x="147243" y="1733638"/>
                </a:lnTo>
                <a:lnTo>
                  <a:pt x="113868" y="1704975"/>
                </a:lnTo>
                <a:lnTo>
                  <a:pt x="85242" y="1671535"/>
                </a:lnTo>
                <a:lnTo>
                  <a:pt x="62090" y="1633893"/>
                </a:lnTo>
                <a:lnTo>
                  <a:pt x="45123" y="1592643"/>
                </a:lnTo>
                <a:lnTo>
                  <a:pt x="35052" y="1548384"/>
                </a:lnTo>
                <a:lnTo>
                  <a:pt x="32004" y="1520190"/>
                </a:lnTo>
                <a:lnTo>
                  <a:pt x="32004" y="298704"/>
                </a:lnTo>
                <a:lnTo>
                  <a:pt x="37338" y="256794"/>
                </a:lnTo>
                <a:lnTo>
                  <a:pt x="49758" y="213652"/>
                </a:lnTo>
                <a:lnTo>
                  <a:pt x="68592" y="173697"/>
                </a:lnTo>
                <a:lnTo>
                  <a:pt x="93510" y="137185"/>
                </a:lnTo>
                <a:lnTo>
                  <a:pt x="124206" y="104394"/>
                </a:lnTo>
                <a:lnTo>
                  <a:pt x="183705" y="63258"/>
                </a:lnTo>
                <a:lnTo>
                  <a:pt x="225386" y="45834"/>
                </a:lnTo>
                <a:lnTo>
                  <a:pt x="269557" y="35153"/>
                </a:lnTo>
                <a:lnTo>
                  <a:pt x="313944" y="31318"/>
                </a:lnTo>
                <a:lnTo>
                  <a:pt x="1604010" y="31242"/>
                </a:lnTo>
                <a:lnTo>
                  <a:pt x="1632966" y="32766"/>
                </a:lnTo>
                <a:lnTo>
                  <a:pt x="1677873" y="41198"/>
                </a:lnTo>
                <a:lnTo>
                  <a:pt x="1719897" y="56324"/>
                </a:lnTo>
                <a:lnTo>
                  <a:pt x="1758454" y="77546"/>
                </a:lnTo>
                <a:lnTo>
                  <a:pt x="1793011" y="104267"/>
                </a:lnTo>
                <a:lnTo>
                  <a:pt x="1822983" y="135902"/>
                </a:lnTo>
                <a:lnTo>
                  <a:pt x="1847824" y="171831"/>
                </a:lnTo>
                <a:lnTo>
                  <a:pt x="1866976" y="211467"/>
                </a:lnTo>
                <a:lnTo>
                  <a:pt x="1879866" y="254215"/>
                </a:lnTo>
                <a:lnTo>
                  <a:pt x="1885950" y="299466"/>
                </a:lnTo>
                <a:lnTo>
                  <a:pt x="1885950" y="178028"/>
                </a:lnTo>
                <a:lnTo>
                  <a:pt x="1849158" y="118313"/>
                </a:lnTo>
                <a:lnTo>
                  <a:pt x="1819414" y="85940"/>
                </a:lnTo>
                <a:lnTo>
                  <a:pt x="1785505" y="57962"/>
                </a:lnTo>
                <a:lnTo>
                  <a:pt x="1747989" y="34925"/>
                </a:lnTo>
                <a:lnTo>
                  <a:pt x="1707400" y="17360"/>
                </a:lnTo>
                <a:lnTo>
                  <a:pt x="1664309" y="5791"/>
                </a:lnTo>
                <a:lnTo>
                  <a:pt x="1620012" y="850"/>
                </a:lnTo>
                <a:lnTo>
                  <a:pt x="1619250" y="762"/>
                </a:lnTo>
                <a:lnTo>
                  <a:pt x="1604010" y="0"/>
                </a:lnTo>
                <a:lnTo>
                  <a:pt x="313944" y="0"/>
                </a:lnTo>
                <a:lnTo>
                  <a:pt x="269557" y="3390"/>
                </a:lnTo>
                <a:lnTo>
                  <a:pt x="223977" y="13258"/>
                </a:lnTo>
                <a:lnTo>
                  <a:pt x="182587" y="28829"/>
                </a:lnTo>
                <a:lnTo>
                  <a:pt x="144233" y="49822"/>
                </a:lnTo>
                <a:lnTo>
                  <a:pt x="109372" y="75831"/>
                </a:lnTo>
                <a:lnTo>
                  <a:pt x="78473" y="106438"/>
                </a:lnTo>
                <a:lnTo>
                  <a:pt x="51993" y="141236"/>
                </a:lnTo>
                <a:lnTo>
                  <a:pt x="30416" y="179819"/>
                </a:lnTo>
                <a:lnTo>
                  <a:pt x="14198" y="221780"/>
                </a:lnTo>
                <a:lnTo>
                  <a:pt x="3810" y="266700"/>
                </a:lnTo>
                <a:lnTo>
                  <a:pt x="0" y="313944"/>
                </a:lnTo>
                <a:lnTo>
                  <a:pt x="0" y="1506474"/>
                </a:lnTo>
                <a:lnTo>
                  <a:pt x="3810" y="1554480"/>
                </a:lnTo>
                <a:lnTo>
                  <a:pt x="20624" y="1617243"/>
                </a:lnTo>
                <a:lnTo>
                  <a:pt x="32004" y="1641348"/>
                </a:lnTo>
                <a:lnTo>
                  <a:pt x="41744" y="1662010"/>
                </a:lnTo>
                <a:lnTo>
                  <a:pt x="69621" y="1702917"/>
                </a:lnTo>
                <a:lnTo>
                  <a:pt x="103632" y="1738884"/>
                </a:lnTo>
                <a:lnTo>
                  <a:pt x="115062" y="1748028"/>
                </a:lnTo>
                <a:lnTo>
                  <a:pt x="126492" y="1757934"/>
                </a:lnTo>
                <a:lnTo>
                  <a:pt x="168960" y="1784464"/>
                </a:lnTo>
                <a:lnTo>
                  <a:pt x="215277" y="1803869"/>
                </a:lnTo>
                <a:lnTo>
                  <a:pt x="264058" y="1815731"/>
                </a:lnTo>
                <a:lnTo>
                  <a:pt x="313944" y="1819656"/>
                </a:lnTo>
                <a:lnTo>
                  <a:pt x="1620012" y="1819656"/>
                </a:lnTo>
                <a:lnTo>
                  <a:pt x="1680959" y="1810321"/>
                </a:lnTo>
                <a:lnTo>
                  <a:pt x="1723453" y="1796275"/>
                </a:lnTo>
                <a:lnTo>
                  <a:pt x="1763026" y="1776501"/>
                </a:lnTo>
                <a:lnTo>
                  <a:pt x="1799170" y="1751533"/>
                </a:lnTo>
                <a:lnTo>
                  <a:pt x="1831428" y="1721891"/>
                </a:lnTo>
                <a:lnTo>
                  <a:pt x="1859280" y="1688084"/>
                </a:lnTo>
                <a:lnTo>
                  <a:pt x="1882279" y="1650644"/>
                </a:lnTo>
                <a:lnTo>
                  <a:pt x="1899920" y="1610093"/>
                </a:lnTo>
                <a:lnTo>
                  <a:pt x="1911718" y="1566951"/>
                </a:lnTo>
                <a:lnTo>
                  <a:pt x="1917192" y="1521714"/>
                </a:lnTo>
                <a:lnTo>
                  <a:pt x="1917954" y="1505712"/>
                </a:lnTo>
                <a:lnTo>
                  <a:pt x="1917954" y="313182"/>
                </a:lnTo>
                <a:close/>
              </a:path>
              <a:path w="5030470" h="2109470">
                <a:moveTo>
                  <a:pt x="5029962" y="342900"/>
                </a:moveTo>
                <a:lnTo>
                  <a:pt x="5028438" y="308610"/>
                </a:lnTo>
                <a:lnTo>
                  <a:pt x="5019941" y="260273"/>
                </a:lnTo>
                <a:lnTo>
                  <a:pt x="5004727" y="214464"/>
                </a:lnTo>
                <a:lnTo>
                  <a:pt x="4998720" y="202450"/>
                </a:lnTo>
                <a:lnTo>
                  <a:pt x="4998720" y="343662"/>
                </a:lnTo>
                <a:lnTo>
                  <a:pt x="4998720" y="1770888"/>
                </a:lnTo>
                <a:lnTo>
                  <a:pt x="4987849" y="1851761"/>
                </a:lnTo>
                <a:lnTo>
                  <a:pt x="4971313" y="1897456"/>
                </a:lnTo>
                <a:lnTo>
                  <a:pt x="4948212" y="1939391"/>
                </a:lnTo>
                <a:lnTo>
                  <a:pt x="4919167" y="1976958"/>
                </a:lnTo>
                <a:lnTo>
                  <a:pt x="4884826" y="2009546"/>
                </a:lnTo>
                <a:lnTo>
                  <a:pt x="4845786" y="2036559"/>
                </a:lnTo>
                <a:lnTo>
                  <a:pt x="4802708" y="2057361"/>
                </a:lnTo>
                <a:lnTo>
                  <a:pt x="4756188" y="2071382"/>
                </a:lnTo>
                <a:lnTo>
                  <a:pt x="4709160" y="2077669"/>
                </a:lnTo>
                <a:lnTo>
                  <a:pt x="4708398" y="2077770"/>
                </a:lnTo>
                <a:lnTo>
                  <a:pt x="4707636" y="2077872"/>
                </a:lnTo>
                <a:lnTo>
                  <a:pt x="3399282" y="2077974"/>
                </a:lnTo>
                <a:lnTo>
                  <a:pt x="3350869" y="2074240"/>
                </a:lnTo>
                <a:lnTo>
                  <a:pt x="3349688" y="2074151"/>
                </a:lnTo>
                <a:lnTo>
                  <a:pt x="3303219" y="2062797"/>
                </a:lnTo>
                <a:lnTo>
                  <a:pt x="3302965" y="2062734"/>
                </a:lnTo>
                <a:lnTo>
                  <a:pt x="3302457" y="2062607"/>
                </a:lnTo>
                <a:lnTo>
                  <a:pt x="3258413" y="2044039"/>
                </a:lnTo>
                <a:lnTo>
                  <a:pt x="3217773" y="2018842"/>
                </a:lnTo>
                <a:lnTo>
                  <a:pt x="3181705" y="1987842"/>
                </a:lnTo>
                <a:lnTo>
                  <a:pt x="3150730" y="1951583"/>
                </a:lnTo>
                <a:lnTo>
                  <a:pt x="3125533" y="1910676"/>
                </a:lnTo>
                <a:lnTo>
                  <a:pt x="3106813" y="1865744"/>
                </a:lnTo>
                <a:lnTo>
                  <a:pt x="3095244" y="1817370"/>
                </a:lnTo>
                <a:lnTo>
                  <a:pt x="3092196" y="1786128"/>
                </a:lnTo>
                <a:lnTo>
                  <a:pt x="3092196" y="326898"/>
                </a:lnTo>
                <a:lnTo>
                  <a:pt x="3098292" y="281178"/>
                </a:lnTo>
                <a:lnTo>
                  <a:pt x="3111817" y="234721"/>
                </a:lnTo>
                <a:lnTo>
                  <a:pt x="3132429" y="191008"/>
                </a:lnTo>
                <a:lnTo>
                  <a:pt x="3159595" y="151041"/>
                </a:lnTo>
                <a:lnTo>
                  <a:pt x="3192780" y="115824"/>
                </a:lnTo>
                <a:lnTo>
                  <a:pt x="3257486" y="70739"/>
                </a:lnTo>
                <a:lnTo>
                  <a:pt x="3302965" y="51587"/>
                </a:lnTo>
                <a:lnTo>
                  <a:pt x="3350387" y="39903"/>
                </a:lnTo>
                <a:lnTo>
                  <a:pt x="3399282" y="35877"/>
                </a:lnTo>
                <a:lnTo>
                  <a:pt x="4691634" y="35814"/>
                </a:lnTo>
                <a:lnTo>
                  <a:pt x="4706874" y="36550"/>
                </a:lnTo>
                <a:lnTo>
                  <a:pt x="4771606" y="46532"/>
                </a:lnTo>
                <a:lnTo>
                  <a:pt x="4817338" y="63042"/>
                </a:lnTo>
                <a:lnTo>
                  <a:pt x="4859401" y="86207"/>
                </a:lnTo>
                <a:lnTo>
                  <a:pt x="4897132" y="115354"/>
                </a:lnTo>
                <a:lnTo>
                  <a:pt x="4929886" y="149821"/>
                </a:lnTo>
                <a:lnTo>
                  <a:pt x="4957000" y="188950"/>
                </a:lnTo>
                <a:lnTo>
                  <a:pt x="4977816" y="232079"/>
                </a:lnTo>
                <a:lnTo>
                  <a:pt x="4991684" y="278536"/>
                </a:lnTo>
                <a:lnTo>
                  <a:pt x="4997958" y="327660"/>
                </a:lnTo>
                <a:lnTo>
                  <a:pt x="4998720" y="343662"/>
                </a:lnTo>
                <a:lnTo>
                  <a:pt x="4998720" y="202450"/>
                </a:lnTo>
                <a:lnTo>
                  <a:pt x="4956391" y="132651"/>
                </a:lnTo>
                <a:lnTo>
                  <a:pt x="4924387" y="97751"/>
                </a:lnTo>
                <a:lnTo>
                  <a:pt x="4887900" y="67576"/>
                </a:lnTo>
                <a:lnTo>
                  <a:pt x="4847488" y="42710"/>
                </a:lnTo>
                <a:lnTo>
                  <a:pt x="4803737" y="23672"/>
                </a:lnTo>
                <a:lnTo>
                  <a:pt x="4757178" y="11036"/>
                </a:lnTo>
                <a:lnTo>
                  <a:pt x="4709160" y="5435"/>
                </a:lnTo>
                <a:lnTo>
                  <a:pt x="4708398" y="5334"/>
                </a:lnTo>
                <a:lnTo>
                  <a:pt x="4691634" y="4572"/>
                </a:lnTo>
                <a:lnTo>
                  <a:pt x="3399282" y="4572"/>
                </a:lnTo>
                <a:lnTo>
                  <a:pt x="3350869" y="7810"/>
                </a:lnTo>
                <a:lnTo>
                  <a:pt x="3350387" y="7835"/>
                </a:lnTo>
                <a:lnTo>
                  <a:pt x="3303219" y="18237"/>
                </a:lnTo>
                <a:lnTo>
                  <a:pt x="3258413" y="35242"/>
                </a:lnTo>
                <a:lnTo>
                  <a:pt x="3216605" y="58280"/>
                </a:lnTo>
                <a:lnTo>
                  <a:pt x="3178441" y="86817"/>
                </a:lnTo>
                <a:lnTo>
                  <a:pt x="3144570" y="120294"/>
                </a:lnTo>
                <a:lnTo>
                  <a:pt x="3115614" y="158165"/>
                </a:lnTo>
                <a:lnTo>
                  <a:pt x="3092196" y="199999"/>
                </a:lnTo>
                <a:lnTo>
                  <a:pt x="3075076" y="244868"/>
                </a:lnTo>
                <a:lnTo>
                  <a:pt x="3064764" y="292608"/>
                </a:lnTo>
                <a:lnTo>
                  <a:pt x="3060192" y="343662"/>
                </a:lnTo>
                <a:lnTo>
                  <a:pt x="3060192" y="1770888"/>
                </a:lnTo>
                <a:lnTo>
                  <a:pt x="3064764" y="1822704"/>
                </a:lnTo>
                <a:lnTo>
                  <a:pt x="3082607" y="1890585"/>
                </a:lnTo>
                <a:lnTo>
                  <a:pt x="3092196" y="1911045"/>
                </a:lnTo>
                <a:lnTo>
                  <a:pt x="3105175" y="1938769"/>
                </a:lnTo>
                <a:lnTo>
                  <a:pt x="3134969" y="1982838"/>
                </a:lnTo>
                <a:lnTo>
                  <a:pt x="3171444" y="2021586"/>
                </a:lnTo>
                <a:lnTo>
                  <a:pt x="3243262" y="2071560"/>
                </a:lnTo>
                <a:lnTo>
                  <a:pt x="3292360" y="2092604"/>
                </a:lnTo>
                <a:lnTo>
                  <a:pt x="3344240" y="2105190"/>
                </a:lnTo>
                <a:lnTo>
                  <a:pt x="3399282" y="2109216"/>
                </a:lnTo>
                <a:lnTo>
                  <a:pt x="4709160" y="2109216"/>
                </a:lnTo>
                <a:lnTo>
                  <a:pt x="4774476" y="2099208"/>
                </a:lnTo>
                <a:lnTo>
                  <a:pt x="4820386" y="2084044"/>
                </a:lnTo>
                <a:lnTo>
                  <a:pt x="4863147" y="2062734"/>
                </a:lnTo>
                <a:lnTo>
                  <a:pt x="4902200" y="2035822"/>
                </a:lnTo>
                <a:lnTo>
                  <a:pt x="4937023" y="2003882"/>
                </a:lnTo>
                <a:lnTo>
                  <a:pt x="4967097" y="1967433"/>
                </a:lnTo>
                <a:lnTo>
                  <a:pt x="4991874" y="1927047"/>
                </a:lnTo>
                <a:lnTo>
                  <a:pt x="5010836" y="1883257"/>
                </a:lnTo>
                <a:lnTo>
                  <a:pt x="5023459" y="1836610"/>
                </a:lnTo>
                <a:lnTo>
                  <a:pt x="5029200" y="1787652"/>
                </a:lnTo>
                <a:lnTo>
                  <a:pt x="5029962" y="1770888"/>
                </a:lnTo>
                <a:lnTo>
                  <a:pt x="5029962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877" y="4384040"/>
            <a:ext cx="153162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latin typeface="Calibri"/>
                <a:cs typeface="Calibri"/>
              </a:rPr>
              <a:t>Organics</a:t>
            </a:r>
            <a:r>
              <a:rPr sz="1650" b="1" spc="-9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removal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877" y="4814570"/>
            <a:ext cx="1443990" cy="1031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20"/>
              </a:spcBef>
              <a:buFont typeface="Wingdings"/>
              <a:buChar char=""/>
              <a:tabLst>
                <a:tab pos="247650" algn="l"/>
              </a:tabLst>
            </a:pPr>
            <a:r>
              <a:rPr sz="1300" spc="-10" dirty="0">
                <a:latin typeface="Calibri"/>
                <a:cs typeface="Calibri"/>
              </a:rPr>
              <a:t>Ultrafiltration</a:t>
            </a:r>
            <a:endParaRPr sz="130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247650" algn="l"/>
              </a:tabLst>
            </a:pPr>
            <a:r>
              <a:rPr sz="1300" spc="-10" dirty="0">
                <a:latin typeface="Calibri"/>
                <a:cs typeface="Calibri"/>
              </a:rPr>
              <a:t>Microfiltration</a:t>
            </a:r>
            <a:endParaRPr sz="1300">
              <a:latin typeface="Calibri"/>
              <a:cs typeface="Calibri"/>
            </a:endParaRPr>
          </a:p>
          <a:p>
            <a:pPr marL="247650" marR="431800" indent="-235585">
              <a:lnSpc>
                <a:spcPct val="101499"/>
              </a:lnSpc>
              <a:spcBef>
                <a:spcPts val="5"/>
              </a:spcBef>
              <a:buFont typeface="Wingdings"/>
              <a:buChar char=""/>
              <a:tabLst>
                <a:tab pos="247650" algn="l"/>
              </a:tabLst>
            </a:pPr>
            <a:r>
              <a:rPr sz="1300" spc="-10" dirty="0">
                <a:latin typeface="Calibri"/>
                <a:cs typeface="Calibri"/>
              </a:rPr>
              <a:t>Membrane adsorption</a:t>
            </a:r>
            <a:endParaRPr sz="130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247650" algn="l"/>
              </a:tabLst>
            </a:pPr>
            <a:r>
              <a:rPr sz="1300" b="1" dirty="0">
                <a:latin typeface="Calibri"/>
                <a:cs typeface="Calibri"/>
              </a:rPr>
              <a:t>Hybrid</a:t>
            </a:r>
            <a:r>
              <a:rPr sz="1300" b="1" spc="5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processes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79" y="3767328"/>
            <a:ext cx="1506473" cy="10241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48126" y="4291076"/>
            <a:ext cx="16637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latin typeface="Calibri"/>
                <a:cs typeface="Calibri"/>
              </a:rPr>
              <a:t>Desalination/ </a:t>
            </a:r>
            <a:r>
              <a:rPr sz="1650" b="1" dirty="0">
                <a:latin typeface="Calibri"/>
                <a:cs typeface="Calibri"/>
              </a:rPr>
              <a:t>Resource</a:t>
            </a:r>
            <a:r>
              <a:rPr sz="1650" b="1" spc="-9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Recovery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8126" y="4922773"/>
            <a:ext cx="1443990" cy="1232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20"/>
              </a:spcBef>
              <a:buFont typeface="Wingdings"/>
              <a:buChar char=""/>
              <a:tabLst>
                <a:tab pos="247650" algn="l"/>
              </a:tabLst>
            </a:pPr>
            <a:r>
              <a:rPr sz="1300" spc="-10" dirty="0">
                <a:latin typeface="Calibri"/>
                <a:cs typeface="Calibri"/>
              </a:rPr>
              <a:t>Nanofiltration</a:t>
            </a:r>
            <a:endParaRPr sz="1300">
              <a:latin typeface="Calibri"/>
              <a:cs typeface="Calibri"/>
            </a:endParaRPr>
          </a:p>
          <a:p>
            <a:pPr marL="247650" marR="24765" indent="-235585">
              <a:lnSpc>
                <a:spcPct val="101499"/>
              </a:lnSpc>
              <a:buFont typeface="Wingdings"/>
              <a:buChar char=""/>
              <a:tabLst>
                <a:tab pos="247650" algn="l"/>
              </a:tabLst>
            </a:pPr>
            <a:r>
              <a:rPr sz="1300" spc="-10" dirty="0">
                <a:latin typeface="Calibri"/>
                <a:cs typeface="Calibri"/>
              </a:rPr>
              <a:t>Reverse/Forward osmosis</a:t>
            </a:r>
            <a:endParaRPr sz="1300">
              <a:latin typeface="Calibri"/>
              <a:cs typeface="Calibri"/>
            </a:endParaRPr>
          </a:p>
          <a:p>
            <a:pPr marL="247650" marR="417830" indent="-235585">
              <a:lnSpc>
                <a:spcPct val="101499"/>
              </a:lnSpc>
              <a:buFont typeface="Wingdings"/>
              <a:buChar char=""/>
              <a:tabLst>
                <a:tab pos="247650" algn="l"/>
              </a:tabLst>
            </a:pPr>
            <a:r>
              <a:rPr sz="1300" b="1" spc="-10" dirty="0">
                <a:solidFill>
                  <a:srgbClr val="3232FF"/>
                </a:solidFill>
                <a:latin typeface="Calibri"/>
                <a:cs typeface="Calibri"/>
              </a:rPr>
              <a:t>Membrane distillation</a:t>
            </a:r>
            <a:endParaRPr sz="130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247650" algn="l"/>
              </a:tabLst>
            </a:pPr>
            <a:r>
              <a:rPr sz="1300" b="1" dirty="0">
                <a:latin typeface="Calibri"/>
                <a:cs typeface="Calibri"/>
              </a:rPr>
              <a:t>Hybrid</a:t>
            </a:r>
            <a:r>
              <a:rPr sz="1300" b="1" spc="5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processes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7958" y="3039617"/>
            <a:ext cx="3136900" cy="786130"/>
            <a:chOff x="1187958" y="3039617"/>
            <a:chExt cx="3136900" cy="786130"/>
          </a:xfrm>
        </p:grpSpPr>
        <p:sp>
          <p:nvSpPr>
            <p:cNvPr id="10" name="object 10"/>
            <p:cNvSpPr/>
            <p:nvPr/>
          </p:nvSpPr>
          <p:spPr>
            <a:xfrm>
              <a:off x="1193292" y="3044951"/>
              <a:ext cx="3126740" cy="775335"/>
            </a:xfrm>
            <a:custGeom>
              <a:avLst/>
              <a:gdLst/>
              <a:ahLst/>
              <a:cxnLst/>
              <a:rect l="l" t="t" r="r" b="b"/>
              <a:pathLst>
                <a:path w="3126740" h="775335">
                  <a:moveTo>
                    <a:pt x="3126486" y="387858"/>
                  </a:moveTo>
                  <a:lnTo>
                    <a:pt x="3111405" y="333772"/>
                  </a:lnTo>
                  <a:lnTo>
                    <a:pt x="3085220" y="298952"/>
                  </a:lnTo>
                  <a:lnTo>
                    <a:pt x="3046829" y="265297"/>
                  </a:lnTo>
                  <a:lnTo>
                    <a:pt x="2996833" y="232956"/>
                  </a:lnTo>
                  <a:lnTo>
                    <a:pt x="2935830" y="202078"/>
                  </a:lnTo>
                  <a:lnTo>
                    <a:pt x="2864421" y="172812"/>
                  </a:lnTo>
                  <a:lnTo>
                    <a:pt x="2825002" y="158831"/>
                  </a:lnTo>
                  <a:lnTo>
                    <a:pt x="2783206" y="145308"/>
                  </a:lnTo>
                  <a:lnTo>
                    <a:pt x="2739108" y="132263"/>
                  </a:lnTo>
                  <a:lnTo>
                    <a:pt x="2692783" y="119715"/>
                  </a:lnTo>
                  <a:lnTo>
                    <a:pt x="2644307" y="107682"/>
                  </a:lnTo>
                  <a:lnTo>
                    <a:pt x="2593754" y="96182"/>
                  </a:lnTo>
                  <a:lnTo>
                    <a:pt x="2541198" y="85235"/>
                  </a:lnTo>
                  <a:lnTo>
                    <a:pt x="2486716" y="74858"/>
                  </a:lnTo>
                  <a:lnTo>
                    <a:pt x="2430382" y="65072"/>
                  </a:lnTo>
                  <a:lnTo>
                    <a:pt x="2372272" y="55894"/>
                  </a:lnTo>
                  <a:lnTo>
                    <a:pt x="2312459" y="47342"/>
                  </a:lnTo>
                  <a:lnTo>
                    <a:pt x="2251019" y="39437"/>
                  </a:lnTo>
                  <a:lnTo>
                    <a:pt x="2188027" y="32196"/>
                  </a:lnTo>
                  <a:lnTo>
                    <a:pt x="2123557" y="25638"/>
                  </a:lnTo>
                  <a:lnTo>
                    <a:pt x="2057686" y="19781"/>
                  </a:lnTo>
                  <a:lnTo>
                    <a:pt x="1990487" y="14645"/>
                  </a:lnTo>
                  <a:lnTo>
                    <a:pt x="1922037" y="10248"/>
                  </a:lnTo>
                  <a:lnTo>
                    <a:pt x="1852409" y="6608"/>
                  </a:lnTo>
                  <a:lnTo>
                    <a:pt x="1781678" y="3745"/>
                  </a:lnTo>
                  <a:lnTo>
                    <a:pt x="1709921" y="1677"/>
                  </a:lnTo>
                  <a:lnTo>
                    <a:pt x="1637211" y="422"/>
                  </a:lnTo>
                  <a:lnTo>
                    <a:pt x="1563624" y="0"/>
                  </a:lnTo>
                  <a:lnTo>
                    <a:pt x="1489973" y="422"/>
                  </a:lnTo>
                  <a:lnTo>
                    <a:pt x="1417203" y="1677"/>
                  </a:lnTo>
                  <a:lnTo>
                    <a:pt x="1345389" y="3745"/>
                  </a:lnTo>
                  <a:lnTo>
                    <a:pt x="1274606" y="6608"/>
                  </a:lnTo>
                  <a:lnTo>
                    <a:pt x="1204928" y="10248"/>
                  </a:lnTo>
                  <a:lnTo>
                    <a:pt x="1136431" y="14645"/>
                  </a:lnTo>
                  <a:lnTo>
                    <a:pt x="1069189" y="19781"/>
                  </a:lnTo>
                  <a:lnTo>
                    <a:pt x="1003277" y="25638"/>
                  </a:lnTo>
                  <a:lnTo>
                    <a:pt x="938771" y="32196"/>
                  </a:lnTo>
                  <a:lnTo>
                    <a:pt x="875744" y="39437"/>
                  </a:lnTo>
                  <a:lnTo>
                    <a:pt x="814272" y="47342"/>
                  </a:lnTo>
                  <a:lnTo>
                    <a:pt x="754430" y="55894"/>
                  </a:lnTo>
                  <a:lnTo>
                    <a:pt x="696292" y="65072"/>
                  </a:lnTo>
                  <a:lnTo>
                    <a:pt x="639933" y="74858"/>
                  </a:lnTo>
                  <a:lnTo>
                    <a:pt x="585429" y="85235"/>
                  </a:lnTo>
                  <a:lnTo>
                    <a:pt x="532853" y="96182"/>
                  </a:lnTo>
                  <a:lnTo>
                    <a:pt x="482282" y="107682"/>
                  </a:lnTo>
                  <a:lnTo>
                    <a:pt x="433789" y="119715"/>
                  </a:lnTo>
                  <a:lnTo>
                    <a:pt x="387450" y="132263"/>
                  </a:lnTo>
                  <a:lnTo>
                    <a:pt x="343339" y="145308"/>
                  </a:lnTo>
                  <a:lnTo>
                    <a:pt x="301532" y="158831"/>
                  </a:lnTo>
                  <a:lnTo>
                    <a:pt x="262103" y="172812"/>
                  </a:lnTo>
                  <a:lnTo>
                    <a:pt x="225127" y="187234"/>
                  </a:lnTo>
                  <a:lnTo>
                    <a:pt x="158833" y="217325"/>
                  </a:lnTo>
                  <a:lnTo>
                    <a:pt x="103250" y="248953"/>
                  </a:lnTo>
                  <a:lnTo>
                    <a:pt x="58976" y="281970"/>
                  </a:lnTo>
                  <a:lnTo>
                    <a:pt x="26611" y="316226"/>
                  </a:lnTo>
                  <a:lnTo>
                    <a:pt x="6752" y="351571"/>
                  </a:lnTo>
                  <a:lnTo>
                    <a:pt x="0" y="387858"/>
                  </a:lnTo>
                  <a:lnTo>
                    <a:pt x="1700" y="406045"/>
                  </a:lnTo>
                  <a:lnTo>
                    <a:pt x="15081" y="441764"/>
                  </a:lnTo>
                  <a:lnTo>
                    <a:pt x="41267" y="476481"/>
                  </a:lnTo>
                  <a:lnTo>
                    <a:pt x="79662" y="510046"/>
                  </a:lnTo>
                  <a:lnTo>
                    <a:pt x="129665" y="542309"/>
                  </a:lnTo>
                  <a:lnTo>
                    <a:pt x="190679" y="573121"/>
                  </a:lnTo>
                  <a:lnTo>
                    <a:pt x="262103" y="602330"/>
                  </a:lnTo>
                  <a:lnTo>
                    <a:pt x="301532" y="616287"/>
                  </a:lnTo>
                  <a:lnTo>
                    <a:pt x="343339" y="629787"/>
                  </a:lnTo>
                  <a:lnTo>
                    <a:pt x="387450" y="642811"/>
                  </a:lnTo>
                  <a:lnTo>
                    <a:pt x="433789" y="655342"/>
                  </a:lnTo>
                  <a:lnTo>
                    <a:pt x="482282" y="667359"/>
                  </a:lnTo>
                  <a:lnTo>
                    <a:pt x="532853" y="678844"/>
                  </a:lnTo>
                  <a:lnTo>
                    <a:pt x="585429" y="689778"/>
                  </a:lnTo>
                  <a:lnTo>
                    <a:pt x="639933" y="700143"/>
                  </a:lnTo>
                  <a:lnTo>
                    <a:pt x="696292" y="709920"/>
                  </a:lnTo>
                  <a:lnTo>
                    <a:pt x="754430" y="719090"/>
                  </a:lnTo>
                  <a:lnTo>
                    <a:pt x="814272" y="727634"/>
                  </a:lnTo>
                  <a:lnTo>
                    <a:pt x="875744" y="735534"/>
                  </a:lnTo>
                  <a:lnTo>
                    <a:pt x="938771" y="742770"/>
                  </a:lnTo>
                  <a:lnTo>
                    <a:pt x="1003277" y="749325"/>
                  </a:lnTo>
                  <a:lnTo>
                    <a:pt x="1069189" y="755178"/>
                  </a:lnTo>
                  <a:lnTo>
                    <a:pt x="1136431" y="760312"/>
                  </a:lnTo>
                  <a:lnTo>
                    <a:pt x="1204928" y="764708"/>
                  </a:lnTo>
                  <a:lnTo>
                    <a:pt x="1274606" y="768346"/>
                  </a:lnTo>
                  <a:lnTo>
                    <a:pt x="1345389" y="771209"/>
                  </a:lnTo>
                  <a:lnTo>
                    <a:pt x="1417203" y="773277"/>
                  </a:lnTo>
                  <a:lnTo>
                    <a:pt x="1489973" y="774531"/>
                  </a:lnTo>
                  <a:lnTo>
                    <a:pt x="1563624" y="774954"/>
                  </a:lnTo>
                  <a:lnTo>
                    <a:pt x="1637211" y="774531"/>
                  </a:lnTo>
                  <a:lnTo>
                    <a:pt x="1709921" y="773277"/>
                  </a:lnTo>
                  <a:lnTo>
                    <a:pt x="1781678" y="771209"/>
                  </a:lnTo>
                  <a:lnTo>
                    <a:pt x="1852409" y="768346"/>
                  </a:lnTo>
                  <a:lnTo>
                    <a:pt x="1922037" y="764708"/>
                  </a:lnTo>
                  <a:lnTo>
                    <a:pt x="1990487" y="760312"/>
                  </a:lnTo>
                  <a:lnTo>
                    <a:pt x="2057686" y="755178"/>
                  </a:lnTo>
                  <a:lnTo>
                    <a:pt x="2123557" y="749325"/>
                  </a:lnTo>
                  <a:lnTo>
                    <a:pt x="2188027" y="742770"/>
                  </a:lnTo>
                  <a:lnTo>
                    <a:pt x="2251019" y="735534"/>
                  </a:lnTo>
                  <a:lnTo>
                    <a:pt x="2312459" y="727634"/>
                  </a:lnTo>
                  <a:lnTo>
                    <a:pt x="2372272" y="719090"/>
                  </a:lnTo>
                  <a:lnTo>
                    <a:pt x="2430382" y="709920"/>
                  </a:lnTo>
                  <a:lnTo>
                    <a:pt x="2486716" y="700143"/>
                  </a:lnTo>
                  <a:lnTo>
                    <a:pt x="2541198" y="689778"/>
                  </a:lnTo>
                  <a:lnTo>
                    <a:pt x="2593754" y="678844"/>
                  </a:lnTo>
                  <a:lnTo>
                    <a:pt x="2644307" y="667359"/>
                  </a:lnTo>
                  <a:lnTo>
                    <a:pt x="2692783" y="655342"/>
                  </a:lnTo>
                  <a:lnTo>
                    <a:pt x="2739108" y="642811"/>
                  </a:lnTo>
                  <a:lnTo>
                    <a:pt x="2783206" y="629787"/>
                  </a:lnTo>
                  <a:lnTo>
                    <a:pt x="2825002" y="616287"/>
                  </a:lnTo>
                  <a:lnTo>
                    <a:pt x="2864421" y="602330"/>
                  </a:lnTo>
                  <a:lnTo>
                    <a:pt x="2901389" y="587935"/>
                  </a:lnTo>
                  <a:lnTo>
                    <a:pt x="2967670" y="557906"/>
                  </a:lnTo>
                  <a:lnTo>
                    <a:pt x="3023244" y="526350"/>
                  </a:lnTo>
                  <a:lnTo>
                    <a:pt x="3067513" y="493416"/>
                  </a:lnTo>
                  <a:lnTo>
                    <a:pt x="3099876" y="459257"/>
                  </a:lnTo>
                  <a:lnTo>
                    <a:pt x="3119733" y="424020"/>
                  </a:lnTo>
                  <a:lnTo>
                    <a:pt x="3126486" y="387858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7958" y="3039617"/>
              <a:ext cx="3136900" cy="786130"/>
            </a:xfrm>
            <a:custGeom>
              <a:avLst/>
              <a:gdLst/>
              <a:ahLst/>
              <a:cxnLst/>
              <a:rect l="l" t="t" r="r" b="b"/>
              <a:pathLst>
                <a:path w="3136900" h="786129">
                  <a:moveTo>
                    <a:pt x="3124200" y="374141"/>
                  </a:moveTo>
                  <a:lnTo>
                    <a:pt x="3124200" y="351281"/>
                  </a:lnTo>
                  <a:lnTo>
                    <a:pt x="3098800" y="313766"/>
                  </a:lnTo>
                  <a:lnTo>
                    <a:pt x="3073400" y="280288"/>
                  </a:lnTo>
                  <a:lnTo>
                    <a:pt x="3022600" y="250883"/>
                  </a:lnTo>
                  <a:lnTo>
                    <a:pt x="2984500" y="225585"/>
                  </a:lnTo>
                  <a:lnTo>
                    <a:pt x="2946400" y="204430"/>
                  </a:lnTo>
                  <a:lnTo>
                    <a:pt x="2895600" y="187451"/>
                  </a:lnTo>
                  <a:lnTo>
                    <a:pt x="2857500" y="171449"/>
                  </a:lnTo>
                  <a:lnTo>
                    <a:pt x="2819400" y="156209"/>
                  </a:lnTo>
                  <a:lnTo>
                    <a:pt x="2768600" y="141772"/>
                  </a:lnTo>
                  <a:lnTo>
                    <a:pt x="2717800" y="128239"/>
                  </a:lnTo>
                  <a:lnTo>
                    <a:pt x="2679700" y="115580"/>
                  </a:lnTo>
                  <a:lnTo>
                    <a:pt x="2628900" y="103767"/>
                  </a:lnTo>
                  <a:lnTo>
                    <a:pt x="2578100" y="92769"/>
                  </a:lnTo>
                  <a:lnTo>
                    <a:pt x="2527300" y="82559"/>
                  </a:lnTo>
                  <a:lnTo>
                    <a:pt x="2476500" y="73105"/>
                  </a:lnTo>
                  <a:lnTo>
                    <a:pt x="2425700" y="64380"/>
                  </a:lnTo>
                  <a:lnTo>
                    <a:pt x="2374900" y="56354"/>
                  </a:lnTo>
                  <a:lnTo>
                    <a:pt x="2324100" y="48997"/>
                  </a:lnTo>
                  <a:lnTo>
                    <a:pt x="2273300" y="42281"/>
                  </a:lnTo>
                  <a:lnTo>
                    <a:pt x="2222500" y="36176"/>
                  </a:lnTo>
                  <a:lnTo>
                    <a:pt x="2171700" y="30652"/>
                  </a:lnTo>
                  <a:lnTo>
                    <a:pt x="2120900" y="25681"/>
                  </a:lnTo>
                  <a:lnTo>
                    <a:pt x="2070100" y="21233"/>
                  </a:lnTo>
                  <a:lnTo>
                    <a:pt x="2019300" y="17279"/>
                  </a:lnTo>
                  <a:lnTo>
                    <a:pt x="1968500" y="13789"/>
                  </a:lnTo>
                  <a:lnTo>
                    <a:pt x="1917700" y="10735"/>
                  </a:lnTo>
                  <a:lnTo>
                    <a:pt x="1866900" y="8087"/>
                  </a:lnTo>
                  <a:lnTo>
                    <a:pt x="1816100" y="5815"/>
                  </a:lnTo>
                  <a:lnTo>
                    <a:pt x="1778000" y="3891"/>
                  </a:lnTo>
                  <a:lnTo>
                    <a:pt x="1727200" y="2285"/>
                  </a:lnTo>
                  <a:lnTo>
                    <a:pt x="1638300" y="761"/>
                  </a:lnTo>
                  <a:lnTo>
                    <a:pt x="1562100" y="0"/>
                  </a:lnTo>
                  <a:lnTo>
                    <a:pt x="1485900" y="761"/>
                  </a:lnTo>
                  <a:lnTo>
                    <a:pt x="1397000" y="2285"/>
                  </a:lnTo>
                  <a:lnTo>
                    <a:pt x="1358900" y="3894"/>
                  </a:lnTo>
                  <a:lnTo>
                    <a:pt x="1308100" y="5809"/>
                  </a:lnTo>
                  <a:lnTo>
                    <a:pt x="1257300" y="8061"/>
                  </a:lnTo>
                  <a:lnTo>
                    <a:pt x="1206500" y="10681"/>
                  </a:lnTo>
                  <a:lnTo>
                    <a:pt x="1155700" y="13700"/>
                  </a:lnTo>
                  <a:lnTo>
                    <a:pt x="1104900" y="17148"/>
                  </a:lnTo>
                  <a:lnTo>
                    <a:pt x="1054100" y="21058"/>
                  </a:lnTo>
                  <a:lnTo>
                    <a:pt x="1003300" y="25458"/>
                  </a:lnTo>
                  <a:lnTo>
                    <a:pt x="952500" y="30381"/>
                  </a:lnTo>
                  <a:lnTo>
                    <a:pt x="901700" y="35857"/>
                  </a:lnTo>
                  <a:lnTo>
                    <a:pt x="850900" y="41918"/>
                  </a:lnTo>
                  <a:lnTo>
                    <a:pt x="800100" y="48593"/>
                  </a:lnTo>
                  <a:lnTo>
                    <a:pt x="749300" y="55914"/>
                  </a:lnTo>
                  <a:lnTo>
                    <a:pt x="698500" y="63913"/>
                  </a:lnTo>
                  <a:lnTo>
                    <a:pt x="647700" y="72618"/>
                  </a:lnTo>
                  <a:lnTo>
                    <a:pt x="596900" y="82063"/>
                  </a:lnTo>
                  <a:lnTo>
                    <a:pt x="546100" y="92277"/>
                  </a:lnTo>
                  <a:lnTo>
                    <a:pt x="495300" y="103291"/>
                  </a:lnTo>
                  <a:lnTo>
                    <a:pt x="457200" y="115137"/>
                  </a:lnTo>
                  <a:lnTo>
                    <a:pt x="406400" y="127845"/>
                  </a:lnTo>
                  <a:lnTo>
                    <a:pt x="355600" y="141445"/>
                  </a:lnTo>
                  <a:lnTo>
                    <a:pt x="304800" y="155970"/>
                  </a:lnTo>
                  <a:lnTo>
                    <a:pt x="266700" y="171449"/>
                  </a:lnTo>
                  <a:lnTo>
                    <a:pt x="228600" y="187451"/>
                  </a:lnTo>
                  <a:lnTo>
                    <a:pt x="203199" y="195071"/>
                  </a:lnTo>
                  <a:lnTo>
                    <a:pt x="165100" y="215815"/>
                  </a:lnTo>
                  <a:lnTo>
                    <a:pt x="114300" y="241714"/>
                  </a:lnTo>
                  <a:lnTo>
                    <a:pt x="63499" y="272863"/>
                  </a:lnTo>
                  <a:lnTo>
                    <a:pt x="25399" y="309354"/>
                  </a:lnTo>
                  <a:lnTo>
                    <a:pt x="0" y="351281"/>
                  </a:lnTo>
                  <a:lnTo>
                    <a:pt x="0" y="374141"/>
                  </a:lnTo>
                  <a:lnTo>
                    <a:pt x="12699" y="364235"/>
                  </a:lnTo>
                  <a:lnTo>
                    <a:pt x="12699" y="345947"/>
                  </a:lnTo>
                  <a:lnTo>
                    <a:pt x="25399" y="336803"/>
                  </a:lnTo>
                  <a:lnTo>
                    <a:pt x="25399" y="327659"/>
                  </a:lnTo>
                  <a:lnTo>
                    <a:pt x="38099" y="317753"/>
                  </a:lnTo>
                  <a:lnTo>
                    <a:pt x="38099" y="309371"/>
                  </a:lnTo>
                  <a:lnTo>
                    <a:pt x="50799" y="299465"/>
                  </a:lnTo>
                  <a:lnTo>
                    <a:pt x="50799" y="300227"/>
                  </a:lnTo>
                  <a:lnTo>
                    <a:pt x="63499" y="290321"/>
                  </a:lnTo>
                  <a:lnTo>
                    <a:pt x="63499" y="291083"/>
                  </a:lnTo>
                  <a:lnTo>
                    <a:pt x="101599" y="263651"/>
                  </a:lnTo>
                  <a:lnTo>
                    <a:pt x="101599" y="264413"/>
                  </a:lnTo>
                  <a:lnTo>
                    <a:pt x="114300" y="255269"/>
                  </a:lnTo>
                  <a:lnTo>
                    <a:pt x="127000" y="246887"/>
                  </a:lnTo>
                  <a:lnTo>
                    <a:pt x="139700" y="237743"/>
                  </a:lnTo>
                  <a:lnTo>
                    <a:pt x="152400" y="229361"/>
                  </a:lnTo>
                  <a:lnTo>
                    <a:pt x="177800" y="220979"/>
                  </a:lnTo>
                  <a:lnTo>
                    <a:pt x="190500" y="212597"/>
                  </a:lnTo>
                  <a:lnTo>
                    <a:pt x="190500" y="213359"/>
                  </a:lnTo>
                  <a:lnTo>
                    <a:pt x="203199" y="204977"/>
                  </a:lnTo>
                  <a:lnTo>
                    <a:pt x="228600" y="196595"/>
                  </a:lnTo>
                  <a:lnTo>
                    <a:pt x="304800" y="166115"/>
                  </a:lnTo>
                  <a:lnTo>
                    <a:pt x="406400" y="137159"/>
                  </a:lnTo>
                  <a:lnTo>
                    <a:pt x="457200" y="124205"/>
                  </a:lnTo>
                  <a:lnTo>
                    <a:pt x="508000" y="113136"/>
                  </a:lnTo>
                  <a:lnTo>
                    <a:pt x="558800" y="102703"/>
                  </a:lnTo>
                  <a:lnTo>
                    <a:pt x="609600" y="92895"/>
                  </a:lnTo>
                  <a:lnTo>
                    <a:pt x="647700" y="83701"/>
                  </a:lnTo>
                  <a:lnTo>
                    <a:pt x="698500" y="75110"/>
                  </a:lnTo>
                  <a:lnTo>
                    <a:pt x="749300" y="67112"/>
                  </a:lnTo>
                  <a:lnTo>
                    <a:pt x="800100" y="59696"/>
                  </a:lnTo>
                  <a:lnTo>
                    <a:pt x="850900" y="52851"/>
                  </a:lnTo>
                  <a:lnTo>
                    <a:pt x="901700" y="46566"/>
                  </a:lnTo>
                  <a:lnTo>
                    <a:pt x="952500" y="40831"/>
                  </a:lnTo>
                  <a:lnTo>
                    <a:pt x="1003300" y="35634"/>
                  </a:lnTo>
                  <a:lnTo>
                    <a:pt x="1054100" y="30965"/>
                  </a:lnTo>
                  <a:lnTo>
                    <a:pt x="1104900" y="26814"/>
                  </a:lnTo>
                  <a:lnTo>
                    <a:pt x="1155700" y="23168"/>
                  </a:lnTo>
                  <a:lnTo>
                    <a:pt x="1206500" y="20018"/>
                  </a:lnTo>
                  <a:lnTo>
                    <a:pt x="1270000" y="17353"/>
                  </a:lnTo>
                  <a:lnTo>
                    <a:pt x="1320800" y="15161"/>
                  </a:lnTo>
                  <a:lnTo>
                    <a:pt x="1371600" y="13433"/>
                  </a:lnTo>
                  <a:lnTo>
                    <a:pt x="1422400" y="12157"/>
                  </a:lnTo>
                  <a:lnTo>
                    <a:pt x="1473200" y="11323"/>
                  </a:lnTo>
                  <a:lnTo>
                    <a:pt x="1511300" y="11020"/>
                  </a:lnTo>
                  <a:lnTo>
                    <a:pt x="1574800" y="10935"/>
                  </a:lnTo>
                  <a:lnTo>
                    <a:pt x="1625600" y="11360"/>
                  </a:lnTo>
                  <a:lnTo>
                    <a:pt x="1676400" y="12183"/>
                  </a:lnTo>
                  <a:lnTo>
                    <a:pt x="1727200" y="13394"/>
                  </a:lnTo>
                  <a:lnTo>
                    <a:pt x="1778000" y="14982"/>
                  </a:lnTo>
                  <a:lnTo>
                    <a:pt x="1828800" y="16936"/>
                  </a:lnTo>
                  <a:lnTo>
                    <a:pt x="1879600" y="19244"/>
                  </a:lnTo>
                  <a:lnTo>
                    <a:pt x="1930400" y="21898"/>
                  </a:lnTo>
                  <a:lnTo>
                    <a:pt x="1981200" y="24884"/>
                  </a:lnTo>
                  <a:lnTo>
                    <a:pt x="2032000" y="28193"/>
                  </a:lnTo>
                  <a:lnTo>
                    <a:pt x="2095500" y="34289"/>
                  </a:lnTo>
                  <a:lnTo>
                    <a:pt x="2171700" y="41147"/>
                  </a:lnTo>
                  <a:lnTo>
                    <a:pt x="2222500" y="47021"/>
                  </a:lnTo>
                  <a:lnTo>
                    <a:pt x="2286000" y="53712"/>
                  </a:lnTo>
                  <a:lnTo>
                    <a:pt x="2336800" y="61169"/>
                  </a:lnTo>
                  <a:lnTo>
                    <a:pt x="2387600" y="69341"/>
                  </a:lnTo>
                  <a:lnTo>
                    <a:pt x="2438400" y="78179"/>
                  </a:lnTo>
                  <a:lnTo>
                    <a:pt x="2501900" y="87629"/>
                  </a:lnTo>
                  <a:lnTo>
                    <a:pt x="2552700" y="99059"/>
                  </a:lnTo>
                  <a:lnTo>
                    <a:pt x="2616200" y="111251"/>
                  </a:lnTo>
                  <a:lnTo>
                    <a:pt x="2667000" y="123362"/>
                  </a:lnTo>
                  <a:lnTo>
                    <a:pt x="2717800" y="136637"/>
                  </a:lnTo>
                  <a:lnTo>
                    <a:pt x="2768600" y="151256"/>
                  </a:lnTo>
                  <a:lnTo>
                    <a:pt x="2819400" y="167400"/>
                  </a:lnTo>
                  <a:lnTo>
                    <a:pt x="2870200" y="185247"/>
                  </a:lnTo>
                  <a:lnTo>
                    <a:pt x="2921000" y="204977"/>
                  </a:lnTo>
                  <a:lnTo>
                    <a:pt x="2933700" y="213359"/>
                  </a:lnTo>
                  <a:lnTo>
                    <a:pt x="2933700" y="212597"/>
                  </a:lnTo>
                  <a:lnTo>
                    <a:pt x="2946400" y="220979"/>
                  </a:lnTo>
                  <a:lnTo>
                    <a:pt x="2971800" y="229361"/>
                  </a:lnTo>
                  <a:lnTo>
                    <a:pt x="2984500" y="237743"/>
                  </a:lnTo>
                  <a:lnTo>
                    <a:pt x="2997200" y="246887"/>
                  </a:lnTo>
                  <a:lnTo>
                    <a:pt x="3009900" y="255269"/>
                  </a:lnTo>
                  <a:lnTo>
                    <a:pt x="3022600" y="264413"/>
                  </a:lnTo>
                  <a:lnTo>
                    <a:pt x="3022600" y="263651"/>
                  </a:lnTo>
                  <a:lnTo>
                    <a:pt x="3060700" y="291083"/>
                  </a:lnTo>
                  <a:lnTo>
                    <a:pt x="3060700" y="290321"/>
                  </a:lnTo>
                  <a:lnTo>
                    <a:pt x="3073400" y="300227"/>
                  </a:lnTo>
                  <a:lnTo>
                    <a:pt x="3073400" y="299465"/>
                  </a:lnTo>
                  <a:lnTo>
                    <a:pt x="3086100" y="309371"/>
                  </a:lnTo>
                  <a:lnTo>
                    <a:pt x="3086100" y="317753"/>
                  </a:lnTo>
                  <a:lnTo>
                    <a:pt x="3098800" y="327659"/>
                  </a:lnTo>
                  <a:lnTo>
                    <a:pt x="3098800" y="336803"/>
                  </a:lnTo>
                  <a:lnTo>
                    <a:pt x="3111500" y="345947"/>
                  </a:lnTo>
                  <a:lnTo>
                    <a:pt x="3111500" y="364235"/>
                  </a:lnTo>
                  <a:lnTo>
                    <a:pt x="3124200" y="374141"/>
                  </a:lnTo>
                  <a:close/>
                </a:path>
                <a:path w="3136900" h="786129">
                  <a:moveTo>
                    <a:pt x="3136900" y="403097"/>
                  </a:moveTo>
                  <a:lnTo>
                    <a:pt x="3136900" y="382523"/>
                  </a:lnTo>
                  <a:lnTo>
                    <a:pt x="3124200" y="371855"/>
                  </a:lnTo>
                  <a:lnTo>
                    <a:pt x="3124200" y="411479"/>
                  </a:lnTo>
                  <a:lnTo>
                    <a:pt x="3111500" y="421385"/>
                  </a:lnTo>
                  <a:lnTo>
                    <a:pt x="3111500" y="439673"/>
                  </a:lnTo>
                  <a:lnTo>
                    <a:pt x="3098800" y="449579"/>
                  </a:lnTo>
                  <a:lnTo>
                    <a:pt x="3098800" y="457961"/>
                  </a:lnTo>
                  <a:lnTo>
                    <a:pt x="3086100" y="467867"/>
                  </a:lnTo>
                  <a:lnTo>
                    <a:pt x="3086100" y="477011"/>
                  </a:lnTo>
                  <a:lnTo>
                    <a:pt x="3048000" y="504443"/>
                  </a:lnTo>
                  <a:lnTo>
                    <a:pt x="3048000" y="503681"/>
                  </a:lnTo>
                  <a:lnTo>
                    <a:pt x="3022600" y="521969"/>
                  </a:lnTo>
                  <a:lnTo>
                    <a:pt x="3009900" y="530351"/>
                  </a:lnTo>
                  <a:lnTo>
                    <a:pt x="2997200" y="539495"/>
                  </a:lnTo>
                  <a:lnTo>
                    <a:pt x="2997200" y="538733"/>
                  </a:lnTo>
                  <a:lnTo>
                    <a:pt x="2984500" y="547877"/>
                  </a:lnTo>
                  <a:lnTo>
                    <a:pt x="2946400" y="569842"/>
                  </a:lnTo>
                  <a:lnTo>
                    <a:pt x="2895600" y="589539"/>
                  </a:lnTo>
                  <a:lnTo>
                    <a:pt x="2844800" y="607223"/>
                  </a:lnTo>
                  <a:lnTo>
                    <a:pt x="2806700" y="623149"/>
                  </a:lnTo>
                  <a:lnTo>
                    <a:pt x="2755900" y="637571"/>
                  </a:lnTo>
                  <a:lnTo>
                    <a:pt x="2705100" y="650746"/>
                  </a:lnTo>
                  <a:lnTo>
                    <a:pt x="2654300" y="662927"/>
                  </a:lnTo>
                  <a:lnTo>
                    <a:pt x="2616200" y="674369"/>
                  </a:lnTo>
                  <a:lnTo>
                    <a:pt x="2552700" y="686561"/>
                  </a:lnTo>
                  <a:lnTo>
                    <a:pt x="2501900" y="697991"/>
                  </a:lnTo>
                  <a:lnTo>
                    <a:pt x="2438400" y="707788"/>
                  </a:lnTo>
                  <a:lnTo>
                    <a:pt x="2387600" y="716675"/>
                  </a:lnTo>
                  <a:lnTo>
                    <a:pt x="2336800" y="724719"/>
                  </a:lnTo>
                  <a:lnTo>
                    <a:pt x="2286000" y="731988"/>
                  </a:lnTo>
                  <a:lnTo>
                    <a:pt x="2222500" y="738550"/>
                  </a:lnTo>
                  <a:lnTo>
                    <a:pt x="2171700" y="744473"/>
                  </a:lnTo>
                  <a:lnTo>
                    <a:pt x="2095500" y="751331"/>
                  </a:lnTo>
                  <a:lnTo>
                    <a:pt x="2032000" y="757427"/>
                  </a:lnTo>
                  <a:lnTo>
                    <a:pt x="1981200" y="760955"/>
                  </a:lnTo>
                  <a:lnTo>
                    <a:pt x="1930400" y="764095"/>
                  </a:lnTo>
                  <a:lnTo>
                    <a:pt x="1879600" y="766842"/>
                  </a:lnTo>
                  <a:lnTo>
                    <a:pt x="1828800" y="769194"/>
                  </a:lnTo>
                  <a:lnTo>
                    <a:pt x="1778000" y="771149"/>
                  </a:lnTo>
                  <a:lnTo>
                    <a:pt x="1727200" y="772702"/>
                  </a:lnTo>
                  <a:lnTo>
                    <a:pt x="1676400" y="773851"/>
                  </a:lnTo>
                  <a:lnTo>
                    <a:pt x="1625600" y="774592"/>
                  </a:lnTo>
                  <a:lnTo>
                    <a:pt x="1574800" y="774923"/>
                  </a:lnTo>
                  <a:lnTo>
                    <a:pt x="1524000" y="774840"/>
                  </a:lnTo>
                  <a:lnTo>
                    <a:pt x="1485900" y="774465"/>
                  </a:lnTo>
                  <a:lnTo>
                    <a:pt x="1473200" y="774340"/>
                  </a:lnTo>
                  <a:lnTo>
                    <a:pt x="1422400" y="773420"/>
                  </a:lnTo>
                  <a:lnTo>
                    <a:pt x="1371600" y="772077"/>
                  </a:lnTo>
                  <a:lnTo>
                    <a:pt x="1320800" y="770307"/>
                  </a:lnTo>
                  <a:lnTo>
                    <a:pt x="1270000" y="768108"/>
                  </a:lnTo>
                  <a:lnTo>
                    <a:pt x="1219200" y="765476"/>
                  </a:lnTo>
                  <a:lnTo>
                    <a:pt x="1168400" y="762409"/>
                  </a:lnTo>
                  <a:lnTo>
                    <a:pt x="1117600" y="758903"/>
                  </a:lnTo>
                  <a:lnTo>
                    <a:pt x="1066800" y="754954"/>
                  </a:lnTo>
                  <a:lnTo>
                    <a:pt x="1016000" y="750561"/>
                  </a:lnTo>
                  <a:lnTo>
                    <a:pt x="965200" y="745719"/>
                  </a:lnTo>
                  <a:lnTo>
                    <a:pt x="914400" y="740425"/>
                  </a:lnTo>
                  <a:lnTo>
                    <a:pt x="863600" y="734677"/>
                  </a:lnTo>
                  <a:lnTo>
                    <a:pt x="812800" y="728471"/>
                  </a:lnTo>
                  <a:lnTo>
                    <a:pt x="749300" y="719327"/>
                  </a:lnTo>
                  <a:lnTo>
                    <a:pt x="622300" y="697991"/>
                  </a:lnTo>
                  <a:lnTo>
                    <a:pt x="571500" y="686561"/>
                  </a:lnTo>
                  <a:lnTo>
                    <a:pt x="508000" y="674369"/>
                  </a:lnTo>
                  <a:lnTo>
                    <a:pt x="406400" y="648461"/>
                  </a:lnTo>
                  <a:lnTo>
                    <a:pt x="304800" y="619505"/>
                  </a:lnTo>
                  <a:lnTo>
                    <a:pt x="228600" y="589025"/>
                  </a:lnTo>
                  <a:lnTo>
                    <a:pt x="203200" y="579355"/>
                  </a:lnTo>
                  <a:lnTo>
                    <a:pt x="177800" y="569609"/>
                  </a:lnTo>
                  <a:lnTo>
                    <a:pt x="165100" y="559284"/>
                  </a:lnTo>
                  <a:lnTo>
                    <a:pt x="139700" y="547877"/>
                  </a:lnTo>
                  <a:lnTo>
                    <a:pt x="127000" y="538733"/>
                  </a:lnTo>
                  <a:lnTo>
                    <a:pt x="127000" y="539495"/>
                  </a:lnTo>
                  <a:lnTo>
                    <a:pt x="114300" y="530351"/>
                  </a:lnTo>
                  <a:lnTo>
                    <a:pt x="101600" y="521969"/>
                  </a:lnTo>
                  <a:lnTo>
                    <a:pt x="76200" y="503681"/>
                  </a:lnTo>
                  <a:lnTo>
                    <a:pt x="76200" y="504443"/>
                  </a:lnTo>
                  <a:lnTo>
                    <a:pt x="38100" y="477011"/>
                  </a:lnTo>
                  <a:lnTo>
                    <a:pt x="38100" y="467867"/>
                  </a:lnTo>
                  <a:lnTo>
                    <a:pt x="25400" y="457961"/>
                  </a:lnTo>
                  <a:lnTo>
                    <a:pt x="25400" y="449579"/>
                  </a:lnTo>
                  <a:lnTo>
                    <a:pt x="12700" y="439673"/>
                  </a:lnTo>
                  <a:lnTo>
                    <a:pt x="12700" y="421385"/>
                  </a:lnTo>
                  <a:lnTo>
                    <a:pt x="0" y="411479"/>
                  </a:lnTo>
                  <a:lnTo>
                    <a:pt x="0" y="434339"/>
                  </a:lnTo>
                  <a:lnTo>
                    <a:pt x="12700" y="444245"/>
                  </a:lnTo>
                  <a:lnTo>
                    <a:pt x="38100" y="483122"/>
                  </a:lnTo>
                  <a:lnTo>
                    <a:pt x="76200" y="518140"/>
                  </a:lnTo>
                  <a:lnTo>
                    <a:pt x="114300" y="549025"/>
                  </a:lnTo>
                  <a:lnTo>
                    <a:pt x="165100" y="575507"/>
                  </a:lnTo>
                  <a:lnTo>
                    <a:pt x="215900" y="597313"/>
                  </a:lnTo>
                  <a:lnTo>
                    <a:pt x="266700" y="614171"/>
                  </a:lnTo>
                  <a:lnTo>
                    <a:pt x="304800" y="629411"/>
                  </a:lnTo>
                  <a:lnTo>
                    <a:pt x="355600" y="644651"/>
                  </a:lnTo>
                  <a:lnTo>
                    <a:pt x="406400" y="657921"/>
                  </a:lnTo>
                  <a:lnTo>
                    <a:pt x="444500" y="670380"/>
                  </a:lnTo>
                  <a:lnTo>
                    <a:pt x="495300" y="682050"/>
                  </a:lnTo>
                  <a:lnTo>
                    <a:pt x="546100" y="692956"/>
                  </a:lnTo>
                  <a:lnTo>
                    <a:pt x="596900" y="703119"/>
                  </a:lnTo>
                  <a:lnTo>
                    <a:pt x="647700" y="712562"/>
                  </a:lnTo>
                  <a:lnTo>
                    <a:pt x="698500" y="721310"/>
                  </a:lnTo>
                  <a:lnTo>
                    <a:pt x="749300" y="729383"/>
                  </a:lnTo>
                  <a:lnTo>
                    <a:pt x="800100" y="736806"/>
                  </a:lnTo>
                  <a:lnTo>
                    <a:pt x="850900" y="743601"/>
                  </a:lnTo>
                  <a:lnTo>
                    <a:pt x="901700" y="749791"/>
                  </a:lnTo>
                  <a:lnTo>
                    <a:pt x="952500" y="755399"/>
                  </a:lnTo>
                  <a:lnTo>
                    <a:pt x="1003300" y="760447"/>
                  </a:lnTo>
                  <a:lnTo>
                    <a:pt x="1054100" y="764960"/>
                  </a:lnTo>
                  <a:lnTo>
                    <a:pt x="1104900" y="768959"/>
                  </a:lnTo>
                  <a:lnTo>
                    <a:pt x="1155700" y="772467"/>
                  </a:lnTo>
                  <a:lnTo>
                    <a:pt x="1206500" y="775508"/>
                  </a:lnTo>
                  <a:lnTo>
                    <a:pt x="1257300" y="778104"/>
                  </a:lnTo>
                  <a:lnTo>
                    <a:pt x="1308100" y="780278"/>
                  </a:lnTo>
                  <a:lnTo>
                    <a:pt x="1358900" y="782053"/>
                  </a:lnTo>
                  <a:lnTo>
                    <a:pt x="1409700" y="783452"/>
                  </a:lnTo>
                  <a:lnTo>
                    <a:pt x="1460500" y="784498"/>
                  </a:lnTo>
                  <a:lnTo>
                    <a:pt x="1511300" y="785213"/>
                  </a:lnTo>
                  <a:lnTo>
                    <a:pt x="1562100" y="785621"/>
                  </a:lnTo>
                  <a:lnTo>
                    <a:pt x="1638300" y="784859"/>
                  </a:lnTo>
                  <a:lnTo>
                    <a:pt x="1727200" y="783335"/>
                  </a:lnTo>
                  <a:lnTo>
                    <a:pt x="1803400" y="781049"/>
                  </a:lnTo>
                  <a:lnTo>
                    <a:pt x="1879600" y="778001"/>
                  </a:lnTo>
                  <a:lnTo>
                    <a:pt x="1930400" y="774918"/>
                  </a:lnTo>
                  <a:lnTo>
                    <a:pt x="1981200" y="771546"/>
                  </a:lnTo>
                  <a:lnTo>
                    <a:pt x="2019300" y="767840"/>
                  </a:lnTo>
                  <a:lnTo>
                    <a:pt x="2070100" y="763753"/>
                  </a:lnTo>
                  <a:lnTo>
                    <a:pt x="2120900" y="759238"/>
                  </a:lnTo>
                  <a:lnTo>
                    <a:pt x="2171700" y="754247"/>
                  </a:lnTo>
                  <a:lnTo>
                    <a:pt x="2222500" y="748735"/>
                  </a:lnTo>
                  <a:lnTo>
                    <a:pt x="2273300" y="742654"/>
                  </a:lnTo>
                  <a:lnTo>
                    <a:pt x="2336800" y="735958"/>
                  </a:lnTo>
                  <a:lnTo>
                    <a:pt x="2387600" y="728599"/>
                  </a:lnTo>
                  <a:lnTo>
                    <a:pt x="2438400" y="720531"/>
                  </a:lnTo>
                  <a:lnTo>
                    <a:pt x="2489200" y="711707"/>
                  </a:lnTo>
                  <a:lnTo>
                    <a:pt x="2540000" y="702081"/>
                  </a:lnTo>
                  <a:lnTo>
                    <a:pt x="2590800" y="691605"/>
                  </a:lnTo>
                  <a:lnTo>
                    <a:pt x="2641600" y="680232"/>
                  </a:lnTo>
                  <a:lnTo>
                    <a:pt x="2679700" y="667916"/>
                  </a:lnTo>
                  <a:lnTo>
                    <a:pt x="2730500" y="654610"/>
                  </a:lnTo>
                  <a:lnTo>
                    <a:pt x="2781300" y="640268"/>
                  </a:lnTo>
                  <a:lnTo>
                    <a:pt x="2832100" y="624841"/>
                  </a:lnTo>
                  <a:lnTo>
                    <a:pt x="2870200" y="608284"/>
                  </a:lnTo>
                  <a:lnTo>
                    <a:pt x="2921000" y="590549"/>
                  </a:lnTo>
                  <a:lnTo>
                    <a:pt x="2933700" y="582167"/>
                  </a:lnTo>
                  <a:lnTo>
                    <a:pt x="2959100" y="573785"/>
                  </a:lnTo>
                  <a:lnTo>
                    <a:pt x="2997200" y="552445"/>
                  </a:lnTo>
                  <a:lnTo>
                    <a:pt x="3035300" y="525893"/>
                  </a:lnTo>
                  <a:lnTo>
                    <a:pt x="3086100" y="494010"/>
                  </a:lnTo>
                  <a:lnTo>
                    <a:pt x="3111500" y="456674"/>
                  </a:lnTo>
                  <a:lnTo>
                    <a:pt x="3124200" y="413765"/>
                  </a:lnTo>
                  <a:lnTo>
                    <a:pt x="3136900" y="403097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4951" y="3294379"/>
            <a:ext cx="196151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Hollow</a:t>
            </a:r>
            <a:r>
              <a:rPr sz="145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fiber</a:t>
            </a:r>
            <a:r>
              <a:rPr sz="14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membranes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2399" y="1554742"/>
            <a:ext cx="313944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i="1" u="sng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Compared</a:t>
            </a:r>
            <a:r>
              <a:rPr sz="1450" b="1" i="1" u="sng" spc="60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 </a:t>
            </a:r>
            <a:r>
              <a:rPr sz="1450" b="1" i="1" u="sng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to</a:t>
            </a:r>
            <a:r>
              <a:rPr sz="1450" b="1" i="1" u="sng" spc="60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 </a:t>
            </a:r>
            <a:r>
              <a:rPr sz="1450" b="1" i="1" u="sng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flat</a:t>
            </a:r>
            <a:r>
              <a:rPr sz="1450" b="1" i="1" u="sng" spc="60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 </a:t>
            </a:r>
            <a:r>
              <a:rPr sz="1450" b="1" i="1" u="sng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sheet</a:t>
            </a:r>
            <a:r>
              <a:rPr sz="1450" b="1" i="1" u="sng" spc="60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 </a:t>
            </a:r>
            <a:r>
              <a:rPr sz="1450" b="1" i="1" u="sng" spc="-10" dirty="0">
                <a:solidFill>
                  <a:srgbClr val="FF6500"/>
                </a:solidFill>
                <a:uFill>
                  <a:solidFill>
                    <a:srgbClr val="FF6500"/>
                  </a:solidFill>
                </a:uFill>
                <a:latin typeface="Arial"/>
                <a:cs typeface="Arial"/>
              </a:rPr>
              <a:t>membrane: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2400" y="2007361"/>
            <a:ext cx="37617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7320">
              <a:lnSpc>
                <a:spcPct val="101699"/>
              </a:lnSpc>
              <a:spcBef>
                <a:spcPts val="105"/>
              </a:spcBef>
              <a:buSzPct val="93103"/>
              <a:buFont typeface="Wingdings"/>
              <a:buChar char=""/>
              <a:tabLst>
                <a:tab pos="160020" algn="l"/>
              </a:tabLst>
            </a:pP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higher</a:t>
            </a:r>
            <a:r>
              <a:rPr sz="1450" b="1" spc="70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productivity</a:t>
            </a:r>
            <a:r>
              <a:rPr sz="1450" b="1" spc="55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per</a:t>
            </a:r>
            <a:r>
              <a:rPr sz="1450" b="1" spc="70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unit</a:t>
            </a:r>
            <a:r>
              <a:rPr sz="1450" b="1" spc="75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volume</a:t>
            </a:r>
            <a:r>
              <a:rPr sz="1450" b="1" spc="60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(high </a:t>
            </a:r>
            <a:r>
              <a:rPr sz="1300" dirty="0">
                <a:latin typeface="Arial"/>
                <a:cs typeface="Arial"/>
              </a:rPr>
              <a:t>packing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density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large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surface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area)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8730" y="2435613"/>
            <a:ext cx="3611879" cy="9912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3050" indent="-234950">
              <a:lnSpc>
                <a:spcPct val="100000"/>
              </a:lnSpc>
              <a:spcBef>
                <a:spcPts val="434"/>
              </a:spcBef>
              <a:buChar char="•"/>
              <a:tabLst>
                <a:tab pos="273050" algn="l"/>
              </a:tabLst>
            </a:pPr>
            <a:r>
              <a:rPr sz="1300" dirty="0">
                <a:latin typeface="Arial"/>
                <a:cs typeface="Arial"/>
              </a:rPr>
              <a:t>For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0.04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</a:t>
            </a:r>
            <a:r>
              <a:rPr sz="1275" baseline="26143" dirty="0">
                <a:latin typeface="Arial"/>
                <a:cs typeface="Arial"/>
              </a:rPr>
              <a:t>3</a:t>
            </a:r>
            <a:r>
              <a:rPr sz="1275" spc="209" baseline="26143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membrane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device:</a:t>
            </a:r>
            <a:endParaRPr sz="1300">
              <a:latin typeface="Arial"/>
              <a:cs typeface="Arial"/>
            </a:endParaRPr>
          </a:p>
          <a:p>
            <a:pPr marL="273050" indent="-234950">
              <a:lnSpc>
                <a:spcPct val="100000"/>
              </a:lnSpc>
              <a:spcBef>
                <a:spcPts val="345"/>
              </a:spcBef>
              <a:buChar char="•"/>
              <a:tabLst>
                <a:tab pos="273050" algn="l"/>
              </a:tabLst>
            </a:pPr>
            <a:r>
              <a:rPr sz="1300" dirty="0">
                <a:latin typeface="Arial"/>
                <a:cs typeface="Arial"/>
              </a:rPr>
              <a:t>HF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membrane: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575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</a:t>
            </a:r>
            <a:r>
              <a:rPr sz="1275" baseline="26143" dirty="0">
                <a:latin typeface="Arial"/>
                <a:cs typeface="Arial"/>
              </a:rPr>
              <a:t>2</a:t>
            </a:r>
            <a:r>
              <a:rPr sz="1275" spc="217" baseline="26143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(90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mm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diameter);</a:t>
            </a:r>
            <a:endParaRPr sz="1300">
              <a:latin typeface="Arial"/>
              <a:cs typeface="Arial"/>
            </a:endParaRPr>
          </a:p>
          <a:p>
            <a:pPr marL="273050" indent="-234950">
              <a:lnSpc>
                <a:spcPct val="100000"/>
              </a:lnSpc>
              <a:spcBef>
                <a:spcPts val="335"/>
              </a:spcBef>
              <a:buChar char="•"/>
              <a:tabLst>
                <a:tab pos="273050" algn="l"/>
              </a:tabLst>
            </a:pPr>
            <a:r>
              <a:rPr sz="1300" dirty="0">
                <a:latin typeface="Arial"/>
                <a:cs typeface="Arial"/>
              </a:rPr>
              <a:t>Spiral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wound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fiat-</a:t>
            </a:r>
            <a:r>
              <a:rPr sz="1300" dirty="0">
                <a:latin typeface="Arial"/>
                <a:cs typeface="Arial"/>
              </a:rPr>
              <a:t>sheet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membrane: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30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m</a:t>
            </a:r>
            <a:r>
              <a:rPr sz="1275" spc="-37" baseline="26143" dirty="0">
                <a:latin typeface="Arial"/>
                <a:cs typeface="Arial"/>
              </a:rPr>
              <a:t>2</a:t>
            </a:r>
            <a:r>
              <a:rPr sz="1300" spc="-25" dirty="0"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  <a:p>
            <a:pPr marL="273050" indent="-234950">
              <a:lnSpc>
                <a:spcPct val="100000"/>
              </a:lnSpc>
              <a:spcBef>
                <a:spcPts val="340"/>
              </a:spcBef>
              <a:buChar char="•"/>
              <a:tabLst>
                <a:tab pos="273050" algn="l"/>
              </a:tabLst>
            </a:pPr>
            <a:r>
              <a:rPr sz="1300" dirty="0">
                <a:latin typeface="Arial"/>
                <a:cs typeface="Arial"/>
              </a:rPr>
              <a:t>Tubular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configuration: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5 </a:t>
            </a:r>
            <a:r>
              <a:rPr sz="1300" spc="-25" dirty="0">
                <a:latin typeface="Arial"/>
                <a:cs typeface="Arial"/>
              </a:rPr>
              <a:t>m</a:t>
            </a:r>
            <a:r>
              <a:rPr sz="1275" spc="-37" baseline="26143" dirty="0">
                <a:latin typeface="Arial"/>
                <a:cs typeface="Arial"/>
              </a:rPr>
              <a:t>2</a:t>
            </a:r>
            <a:r>
              <a:rPr sz="1300" spc="-2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2403" y="3338276"/>
            <a:ext cx="3037205" cy="6032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60020" indent="-147320">
              <a:lnSpc>
                <a:spcPct val="100000"/>
              </a:lnSpc>
              <a:spcBef>
                <a:spcPts val="625"/>
              </a:spcBef>
              <a:buSzPct val="93103"/>
              <a:buFont typeface="Wingdings"/>
              <a:buChar char=""/>
              <a:tabLst>
                <a:tab pos="160020" algn="l"/>
              </a:tabLst>
            </a:pP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self-</a:t>
            </a:r>
            <a:r>
              <a:rPr sz="1450" b="1" spc="-10" dirty="0">
                <a:solidFill>
                  <a:srgbClr val="1E4F25"/>
                </a:solidFill>
                <a:latin typeface="Arial"/>
                <a:cs typeface="Arial"/>
              </a:rPr>
              <a:t>supporting</a:t>
            </a:r>
            <a:endParaRPr sz="1450">
              <a:latin typeface="Arial"/>
              <a:cs typeface="Arial"/>
            </a:endParaRPr>
          </a:p>
          <a:p>
            <a:pPr marL="160020" indent="-147320">
              <a:lnSpc>
                <a:spcPct val="100000"/>
              </a:lnSpc>
              <a:spcBef>
                <a:spcPts val="535"/>
              </a:spcBef>
              <a:buSzPct val="93103"/>
              <a:buFont typeface="Wingdings"/>
              <a:buChar char=""/>
              <a:tabLst>
                <a:tab pos="160020" algn="l"/>
              </a:tabLst>
            </a:pP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small</a:t>
            </a:r>
            <a:r>
              <a:rPr sz="1450" b="1" spc="55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footprint,</a:t>
            </a:r>
            <a:r>
              <a:rPr sz="1450" b="1" spc="60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easy</a:t>
            </a:r>
            <a:r>
              <a:rPr sz="1450" b="1" spc="60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1E4F25"/>
                </a:solidFill>
                <a:latin typeface="Arial"/>
                <a:cs typeface="Arial"/>
              </a:rPr>
              <a:t>to</a:t>
            </a:r>
            <a:r>
              <a:rPr sz="1450" b="1" spc="80" dirty="0">
                <a:solidFill>
                  <a:srgbClr val="1E4F25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1E4F25"/>
                </a:solidFill>
                <a:latin typeface="Arial"/>
                <a:cs typeface="Arial"/>
              </a:rPr>
              <a:t>scalable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1076" y="1330452"/>
            <a:ext cx="4270375" cy="2726055"/>
          </a:xfrm>
          <a:custGeom>
            <a:avLst/>
            <a:gdLst/>
            <a:ahLst/>
            <a:cxnLst/>
            <a:rect l="l" t="t" r="r" b="b"/>
            <a:pathLst>
              <a:path w="4270375" h="2726054">
                <a:moveTo>
                  <a:pt x="762" y="2277618"/>
                </a:moveTo>
                <a:lnTo>
                  <a:pt x="762" y="460248"/>
                </a:lnTo>
                <a:lnTo>
                  <a:pt x="0" y="2265426"/>
                </a:lnTo>
                <a:lnTo>
                  <a:pt x="762" y="2277618"/>
                </a:lnTo>
                <a:close/>
              </a:path>
              <a:path w="4270375" h="2726054">
                <a:moveTo>
                  <a:pt x="4270248" y="2277617"/>
                </a:moveTo>
                <a:lnTo>
                  <a:pt x="4270248" y="460247"/>
                </a:lnTo>
                <a:lnTo>
                  <a:pt x="4269486" y="448817"/>
                </a:lnTo>
                <a:lnTo>
                  <a:pt x="4269486" y="436625"/>
                </a:lnTo>
                <a:lnTo>
                  <a:pt x="4264584" y="389242"/>
                </a:lnTo>
                <a:lnTo>
                  <a:pt x="4255060" y="343462"/>
                </a:lnTo>
                <a:lnTo>
                  <a:pt x="4241159" y="299517"/>
                </a:lnTo>
                <a:lnTo>
                  <a:pt x="4223122" y="257640"/>
                </a:lnTo>
                <a:lnTo>
                  <a:pt x="4201193" y="218064"/>
                </a:lnTo>
                <a:lnTo>
                  <a:pt x="4175617" y="181021"/>
                </a:lnTo>
                <a:lnTo>
                  <a:pt x="4146636" y="146744"/>
                </a:lnTo>
                <a:lnTo>
                  <a:pt x="4114493" y="115466"/>
                </a:lnTo>
                <a:lnTo>
                  <a:pt x="4079433" y="87418"/>
                </a:lnTo>
                <a:lnTo>
                  <a:pt x="4041698" y="62833"/>
                </a:lnTo>
                <a:lnTo>
                  <a:pt x="4001533" y="41945"/>
                </a:lnTo>
                <a:lnTo>
                  <a:pt x="3959180" y="24985"/>
                </a:lnTo>
                <a:lnTo>
                  <a:pt x="3914882" y="12185"/>
                </a:lnTo>
                <a:lnTo>
                  <a:pt x="3869489" y="3890"/>
                </a:lnTo>
                <a:lnTo>
                  <a:pt x="3821429" y="0"/>
                </a:lnTo>
                <a:lnTo>
                  <a:pt x="461010" y="0"/>
                </a:lnTo>
                <a:lnTo>
                  <a:pt x="413827" y="2296"/>
                </a:lnTo>
                <a:lnTo>
                  <a:pt x="413529" y="2310"/>
                </a:lnTo>
                <a:lnTo>
                  <a:pt x="367355" y="9378"/>
                </a:lnTo>
                <a:lnTo>
                  <a:pt x="322741" y="20964"/>
                </a:lnTo>
                <a:lnTo>
                  <a:pt x="279942" y="36827"/>
                </a:lnTo>
                <a:lnTo>
                  <a:pt x="239211" y="56729"/>
                </a:lnTo>
                <a:lnTo>
                  <a:pt x="200802" y="80430"/>
                </a:lnTo>
                <a:lnTo>
                  <a:pt x="164970" y="107691"/>
                </a:lnTo>
                <a:lnTo>
                  <a:pt x="131967" y="138272"/>
                </a:lnTo>
                <a:lnTo>
                  <a:pt x="102049" y="171934"/>
                </a:lnTo>
                <a:lnTo>
                  <a:pt x="75469" y="208438"/>
                </a:lnTo>
                <a:lnTo>
                  <a:pt x="52480" y="247543"/>
                </a:lnTo>
                <a:lnTo>
                  <a:pt x="33337" y="289011"/>
                </a:lnTo>
                <a:lnTo>
                  <a:pt x="18288" y="332631"/>
                </a:lnTo>
                <a:lnTo>
                  <a:pt x="7605" y="378077"/>
                </a:lnTo>
                <a:lnTo>
                  <a:pt x="1524" y="425196"/>
                </a:lnTo>
                <a:lnTo>
                  <a:pt x="762" y="436626"/>
                </a:lnTo>
                <a:lnTo>
                  <a:pt x="762" y="2289048"/>
                </a:lnTo>
                <a:lnTo>
                  <a:pt x="1524" y="2300478"/>
                </a:lnTo>
                <a:lnTo>
                  <a:pt x="3048" y="2312670"/>
                </a:lnTo>
                <a:lnTo>
                  <a:pt x="10207" y="2360199"/>
                </a:lnTo>
                <a:lnTo>
                  <a:pt x="18288" y="2390795"/>
                </a:lnTo>
                <a:lnTo>
                  <a:pt x="18288" y="2265426"/>
                </a:lnTo>
                <a:lnTo>
                  <a:pt x="19050" y="437388"/>
                </a:lnTo>
                <a:lnTo>
                  <a:pt x="28038" y="369820"/>
                </a:lnTo>
                <a:lnTo>
                  <a:pt x="39807" y="325226"/>
                </a:lnTo>
                <a:lnTo>
                  <a:pt x="56333" y="282020"/>
                </a:lnTo>
                <a:lnTo>
                  <a:pt x="77308" y="240717"/>
                </a:lnTo>
                <a:lnTo>
                  <a:pt x="102422" y="201828"/>
                </a:lnTo>
                <a:lnTo>
                  <a:pt x="131365" y="165868"/>
                </a:lnTo>
                <a:lnTo>
                  <a:pt x="163830" y="133350"/>
                </a:lnTo>
                <a:lnTo>
                  <a:pt x="196596" y="105918"/>
                </a:lnTo>
                <a:lnTo>
                  <a:pt x="235872" y="79593"/>
                </a:lnTo>
                <a:lnTo>
                  <a:pt x="277737" y="57816"/>
                </a:lnTo>
                <a:lnTo>
                  <a:pt x="321687" y="40690"/>
                </a:lnTo>
                <a:lnTo>
                  <a:pt x="367219" y="28323"/>
                </a:lnTo>
                <a:lnTo>
                  <a:pt x="413529" y="20868"/>
                </a:lnTo>
                <a:lnTo>
                  <a:pt x="413827" y="20820"/>
                </a:lnTo>
                <a:lnTo>
                  <a:pt x="461010" y="18288"/>
                </a:lnTo>
                <a:lnTo>
                  <a:pt x="3821429" y="18287"/>
                </a:lnTo>
                <a:lnTo>
                  <a:pt x="3832860" y="19049"/>
                </a:lnTo>
                <a:lnTo>
                  <a:pt x="3880871" y="24165"/>
                </a:lnTo>
                <a:lnTo>
                  <a:pt x="3881264" y="24207"/>
                </a:lnTo>
                <a:lnTo>
                  <a:pt x="3928005" y="34471"/>
                </a:lnTo>
                <a:lnTo>
                  <a:pt x="3972785" y="49547"/>
                </a:lnTo>
                <a:lnTo>
                  <a:pt x="4015309" y="69140"/>
                </a:lnTo>
                <a:lnTo>
                  <a:pt x="4055278" y="92958"/>
                </a:lnTo>
                <a:lnTo>
                  <a:pt x="4092398" y="120704"/>
                </a:lnTo>
                <a:lnTo>
                  <a:pt x="4126372" y="152085"/>
                </a:lnTo>
                <a:lnTo>
                  <a:pt x="4156904" y="186807"/>
                </a:lnTo>
                <a:lnTo>
                  <a:pt x="4183696" y="224576"/>
                </a:lnTo>
                <a:lnTo>
                  <a:pt x="4206453" y="265097"/>
                </a:lnTo>
                <a:lnTo>
                  <a:pt x="4224878" y="308075"/>
                </a:lnTo>
                <a:lnTo>
                  <a:pt x="4238674" y="353218"/>
                </a:lnTo>
                <a:lnTo>
                  <a:pt x="4247547" y="400230"/>
                </a:lnTo>
                <a:lnTo>
                  <a:pt x="4251960" y="460247"/>
                </a:lnTo>
                <a:lnTo>
                  <a:pt x="4251960" y="2391928"/>
                </a:lnTo>
                <a:lnTo>
                  <a:pt x="4258105" y="2370723"/>
                </a:lnTo>
                <a:lnTo>
                  <a:pt x="4266504" y="2324863"/>
                </a:lnTo>
                <a:lnTo>
                  <a:pt x="4270248" y="2277617"/>
                </a:lnTo>
                <a:close/>
              </a:path>
              <a:path w="4270375" h="2726054">
                <a:moveTo>
                  <a:pt x="4251960" y="2391928"/>
                </a:moveTo>
                <a:lnTo>
                  <a:pt x="4251960" y="2276855"/>
                </a:lnTo>
                <a:lnTo>
                  <a:pt x="4251198" y="2288285"/>
                </a:lnTo>
                <a:lnTo>
                  <a:pt x="4245992" y="2336975"/>
                </a:lnTo>
                <a:lnTo>
                  <a:pt x="4235706" y="2383887"/>
                </a:lnTo>
                <a:lnTo>
                  <a:pt x="4220628" y="2428744"/>
                </a:lnTo>
                <a:lnTo>
                  <a:pt x="4201043" y="2471270"/>
                </a:lnTo>
                <a:lnTo>
                  <a:pt x="4177241" y="2511187"/>
                </a:lnTo>
                <a:lnTo>
                  <a:pt x="4149508" y="2548219"/>
                </a:lnTo>
                <a:lnTo>
                  <a:pt x="4118133" y="2582089"/>
                </a:lnTo>
                <a:lnTo>
                  <a:pt x="4083403" y="2612520"/>
                </a:lnTo>
                <a:lnTo>
                  <a:pt x="4045605" y="2639235"/>
                </a:lnTo>
                <a:lnTo>
                  <a:pt x="4005027" y="2661958"/>
                </a:lnTo>
                <a:lnTo>
                  <a:pt x="3961957" y="2680411"/>
                </a:lnTo>
                <a:lnTo>
                  <a:pt x="3916682" y="2694318"/>
                </a:lnTo>
                <a:lnTo>
                  <a:pt x="3869489" y="2703402"/>
                </a:lnTo>
                <a:lnTo>
                  <a:pt x="3821429" y="2707323"/>
                </a:lnTo>
                <a:lnTo>
                  <a:pt x="461010" y="2707386"/>
                </a:lnTo>
                <a:lnTo>
                  <a:pt x="413827" y="2704800"/>
                </a:lnTo>
                <a:lnTo>
                  <a:pt x="364508" y="2696855"/>
                </a:lnTo>
                <a:lnTo>
                  <a:pt x="318844" y="2684122"/>
                </a:lnTo>
                <a:lnTo>
                  <a:pt x="275291" y="2666773"/>
                </a:lnTo>
                <a:lnTo>
                  <a:pt x="234141" y="2645078"/>
                </a:lnTo>
                <a:lnTo>
                  <a:pt x="195684" y="2619307"/>
                </a:lnTo>
                <a:lnTo>
                  <a:pt x="160210" y="2589733"/>
                </a:lnTo>
                <a:lnTo>
                  <a:pt x="128009" y="2556625"/>
                </a:lnTo>
                <a:lnTo>
                  <a:pt x="99372" y="2520255"/>
                </a:lnTo>
                <a:lnTo>
                  <a:pt x="74590" y="2480894"/>
                </a:lnTo>
                <a:lnTo>
                  <a:pt x="53952" y="2438812"/>
                </a:lnTo>
                <a:lnTo>
                  <a:pt x="37750" y="2394281"/>
                </a:lnTo>
                <a:lnTo>
                  <a:pt x="26273" y="2347571"/>
                </a:lnTo>
                <a:lnTo>
                  <a:pt x="19812" y="2298954"/>
                </a:lnTo>
                <a:lnTo>
                  <a:pt x="19050" y="2276856"/>
                </a:lnTo>
                <a:lnTo>
                  <a:pt x="18288" y="2265426"/>
                </a:lnTo>
                <a:lnTo>
                  <a:pt x="18288" y="2390795"/>
                </a:lnTo>
                <a:lnTo>
                  <a:pt x="39593" y="2451516"/>
                </a:lnTo>
                <a:lnTo>
                  <a:pt x="61320" y="2494364"/>
                </a:lnTo>
                <a:lnTo>
                  <a:pt x="87403" y="2534714"/>
                </a:lnTo>
                <a:lnTo>
                  <a:pt x="117592" y="2572095"/>
                </a:lnTo>
                <a:lnTo>
                  <a:pt x="151638" y="2606040"/>
                </a:lnTo>
                <a:lnTo>
                  <a:pt x="185166" y="2634234"/>
                </a:lnTo>
                <a:lnTo>
                  <a:pt x="226124" y="2661670"/>
                </a:lnTo>
                <a:lnTo>
                  <a:pt x="269801" y="2684472"/>
                </a:lnTo>
                <a:lnTo>
                  <a:pt x="315663" y="2702456"/>
                </a:lnTo>
                <a:lnTo>
                  <a:pt x="363174" y="2715440"/>
                </a:lnTo>
                <a:lnTo>
                  <a:pt x="411801" y="2723240"/>
                </a:lnTo>
                <a:lnTo>
                  <a:pt x="461010" y="2725674"/>
                </a:lnTo>
                <a:lnTo>
                  <a:pt x="3821429" y="2725673"/>
                </a:lnTo>
                <a:lnTo>
                  <a:pt x="3832860" y="2724959"/>
                </a:lnTo>
                <a:lnTo>
                  <a:pt x="3833622" y="2724911"/>
                </a:lnTo>
                <a:lnTo>
                  <a:pt x="3880871" y="2720243"/>
                </a:lnTo>
                <a:lnTo>
                  <a:pt x="3926561" y="2710878"/>
                </a:lnTo>
                <a:lnTo>
                  <a:pt x="3970454" y="2697071"/>
                </a:lnTo>
                <a:lnTo>
                  <a:pt x="4012310" y="2679077"/>
                </a:lnTo>
                <a:lnTo>
                  <a:pt x="4051892" y="2657150"/>
                </a:lnTo>
                <a:lnTo>
                  <a:pt x="4088962" y="2631545"/>
                </a:lnTo>
                <a:lnTo>
                  <a:pt x="4123282" y="2602517"/>
                </a:lnTo>
                <a:lnTo>
                  <a:pt x="4154613" y="2570321"/>
                </a:lnTo>
                <a:lnTo>
                  <a:pt x="4182717" y="2535210"/>
                </a:lnTo>
                <a:lnTo>
                  <a:pt x="4207357" y="2497440"/>
                </a:lnTo>
                <a:lnTo>
                  <a:pt x="4228294" y="2457266"/>
                </a:lnTo>
                <a:lnTo>
                  <a:pt x="4245289" y="2414942"/>
                </a:lnTo>
                <a:lnTo>
                  <a:pt x="4251960" y="2391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32958" y="6145020"/>
            <a:ext cx="2288540" cy="3276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Calibri"/>
                <a:cs typeface="Calibri"/>
              </a:rPr>
              <a:t>Hollow</a:t>
            </a:r>
            <a:r>
              <a:rPr sz="950" spc="1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fiber</a:t>
            </a:r>
            <a:r>
              <a:rPr sz="950" spc="10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membrane</a:t>
            </a:r>
            <a:r>
              <a:rPr sz="950" spc="10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module*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Calibri"/>
                <a:cs typeface="Calibri"/>
              </a:rPr>
              <a:t>*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https</a:t>
            </a:r>
            <a:r>
              <a:rPr sz="95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3"/>
              </a:rPr>
              <a:t>://www.permselect.com/membranes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67401" y="4440193"/>
            <a:ext cx="4373245" cy="1732280"/>
            <a:chOff x="5467401" y="4440193"/>
            <a:chExt cx="4373245" cy="173228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7401" y="4440193"/>
              <a:ext cx="2429745" cy="15308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7848" y="5281421"/>
              <a:ext cx="1154430" cy="8907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3667" y="4640579"/>
              <a:ext cx="1066800" cy="9989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27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10"/>
              </a:spcBef>
            </a:pPr>
            <a:r>
              <a:rPr sz="3950" dirty="0">
                <a:latin typeface="Tw Cen MT"/>
                <a:cs typeface="Tw Cen MT"/>
              </a:rPr>
              <a:t>Direct</a:t>
            </a:r>
            <a:r>
              <a:rPr sz="3950" spc="60" dirty="0">
                <a:latin typeface="Tw Cen MT"/>
                <a:cs typeface="Tw Cen MT"/>
              </a:rPr>
              <a:t> </a:t>
            </a:r>
            <a:r>
              <a:rPr sz="3950" dirty="0">
                <a:latin typeface="Tw Cen MT"/>
                <a:cs typeface="Tw Cen MT"/>
              </a:rPr>
              <a:t>Contact</a:t>
            </a:r>
            <a:r>
              <a:rPr sz="3950" spc="60" dirty="0">
                <a:latin typeface="Tw Cen MT"/>
                <a:cs typeface="Tw Cen MT"/>
              </a:rPr>
              <a:t> </a:t>
            </a:r>
            <a:r>
              <a:rPr sz="3950" dirty="0">
                <a:latin typeface="Tw Cen MT"/>
                <a:cs typeface="Tw Cen MT"/>
              </a:rPr>
              <a:t>Membrane</a:t>
            </a:r>
            <a:r>
              <a:rPr sz="3950" spc="60" dirty="0">
                <a:latin typeface="Tw Cen MT"/>
                <a:cs typeface="Tw Cen MT"/>
              </a:rPr>
              <a:t> </a:t>
            </a:r>
            <a:r>
              <a:rPr sz="3950" dirty="0">
                <a:latin typeface="Tw Cen MT"/>
                <a:cs typeface="Tw Cen MT"/>
              </a:rPr>
              <a:t>Distillation</a:t>
            </a:r>
            <a:r>
              <a:rPr sz="3950" spc="60" dirty="0">
                <a:latin typeface="Tw Cen MT"/>
                <a:cs typeface="Tw Cen MT"/>
              </a:rPr>
              <a:t> </a:t>
            </a:r>
            <a:r>
              <a:rPr sz="3950" spc="-10" dirty="0">
                <a:latin typeface="Tw Cen MT"/>
                <a:cs typeface="Tw Cen MT"/>
              </a:rPr>
              <a:t>(DCMD)</a:t>
            </a:r>
            <a:endParaRPr sz="395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88" y="2188464"/>
            <a:ext cx="4338065" cy="42527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85535" y="3322573"/>
            <a:ext cx="3673475" cy="178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9525" indent="-28321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5275" algn="l"/>
              </a:tabLst>
            </a:pPr>
            <a:r>
              <a:rPr sz="1650" b="1" dirty="0">
                <a:latin typeface="Calibri"/>
                <a:cs typeface="Calibri"/>
              </a:rPr>
              <a:t>Very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few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spc="-10" dirty="0">
                <a:solidFill>
                  <a:srgbClr val="3232FF"/>
                </a:solidFill>
                <a:latin typeface="Calibri"/>
                <a:cs typeface="Calibri"/>
              </a:rPr>
              <a:t>full-</a:t>
            </a:r>
            <a:r>
              <a:rPr sz="1650" b="1" dirty="0">
                <a:solidFill>
                  <a:srgbClr val="3232FF"/>
                </a:solidFill>
                <a:latin typeface="Calibri"/>
                <a:cs typeface="Calibri"/>
              </a:rPr>
              <a:t>scale</a:t>
            </a:r>
            <a:r>
              <a:rPr sz="1650" b="1" spc="-55" dirty="0">
                <a:solidFill>
                  <a:srgbClr val="3232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3232FF"/>
                </a:solidFill>
                <a:latin typeface="Calibri"/>
                <a:cs typeface="Calibri"/>
              </a:rPr>
              <a:t>MD</a:t>
            </a:r>
            <a:r>
              <a:rPr sz="1650" b="1" spc="-30" dirty="0">
                <a:solidFill>
                  <a:srgbClr val="3232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tests</a:t>
            </a:r>
            <a:r>
              <a:rPr sz="1650" b="1" spc="-5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have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been </a:t>
            </a:r>
            <a:r>
              <a:rPr sz="1650" b="1" dirty="0">
                <a:latin typeface="Calibri"/>
                <a:cs typeface="Calibri"/>
              </a:rPr>
              <a:t>reported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in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the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world.</a:t>
            </a:r>
            <a:endParaRPr sz="1650">
              <a:latin typeface="Calibri"/>
              <a:cs typeface="Calibri"/>
            </a:endParaRPr>
          </a:p>
          <a:p>
            <a:pPr marL="295275" marR="5080" indent="-283210">
              <a:lnSpc>
                <a:spcPct val="100000"/>
              </a:lnSpc>
              <a:spcBef>
                <a:spcPts val="1980"/>
              </a:spcBef>
              <a:buFont typeface="Wingdings"/>
              <a:buChar char=""/>
              <a:tabLst>
                <a:tab pos="295275" algn="l"/>
              </a:tabLst>
            </a:pPr>
            <a:r>
              <a:rPr sz="1650" b="1" dirty="0">
                <a:latin typeface="Calibri"/>
                <a:cs typeface="Calibri"/>
              </a:rPr>
              <a:t>Main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challenges:</a:t>
            </a:r>
            <a:r>
              <a:rPr sz="1650" b="1" spc="-1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(1)</a:t>
            </a:r>
            <a:r>
              <a:rPr sz="1650" b="1" spc="-10" dirty="0"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0000"/>
                </a:solidFill>
                <a:latin typeface="Calibri"/>
                <a:cs typeface="Calibri"/>
              </a:rPr>
              <a:t>lack</a:t>
            </a:r>
            <a:r>
              <a:rPr sz="16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650" b="1" dirty="0">
                <a:solidFill>
                  <a:srgbClr val="FF0000"/>
                </a:solidFill>
                <a:latin typeface="Calibri"/>
                <a:cs typeface="Calibri"/>
              </a:rPr>
              <a:t>commercially</a:t>
            </a:r>
            <a:r>
              <a:rPr sz="165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0000"/>
                </a:solidFill>
                <a:latin typeface="Calibri"/>
                <a:cs typeface="Calibri"/>
              </a:rPr>
              <a:t>available</a:t>
            </a:r>
            <a:r>
              <a:rPr sz="165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0000"/>
                </a:solidFill>
                <a:latin typeface="Calibri"/>
                <a:cs typeface="Calibri"/>
              </a:rPr>
              <a:t>membranes</a:t>
            </a:r>
            <a:r>
              <a:rPr sz="16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for </a:t>
            </a:r>
            <a:r>
              <a:rPr sz="1650" b="1" dirty="0">
                <a:latin typeface="Calibri"/>
                <a:cs typeface="Calibri"/>
              </a:rPr>
              <a:t>particular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use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in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DCMD;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(2)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energy consumption.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298" y="4777994"/>
            <a:ext cx="47345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latin typeface="Times New Roman"/>
                <a:cs typeface="Times New Roman"/>
              </a:rPr>
              <a:t>Properties</a:t>
            </a:r>
            <a:r>
              <a:rPr sz="1450" b="1" spc="6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of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the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fabricated</a:t>
            </a:r>
            <a:r>
              <a:rPr sz="1450" b="1" spc="6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Janus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hollow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fiber</a:t>
            </a:r>
            <a:r>
              <a:rPr sz="1450" b="1" spc="35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membrane.</a:t>
            </a:r>
            <a:endParaRPr sz="14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9233" y="5588512"/>
          <a:ext cx="8827770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(μm)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(ε,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%)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44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porosity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(ε</a:t>
                      </a:r>
                      <a:r>
                        <a:rPr sz="1275" baseline="-19607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75" baseline="26143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75" spc="-37" baseline="26143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13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(d</a:t>
                      </a:r>
                      <a:r>
                        <a:rPr sz="1275" baseline="-19607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μm)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ts val="144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(d</a:t>
                      </a:r>
                      <a:r>
                        <a:rPr sz="1275" baseline="-19607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μm)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ts val="1440"/>
                        </a:lnSpc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(bar)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88265" algn="ctr">
                        <a:lnSpc>
                          <a:spcPts val="1485"/>
                        </a:lnSpc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1088/767/135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1485"/>
                        </a:lnSpc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80.6±0.4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ts val="1485"/>
                        </a:lnSpc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6471.3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51765" algn="ctr">
                        <a:lnSpc>
                          <a:spcPts val="1485"/>
                        </a:lnSpc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0.27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1770" algn="ctr">
                        <a:lnSpc>
                          <a:spcPts val="1485"/>
                        </a:lnSpc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0.40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ts val="1485"/>
                        </a:lnSpc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1.95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29233" y="5148071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23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233" y="6522719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23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8389" y="5194045"/>
            <a:ext cx="7988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Times New Roman"/>
                <a:cs typeface="Times New Roman"/>
              </a:rPr>
              <a:t>OD/ID/WT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0663" y="5194045"/>
            <a:ext cx="42773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37230" algn="l"/>
              </a:tabLst>
            </a:pPr>
            <a:r>
              <a:rPr sz="1300" dirty="0">
                <a:latin typeface="Times New Roman"/>
                <a:cs typeface="Times New Roman"/>
              </a:rPr>
              <a:t>Bulk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Porosity</a:t>
            </a:r>
            <a:r>
              <a:rPr sz="1300" dirty="0">
                <a:latin typeface="Times New Roman"/>
                <a:cs typeface="Times New Roman"/>
              </a:rPr>
              <a:t>	Mean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pore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size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3907" y="5256525"/>
            <a:ext cx="527431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58490" algn="l"/>
                <a:tab pos="4963795" algn="l"/>
              </a:tabLst>
            </a:pPr>
            <a:r>
              <a:rPr sz="1300" dirty="0">
                <a:latin typeface="Times New Roman"/>
                <a:cs typeface="Times New Roman"/>
              </a:rPr>
              <a:t>Effective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surface</a:t>
            </a:r>
            <a:r>
              <a:rPr sz="1300" dirty="0">
                <a:latin typeface="Times New Roman"/>
                <a:cs typeface="Times New Roman"/>
              </a:rPr>
              <a:t>	Bubble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point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pore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size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LEP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0900" y="2028444"/>
            <a:ext cx="6936105" cy="2717800"/>
            <a:chOff x="170900" y="2028444"/>
            <a:chExt cx="6936105" cy="27178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00" y="2297775"/>
              <a:ext cx="4285275" cy="2447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7906" y="2686811"/>
              <a:ext cx="616559" cy="6416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65881" y="3370325"/>
              <a:ext cx="375285" cy="323215"/>
            </a:xfrm>
            <a:custGeom>
              <a:avLst/>
              <a:gdLst/>
              <a:ahLst/>
              <a:cxnLst/>
              <a:rect l="l" t="t" r="r" b="b"/>
              <a:pathLst>
                <a:path w="375285" h="323214">
                  <a:moveTo>
                    <a:pt x="374904" y="110489"/>
                  </a:moveTo>
                  <a:lnTo>
                    <a:pt x="297180" y="0"/>
                  </a:lnTo>
                  <a:lnTo>
                    <a:pt x="183642" y="110489"/>
                  </a:lnTo>
                  <a:lnTo>
                    <a:pt x="238506" y="110489"/>
                  </a:lnTo>
                  <a:lnTo>
                    <a:pt x="219256" y="156727"/>
                  </a:lnTo>
                  <a:lnTo>
                    <a:pt x="193954" y="198419"/>
                  </a:lnTo>
                  <a:lnTo>
                    <a:pt x="163267" y="235033"/>
                  </a:lnTo>
                  <a:lnTo>
                    <a:pt x="127862" y="266035"/>
                  </a:lnTo>
                  <a:lnTo>
                    <a:pt x="88405" y="290892"/>
                  </a:lnTo>
                  <a:lnTo>
                    <a:pt x="45562" y="309072"/>
                  </a:lnTo>
                  <a:lnTo>
                    <a:pt x="0" y="320040"/>
                  </a:lnTo>
                  <a:lnTo>
                    <a:pt x="45894" y="322963"/>
                  </a:lnTo>
                  <a:lnTo>
                    <a:pt x="90691" y="318311"/>
                  </a:lnTo>
                  <a:lnTo>
                    <a:pt x="133745" y="306521"/>
                  </a:lnTo>
                  <a:lnTo>
                    <a:pt x="174409" y="288033"/>
                  </a:lnTo>
                  <a:lnTo>
                    <a:pt x="212037" y="263287"/>
                  </a:lnTo>
                  <a:lnTo>
                    <a:pt x="245984" y="232720"/>
                  </a:lnTo>
                  <a:lnTo>
                    <a:pt x="275604" y="196772"/>
                  </a:lnTo>
                  <a:lnTo>
                    <a:pt x="300250" y="155882"/>
                  </a:lnTo>
                  <a:lnTo>
                    <a:pt x="319278" y="110489"/>
                  </a:lnTo>
                  <a:lnTo>
                    <a:pt x="374904" y="110489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8315" y="3370325"/>
              <a:ext cx="378460" cy="323215"/>
            </a:xfrm>
            <a:custGeom>
              <a:avLst/>
              <a:gdLst/>
              <a:ahLst/>
              <a:cxnLst/>
              <a:rect l="l" t="t" r="r" b="b"/>
              <a:pathLst>
                <a:path w="378460" h="323214">
                  <a:moveTo>
                    <a:pt x="377952" y="323088"/>
                  </a:moveTo>
                  <a:lnTo>
                    <a:pt x="333932" y="319581"/>
                  </a:lnTo>
                  <a:lnTo>
                    <a:pt x="291953" y="309398"/>
                  </a:lnTo>
                  <a:lnTo>
                    <a:pt x="252467" y="293038"/>
                  </a:lnTo>
                  <a:lnTo>
                    <a:pt x="215929" y="271004"/>
                  </a:lnTo>
                  <a:lnTo>
                    <a:pt x="182791" y="243796"/>
                  </a:lnTo>
                  <a:lnTo>
                    <a:pt x="153508" y="211917"/>
                  </a:lnTo>
                  <a:lnTo>
                    <a:pt x="128532" y="175867"/>
                  </a:lnTo>
                  <a:lnTo>
                    <a:pt x="108317" y="136150"/>
                  </a:lnTo>
                  <a:lnTo>
                    <a:pt x="93316" y="93265"/>
                  </a:lnTo>
                  <a:lnTo>
                    <a:pt x="83983" y="47714"/>
                  </a:lnTo>
                  <a:lnTo>
                    <a:pt x="80772" y="0"/>
                  </a:lnTo>
                  <a:lnTo>
                    <a:pt x="0" y="0"/>
                  </a:lnTo>
                  <a:lnTo>
                    <a:pt x="3211" y="47714"/>
                  </a:lnTo>
                  <a:lnTo>
                    <a:pt x="12544" y="93265"/>
                  </a:lnTo>
                  <a:lnTo>
                    <a:pt x="27545" y="136150"/>
                  </a:lnTo>
                  <a:lnTo>
                    <a:pt x="47760" y="175867"/>
                  </a:lnTo>
                  <a:lnTo>
                    <a:pt x="72736" y="211917"/>
                  </a:lnTo>
                  <a:lnTo>
                    <a:pt x="102019" y="243796"/>
                  </a:lnTo>
                  <a:lnTo>
                    <a:pt x="135157" y="271004"/>
                  </a:lnTo>
                  <a:lnTo>
                    <a:pt x="171695" y="293038"/>
                  </a:lnTo>
                  <a:lnTo>
                    <a:pt x="211181" y="309398"/>
                  </a:lnTo>
                  <a:lnTo>
                    <a:pt x="253160" y="319581"/>
                  </a:lnTo>
                  <a:lnTo>
                    <a:pt x="297180" y="323088"/>
                  </a:lnTo>
                  <a:lnTo>
                    <a:pt x="377952" y="323088"/>
                  </a:lnTo>
                  <a:close/>
                </a:path>
              </a:pathLst>
            </a:custGeom>
            <a:solidFill>
              <a:srgbClr val="487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981" y="3361944"/>
              <a:ext cx="727710" cy="337185"/>
            </a:xfrm>
            <a:custGeom>
              <a:avLst/>
              <a:gdLst/>
              <a:ahLst/>
              <a:cxnLst/>
              <a:rect l="l" t="t" r="r" b="b"/>
              <a:pathLst>
                <a:path w="727710" h="337185">
                  <a:moveTo>
                    <a:pt x="120395" y="146304"/>
                  </a:moveTo>
                  <a:lnTo>
                    <a:pt x="114299" y="131826"/>
                  </a:lnTo>
                  <a:lnTo>
                    <a:pt x="114299" y="132588"/>
                  </a:lnTo>
                  <a:lnTo>
                    <a:pt x="108965" y="117347"/>
                  </a:lnTo>
                  <a:lnTo>
                    <a:pt x="108965" y="118109"/>
                  </a:lnTo>
                  <a:lnTo>
                    <a:pt x="104393" y="102869"/>
                  </a:lnTo>
                  <a:lnTo>
                    <a:pt x="100583" y="87629"/>
                  </a:lnTo>
                  <a:lnTo>
                    <a:pt x="100583" y="88391"/>
                  </a:lnTo>
                  <a:lnTo>
                    <a:pt x="96773" y="72389"/>
                  </a:lnTo>
                  <a:lnTo>
                    <a:pt x="94416" y="56394"/>
                  </a:lnTo>
                  <a:lnTo>
                    <a:pt x="91397" y="23918"/>
                  </a:lnTo>
                  <a:lnTo>
                    <a:pt x="90677" y="3047"/>
                  </a:lnTo>
                  <a:lnTo>
                    <a:pt x="0" y="3047"/>
                  </a:lnTo>
                  <a:lnTo>
                    <a:pt x="0" y="25145"/>
                  </a:lnTo>
                  <a:lnTo>
                    <a:pt x="1523" y="41909"/>
                  </a:lnTo>
                  <a:lnTo>
                    <a:pt x="5333" y="65597"/>
                  </a:lnTo>
                  <a:lnTo>
                    <a:pt x="5333" y="13715"/>
                  </a:lnTo>
                  <a:lnTo>
                    <a:pt x="10667" y="8381"/>
                  </a:lnTo>
                  <a:lnTo>
                    <a:pt x="10667" y="13715"/>
                  </a:lnTo>
                  <a:lnTo>
                    <a:pt x="80772" y="13715"/>
                  </a:lnTo>
                  <a:lnTo>
                    <a:pt x="80772" y="8381"/>
                  </a:lnTo>
                  <a:lnTo>
                    <a:pt x="86105" y="13715"/>
                  </a:lnTo>
                  <a:lnTo>
                    <a:pt x="86105" y="71793"/>
                  </a:lnTo>
                  <a:lnTo>
                    <a:pt x="97715" y="117333"/>
                  </a:lnTo>
                  <a:lnTo>
                    <a:pt x="115031" y="160267"/>
                  </a:lnTo>
                  <a:lnTo>
                    <a:pt x="119633" y="168344"/>
                  </a:lnTo>
                  <a:lnTo>
                    <a:pt x="119633" y="146304"/>
                  </a:lnTo>
                  <a:lnTo>
                    <a:pt x="120395" y="146304"/>
                  </a:lnTo>
                  <a:close/>
                </a:path>
                <a:path w="727710" h="337185">
                  <a:moveTo>
                    <a:pt x="10667" y="13715"/>
                  </a:moveTo>
                  <a:lnTo>
                    <a:pt x="10667" y="8381"/>
                  </a:lnTo>
                  <a:lnTo>
                    <a:pt x="5333" y="13715"/>
                  </a:lnTo>
                  <a:lnTo>
                    <a:pt x="10667" y="13715"/>
                  </a:lnTo>
                  <a:close/>
                </a:path>
                <a:path w="727710" h="337185">
                  <a:moveTo>
                    <a:pt x="39623" y="146304"/>
                  </a:moveTo>
                  <a:lnTo>
                    <a:pt x="33527" y="131826"/>
                  </a:lnTo>
                  <a:lnTo>
                    <a:pt x="33527" y="132588"/>
                  </a:lnTo>
                  <a:lnTo>
                    <a:pt x="28193" y="117347"/>
                  </a:lnTo>
                  <a:lnTo>
                    <a:pt x="28193" y="118109"/>
                  </a:lnTo>
                  <a:lnTo>
                    <a:pt x="23621" y="102869"/>
                  </a:lnTo>
                  <a:lnTo>
                    <a:pt x="16001" y="72389"/>
                  </a:lnTo>
                  <a:lnTo>
                    <a:pt x="13644" y="56394"/>
                  </a:lnTo>
                  <a:lnTo>
                    <a:pt x="10667" y="24383"/>
                  </a:lnTo>
                  <a:lnTo>
                    <a:pt x="10667" y="13715"/>
                  </a:lnTo>
                  <a:lnTo>
                    <a:pt x="5333" y="13715"/>
                  </a:lnTo>
                  <a:lnTo>
                    <a:pt x="5333" y="65597"/>
                  </a:lnTo>
                  <a:lnTo>
                    <a:pt x="9032" y="88589"/>
                  </a:lnTo>
                  <a:lnTo>
                    <a:pt x="22619" y="133212"/>
                  </a:lnTo>
                  <a:lnTo>
                    <a:pt x="38861" y="168532"/>
                  </a:lnTo>
                  <a:lnTo>
                    <a:pt x="38861" y="146304"/>
                  </a:lnTo>
                  <a:lnTo>
                    <a:pt x="39623" y="146304"/>
                  </a:lnTo>
                  <a:close/>
                </a:path>
                <a:path w="727710" h="337185">
                  <a:moveTo>
                    <a:pt x="13644" y="56215"/>
                  </a:moveTo>
                  <a:lnTo>
                    <a:pt x="13644" y="55884"/>
                  </a:lnTo>
                  <a:lnTo>
                    <a:pt x="13498" y="54863"/>
                  </a:lnTo>
                  <a:lnTo>
                    <a:pt x="13644" y="56215"/>
                  </a:lnTo>
                  <a:close/>
                </a:path>
                <a:path w="727710" h="337185">
                  <a:moveTo>
                    <a:pt x="13644" y="56394"/>
                  </a:moveTo>
                  <a:lnTo>
                    <a:pt x="13644" y="56215"/>
                  </a:lnTo>
                  <a:lnTo>
                    <a:pt x="13498" y="54863"/>
                  </a:lnTo>
                  <a:lnTo>
                    <a:pt x="13644" y="56394"/>
                  </a:lnTo>
                  <a:close/>
                </a:path>
                <a:path w="727710" h="337185">
                  <a:moveTo>
                    <a:pt x="106679" y="243840"/>
                  </a:moveTo>
                  <a:lnTo>
                    <a:pt x="95888" y="233029"/>
                  </a:lnTo>
                  <a:lnTo>
                    <a:pt x="86105" y="221741"/>
                  </a:lnTo>
                  <a:lnTo>
                    <a:pt x="86105" y="222504"/>
                  </a:lnTo>
                  <a:lnTo>
                    <a:pt x="76961" y="210311"/>
                  </a:lnTo>
                  <a:lnTo>
                    <a:pt x="76961" y="211073"/>
                  </a:lnTo>
                  <a:lnTo>
                    <a:pt x="68579" y="198882"/>
                  </a:lnTo>
                  <a:lnTo>
                    <a:pt x="60197" y="185927"/>
                  </a:lnTo>
                  <a:lnTo>
                    <a:pt x="52577" y="172974"/>
                  </a:lnTo>
                  <a:lnTo>
                    <a:pt x="52577" y="173736"/>
                  </a:lnTo>
                  <a:lnTo>
                    <a:pt x="38861" y="146304"/>
                  </a:lnTo>
                  <a:lnTo>
                    <a:pt x="38861" y="168532"/>
                  </a:lnTo>
                  <a:lnTo>
                    <a:pt x="41889" y="175116"/>
                  </a:lnTo>
                  <a:lnTo>
                    <a:pt x="66445" y="213641"/>
                  </a:lnTo>
                  <a:lnTo>
                    <a:pt x="95888" y="248126"/>
                  </a:lnTo>
                  <a:lnTo>
                    <a:pt x="105917" y="256929"/>
                  </a:lnTo>
                  <a:lnTo>
                    <a:pt x="105917" y="243840"/>
                  </a:lnTo>
                  <a:lnTo>
                    <a:pt x="106679" y="243840"/>
                  </a:lnTo>
                  <a:close/>
                </a:path>
                <a:path w="727710" h="337185">
                  <a:moveTo>
                    <a:pt x="86105" y="13715"/>
                  </a:moveTo>
                  <a:lnTo>
                    <a:pt x="80772" y="8381"/>
                  </a:lnTo>
                  <a:lnTo>
                    <a:pt x="80772" y="13715"/>
                  </a:lnTo>
                  <a:lnTo>
                    <a:pt x="86105" y="13715"/>
                  </a:lnTo>
                  <a:close/>
                </a:path>
                <a:path w="727710" h="337185">
                  <a:moveTo>
                    <a:pt x="86105" y="71471"/>
                  </a:moveTo>
                  <a:lnTo>
                    <a:pt x="86105" y="13715"/>
                  </a:lnTo>
                  <a:lnTo>
                    <a:pt x="80772" y="13715"/>
                  </a:lnTo>
                  <a:lnTo>
                    <a:pt x="80772" y="25145"/>
                  </a:lnTo>
                  <a:lnTo>
                    <a:pt x="86105" y="71471"/>
                  </a:lnTo>
                  <a:close/>
                </a:path>
                <a:path w="727710" h="337185">
                  <a:moveTo>
                    <a:pt x="94416" y="56215"/>
                  </a:moveTo>
                  <a:lnTo>
                    <a:pt x="94416" y="55884"/>
                  </a:lnTo>
                  <a:lnTo>
                    <a:pt x="94270" y="54863"/>
                  </a:lnTo>
                  <a:lnTo>
                    <a:pt x="94416" y="56215"/>
                  </a:lnTo>
                  <a:close/>
                </a:path>
                <a:path w="727710" h="337185">
                  <a:moveTo>
                    <a:pt x="94416" y="56394"/>
                  </a:moveTo>
                  <a:lnTo>
                    <a:pt x="94416" y="56215"/>
                  </a:lnTo>
                  <a:lnTo>
                    <a:pt x="94270" y="54863"/>
                  </a:lnTo>
                  <a:lnTo>
                    <a:pt x="94416" y="56394"/>
                  </a:lnTo>
                  <a:close/>
                </a:path>
                <a:path w="727710" h="337185">
                  <a:moveTo>
                    <a:pt x="163829" y="288036"/>
                  </a:moveTo>
                  <a:lnTo>
                    <a:pt x="150875" y="280416"/>
                  </a:lnTo>
                  <a:lnTo>
                    <a:pt x="139445" y="272034"/>
                  </a:lnTo>
                  <a:lnTo>
                    <a:pt x="116585" y="253745"/>
                  </a:lnTo>
                  <a:lnTo>
                    <a:pt x="105917" y="243840"/>
                  </a:lnTo>
                  <a:lnTo>
                    <a:pt x="105917" y="256929"/>
                  </a:lnTo>
                  <a:lnTo>
                    <a:pt x="129821" y="277909"/>
                  </a:lnTo>
                  <a:lnTo>
                    <a:pt x="163067" y="299259"/>
                  </a:lnTo>
                  <a:lnTo>
                    <a:pt x="163067" y="288036"/>
                  </a:lnTo>
                  <a:lnTo>
                    <a:pt x="163829" y="288036"/>
                  </a:lnTo>
                  <a:close/>
                </a:path>
                <a:path w="727710" h="337185">
                  <a:moveTo>
                    <a:pt x="244601" y="288036"/>
                  </a:moveTo>
                  <a:lnTo>
                    <a:pt x="202825" y="258270"/>
                  </a:lnTo>
                  <a:lnTo>
                    <a:pt x="166877" y="221741"/>
                  </a:lnTo>
                  <a:lnTo>
                    <a:pt x="166877" y="222504"/>
                  </a:lnTo>
                  <a:lnTo>
                    <a:pt x="157733" y="210311"/>
                  </a:lnTo>
                  <a:lnTo>
                    <a:pt x="157733" y="211073"/>
                  </a:lnTo>
                  <a:lnTo>
                    <a:pt x="149351" y="198882"/>
                  </a:lnTo>
                  <a:lnTo>
                    <a:pt x="140969" y="185927"/>
                  </a:lnTo>
                  <a:lnTo>
                    <a:pt x="133349" y="172974"/>
                  </a:lnTo>
                  <a:lnTo>
                    <a:pt x="133349" y="173736"/>
                  </a:lnTo>
                  <a:lnTo>
                    <a:pt x="119633" y="146304"/>
                  </a:lnTo>
                  <a:lnTo>
                    <a:pt x="119633" y="168344"/>
                  </a:lnTo>
                  <a:lnTo>
                    <a:pt x="165530" y="236291"/>
                  </a:lnTo>
                  <a:lnTo>
                    <a:pt x="197981" y="267972"/>
                  </a:lnTo>
                  <a:lnTo>
                    <a:pt x="234747" y="294492"/>
                  </a:lnTo>
                  <a:lnTo>
                    <a:pt x="243839" y="299104"/>
                  </a:lnTo>
                  <a:lnTo>
                    <a:pt x="243839" y="288036"/>
                  </a:lnTo>
                  <a:lnTo>
                    <a:pt x="244601" y="288036"/>
                  </a:lnTo>
                  <a:close/>
                </a:path>
                <a:path w="727710" h="337185">
                  <a:moveTo>
                    <a:pt x="383286" y="336803"/>
                  </a:moveTo>
                  <a:lnTo>
                    <a:pt x="367284" y="336041"/>
                  </a:lnTo>
                  <a:lnTo>
                    <a:pt x="346600" y="333077"/>
                  </a:lnTo>
                  <a:lnTo>
                    <a:pt x="343662" y="333755"/>
                  </a:lnTo>
                  <a:lnTo>
                    <a:pt x="343501" y="332633"/>
                  </a:lnTo>
                  <a:lnTo>
                    <a:pt x="319764" y="329232"/>
                  </a:lnTo>
                  <a:lnTo>
                    <a:pt x="310531" y="326296"/>
                  </a:lnTo>
                  <a:lnTo>
                    <a:pt x="306065" y="326209"/>
                  </a:lnTo>
                  <a:lnTo>
                    <a:pt x="272795" y="324612"/>
                  </a:lnTo>
                  <a:lnTo>
                    <a:pt x="258301" y="322437"/>
                  </a:lnTo>
                  <a:lnTo>
                    <a:pt x="257555" y="322326"/>
                  </a:lnTo>
                  <a:lnTo>
                    <a:pt x="257555" y="322165"/>
                  </a:lnTo>
                  <a:lnTo>
                    <a:pt x="243839" y="319277"/>
                  </a:lnTo>
                  <a:lnTo>
                    <a:pt x="226215" y="315239"/>
                  </a:lnTo>
                  <a:lnTo>
                    <a:pt x="209059" y="309581"/>
                  </a:lnTo>
                  <a:lnTo>
                    <a:pt x="192338" y="302675"/>
                  </a:lnTo>
                  <a:lnTo>
                    <a:pt x="176021" y="294894"/>
                  </a:lnTo>
                  <a:lnTo>
                    <a:pt x="163067" y="288036"/>
                  </a:lnTo>
                  <a:lnTo>
                    <a:pt x="163067" y="299259"/>
                  </a:lnTo>
                  <a:lnTo>
                    <a:pt x="209570" y="320726"/>
                  </a:lnTo>
                  <a:lnTo>
                    <a:pt x="254591" y="332438"/>
                  </a:lnTo>
                  <a:lnTo>
                    <a:pt x="257555" y="332708"/>
                  </a:lnTo>
                  <a:lnTo>
                    <a:pt x="257555" y="322326"/>
                  </a:lnTo>
                  <a:lnTo>
                    <a:pt x="258301" y="322437"/>
                  </a:lnTo>
                  <a:lnTo>
                    <a:pt x="258301" y="332776"/>
                  </a:lnTo>
                  <a:lnTo>
                    <a:pt x="302513" y="336804"/>
                  </a:lnTo>
                  <a:lnTo>
                    <a:pt x="383286" y="336803"/>
                  </a:lnTo>
                  <a:close/>
                </a:path>
                <a:path w="727710" h="337185">
                  <a:moveTo>
                    <a:pt x="324612" y="319277"/>
                  </a:moveTo>
                  <a:lnTo>
                    <a:pt x="310531" y="316313"/>
                  </a:lnTo>
                  <a:lnTo>
                    <a:pt x="310134" y="316230"/>
                  </a:lnTo>
                  <a:lnTo>
                    <a:pt x="282702" y="307086"/>
                  </a:lnTo>
                  <a:lnTo>
                    <a:pt x="256794" y="294894"/>
                  </a:lnTo>
                  <a:lnTo>
                    <a:pt x="243839" y="288036"/>
                  </a:lnTo>
                  <a:lnTo>
                    <a:pt x="243839" y="299104"/>
                  </a:lnTo>
                  <a:lnTo>
                    <a:pt x="310134" y="326170"/>
                  </a:lnTo>
                  <a:lnTo>
                    <a:pt x="323849" y="326555"/>
                  </a:lnTo>
                  <a:lnTo>
                    <a:pt x="323849" y="319277"/>
                  </a:lnTo>
                  <a:lnTo>
                    <a:pt x="324612" y="319277"/>
                  </a:lnTo>
                  <a:close/>
                </a:path>
                <a:path w="727710" h="337185">
                  <a:moveTo>
                    <a:pt x="343501" y="332633"/>
                  </a:moveTo>
                  <a:lnTo>
                    <a:pt x="342672" y="326832"/>
                  </a:lnTo>
                  <a:lnTo>
                    <a:pt x="338327" y="326837"/>
                  </a:lnTo>
                  <a:lnTo>
                    <a:pt x="310531" y="326296"/>
                  </a:lnTo>
                  <a:lnTo>
                    <a:pt x="319764" y="329232"/>
                  </a:lnTo>
                  <a:lnTo>
                    <a:pt x="341376" y="332329"/>
                  </a:lnTo>
                  <a:lnTo>
                    <a:pt x="342138" y="332438"/>
                  </a:lnTo>
                  <a:lnTo>
                    <a:pt x="342672" y="332515"/>
                  </a:lnTo>
                  <a:lnTo>
                    <a:pt x="343501" y="332633"/>
                  </a:lnTo>
                  <a:close/>
                </a:path>
                <a:path w="727710" h="337185">
                  <a:moveTo>
                    <a:pt x="342672" y="326832"/>
                  </a:moveTo>
                  <a:lnTo>
                    <a:pt x="342138" y="323088"/>
                  </a:lnTo>
                  <a:lnTo>
                    <a:pt x="342138" y="322897"/>
                  </a:lnTo>
                  <a:lnTo>
                    <a:pt x="339480" y="322498"/>
                  </a:lnTo>
                  <a:lnTo>
                    <a:pt x="339073" y="322437"/>
                  </a:lnTo>
                  <a:lnTo>
                    <a:pt x="338327" y="322326"/>
                  </a:lnTo>
                  <a:lnTo>
                    <a:pt x="338327" y="322173"/>
                  </a:lnTo>
                  <a:lnTo>
                    <a:pt x="323849" y="319277"/>
                  </a:lnTo>
                  <a:lnTo>
                    <a:pt x="323849" y="326555"/>
                  </a:lnTo>
                  <a:lnTo>
                    <a:pt x="338327" y="326837"/>
                  </a:lnTo>
                  <a:lnTo>
                    <a:pt x="338327" y="322326"/>
                  </a:lnTo>
                  <a:lnTo>
                    <a:pt x="339073" y="322437"/>
                  </a:lnTo>
                  <a:lnTo>
                    <a:pt x="339073" y="326851"/>
                  </a:lnTo>
                  <a:lnTo>
                    <a:pt x="342138" y="326837"/>
                  </a:lnTo>
                  <a:lnTo>
                    <a:pt x="342138" y="323088"/>
                  </a:lnTo>
                  <a:lnTo>
                    <a:pt x="342672" y="323005"/>
                  </a:lnTo>
                  <a:lnTo>
                    <a:pt x="342672" y="326832"/>
                  </a:lnTo>
                  <a:close/>
                </a:path>
                <a:path w="727710" h="337185">
                  <a:moveTo>
                    <a:pt x="375233" y="325780"/>
                  </a:moveTo>
                  <a:lnTo>
                    <a:pt x="372890" y="325632"/>
                  </a:lnTo>
                  <a:lnTo>
                    <a:pt x="353948" y="324669"/>
                  </a:lnTo>
                  <a:lnTo>
                    <a:pt x="343662" y="323126"/>
                  </a:lnTo>
                  <a:lnTo>
                    <a:pt x="342138" y="323088"/>
                  </a:lnTo>
                  <a:lnTo>
                    <a:pt x="342672" y="326832"/>
                  </a:lnTo>
                  <a:lnTo>
                    <a:pt x="353948" y="326737"/>
                  </a:lnTo>
                  <a:lnTo>
                    <a:pt x="367284" y="326624"/>
                  </a:lnTo>
                  <a:lnTo>
                    <a:pt x="372180" y="326582"/>
                  </a:lnTo>
                  <a:lnTo>
                    <a:pt x="375233" y="325780"/>
                  </a:lnTo>
                  <a:close/>
                </a:path>
                <a:path w="727710" h="337185">
                  <a:moveTo>
                    <a:pt x="409956" y="314334"/>
                  </a:moveTo>
                  <a:lnTo>
                    <a:pt x="409956" y="304038"/>
                  </a:lnTo>
                  <a:lnTo>
                    <a:pt x="400050" y="307848"/>
                  </a:lnTo>
                  <a:lnTo>
                    <a:pt x="387993" y="311825"/>
                  </a:lnTo>
                  <a:lnTo>
                    <a:pt x="376299" y="315501"/>
                  </a:lnTo>
                  <a:lnTo>
                    <a:pt x="364479" y="318779"/>
                  </a:lnTo>
                  <a:lnTo>
                    <a:pt x="352044" y="321563"/>
                  </a:lnTo>
                  <a:lnTo>
                    <a:pt x="342672" y="323005"/>
                  </a:lnTo>
                  <a:lnTo>
                    <a:pt x="343662" y="323126"/>
                  </a:lnTo>
                  <a:lnTo>
                    <a:pt x="352044" y="324383"/>
                  </a:lnTo>
                  <a:lnTo>
                    <a:pt x="352822" y="324500"/>
                  </a:lnTo>
                  <a:lnTo>
                    <a:pt x="353566" y="324611"/>
                  </a:lnTo>
                  <a:lnTo>
                    <a:pt x="353948" y="324669"/>
                  </a:lnTo>
                  <a:lnTo>
                    <a:pt x="372180" y="325596"/>
                  </a:lnTo>
                  <a:lnTo>
                    <a:pt x="372890" y="325632"/>
                  </a:lnTo>
                  <a:lnTo>
                    <a:pt x="375233" y="325751"/>
                  </a:lnTo>
                  <a:lnTo>
                    <a:pt x="376299" y="325500"/>
                  </a:lnTo>
                  <a:lnTo>
                    <a:pt x="397678" y="319886"/>
                  </a:lnTo>
                  <a:lnTo>
                    <a:pt x="409956" y="314334"/>
                  </a:lnTo>
                  <a:close/>
                </a:path>
                <a:path w="727710" h="337185">
                  <a:moveTo>
                    <a:pt x="372180" y="326582"/>
                  </a:moveTo>
                  <a:lnTo>
                    <a:pt x="367284" y="326624"/>
                  </a:lnTo>
                  <a:lnTo>
                    <a:pt x="353948" y="326737"/>
                  </a:lnTo>
                  <a:lnTo>
                    <a:pt x="342672" y="326832"/>
                  </a:lnTo>
                  <a:lnTo>
                    <a:pt x="343501" y="332633"/>
                  </a:lnTo>
                  <a:lnTo>
                    <a:pt x="346600" y="333077"/>
                  </a:lnTo>
                  <a:lnTo>
                    <a:pt x="353566" y="331470"/>
                  </a:lnTo>
                  <a:lnTo>
                    <a:pt x="372180" y="326582"/>
                  </a:lnTo>
                  <a:close/>
                </a:path>
                <a:path w="727710" h="337185">
                  <a:moveTo>
                    <a:pt x="346600" y="333077"/>
                  </a:moveTo>
                  <a:lnTo>
                    <a:pt x="343662" y="332656"/>
                  </a:lnTo>
                  <a:lnTo>
                    <a:pt x="343501" y="332633"/>
                  </a:lnTo>
                  <a:lnTo>
                    <a:pt x="343662" y="333755"/>
                  </a:lnTo>
                  <a:lnTo>
                    <a:pt x="346600" y="333077"/>
                  </a:lnTo>
                  <a:close/>
                </a:path>
                <a:path w="727710" h="337185">
                  <a:moveTo>
                    <a:pt x="439673" y="330481"/>
                  </a:moveTo>
                  <a:lnTo>
                    <a:pt x="439673" y="320039"/>
                  </a:lnTo>
                  <a:lnTo>
                    <a:pt x="428244" y="322326"/>
                  </a:lnTo>
                  <a:lnTo>
                    <a:pt x="419100" y="323545"/>
                  </a:lnTo>
                  <a:lnTo>
                    <a:pt x="418338" y="323646"/>
                  </a:lnTo>
                  <a:lnTo>
                    <a:pt x="417575" y="323849"/>
                  </a:lnTo>
                  <a:lnTo>
                    <a:pt x="406145" y="325373"/>
                  </a:lnTo>
                  <a:lnTo>
                    <a:pt x="376299" y="326453"/>
                  </a:lnTo>
                  <a:lnTo>
                    <a:pt x="375233" y="326491"/>
                  </a:lnTo>
                  <a:lnTo>
                    <a:pt x="372180" y="326582"/>
                  </a:lnTo>
                  <a:lnTo>
                    <a:pt x="353948" y="331369"/>
                  </a:lnTo>
                  <a:lnTo>
                    <a:pt x="346600" y="333077"/>
                  </a:lnTo>
                  <a:lnTo>
                    <a:pt x="367284" y="336041"/>
                  </a:lnTo>
                  <a:lnTo>
                    <a:pt x="383286" y="336803"/>
                  </a:lnTo>
                  <a:lnTo>
                    <a:pt x="394716" y="336041"/>
                  </a:lnTo>
                  <a:lnTo>
                    <a:pt x="438911" y="330576"/>
                  </a:lnTo>
                  <a:lnTo>
                    <a:pt x="439673" y="330481"/>
                  </a:lnTo>
                  <a:close/>
                </a:path>
                <a:path w="727710" h="337185">
                  <a:moveTo>
                    <a:pt x="383286" y="326200"/>
                  </a:moveTo>
                  <a:lnTo>
                    <a:pt x="376299" y="325803"/>
                  </a:lnTo>
                  <a:lnTo>
                    <a:pt x="375233" y="325780"/>
                  </a:lnTo>
                  <a:lnTo>
                    <a:pt x="372180" y="326582"/>
                  </a:lnTo>
                  <a:lnTo>
                    <a:pt x="375233" y="326491"/>
                  </a:lnTo>
                  <a:lnTo>
                    <a:pt x="383286" y="326200"/>
                  </a:lnTo>
                  <a:close/>
                </a:path>
                <a:path w="727710" h="337185">
                  <a:moveTo>
                    <a:pt x="419100" y="299466"/>
                  </a:moveTo>
                  <a:lnTo>
                    <a:pt x="409194" y="304038"/>
                  </a:lnTo>
                  <a:lnTo>
                    <a:pt x="409956" y="304038"/>
                  </a:lnTo>
                  <a:lnTo>
                    <a:pt x="409956" y="314334"/>
                  </a:lnTo>
                  <a:lnTo>
                    <a:pt x="418338" y="310543"/>
                  </a:lnTo>
                  <a:lnTo>
                    <a:pt x="418338" y="300227"/>
                  </a:lnTo>
                  <a:lnTo>
                    <a:pt x="419100" y="299466"/>
                  </a:lnTo>
                  <a:close/>
                </a:path>
                <a:path w="727710" h="337185">
                  <a:moveTo>
                    <a:pt x="581406" y="134464"/>
                  </a:moveTo>
                  <a:lnTo>
                    <a:pt x="581406" y="124205"/>
                  </a:lnTo>
                  <a:lnTo>
                    <a:pt x="574384" y="124205"/>
                  </a:lnTo>
                  <a:lnTo>
                    <a:pt x="573024" y="128015"/>
                  </a:lnTo>
                  <a:lnTo>
                    <a:pt x="573024" y="127253"/>
                  </a:lnTo>
                  <a:lnTo>
                    <a:pt x="569213" y="137921"/>
                  </a:lnTo>
                  <a:lnTo>
                    <a:pt x="564641" y="147827"/>
                  </a:lnTo>
                  <a:lnTo>
                    <a:pt x="560069" y="156971"/>
                  </a:lnTo>
                  <a:lnTo>
                    <a:pt x="555497" y="166877"/>
                  </a:lnTo>
                  <a:lnTo>
                    <a:pt x="539496" y="194309"/>
                  </a:lnTo>
                  <a:lnTo>
                    <a:pt x="539496" y="193547"/>
                  </a:lnTo>
                  <a:lnTo>
                    <a:pt x="527304" y="211073"/>
                  </a:lnTo>
                  <a:lnTo>
                    <a:pt x="514350" y="227075"/>
                  </a:lnTo>
                  <a:lnTo>
                    <a:pt x="500634" y="242315"/>
                  </a:lnTo>
                  <a:lnTo>
                    <a:pt x="500634" y="241553"/>
                  </a:lnTo>
                  <a:lnTo>
                    <a:pt x="485394" y="256031"/>
                  </a:lnTo>
                  <a:lnTo>
                    <a:pt x="477773" y="262127"/>
                  </a:lnTo>
                  <a:lnTo>
                    <a:pt x="470153" y="268985"/>
                  </a:lnTo>
                  <a:lnTo>
                    <a:pt x="470153" y="268223"/>
                  </a:lnTo>
                  <a:lnTo>
                    <a:pt x="453389" y="280416"/>
                  </a:lnTo>
                  <a:lnTo>
                    <a:pt x="445008" y="285749"/>
                  </a:lnTo>
                  <a:lnTo>
                    <a:pt x="436625" y="290321"/>
                  </a:lnTo>
                  <a:lnTo>
                    <a:pt x="427481" y="295655"/>
                  </a:lnTo>
                  <a:lnTo>
                    <a:pt x="418338" y="300227"/>
                  </a:lnTo>
                  <a:lnTo>
                    <a:pt x="418338" y="310543"/>
                  </a:lnTo>
                  <a:lnTo>
                    <a:pt x="476822" y="276312"/>
                  </a:lnTo>
                  <a:lnTo>
                    <a:pt x="510723" y="246002"/>
                  </a:lnTo>
                  <a:lnTo>
                    <a:pt x="540085" y="211130"/>
                  </a:lnTo>
                  <a:lnTo>
                    <a:pt x="564343" y="172537"/>
                  </a:lnTo>
                  <a:lnTo>
                    <a:pt x="581406" y="134464"/>
                  </a:lnTo>
                  <a:close/>
                </a:path>
                <a:path w="727710" h="337185">
                  <a:moveTo>
                    <a:pt x="522731" y="298609"/>
                  </a:moveTo>
                  <a:lnTo>
                    <a:pt x="522731" y="287273"/>
                  </a:lnTo>
                  <a:lnTo>
                    <a:pt x="512825" y="293370"/>
                  </a:lnTo>
                  <a:lnTo>
                    <a:pt x="502919" y="297941"/>
                  </a:lnTo>
                  <a:lnTo>
                    <a:pt x="492252" y="303275"/>
                  </a:lnTo>
                  <a:lnTo>
                    <a:pt x="492252" y="302513"/>
                  </a:lnTo>
                  <a:lnTo>
                    <a:pt x="482345" y="307085"/>
                  </a:lnTo>
                  <a:lnTo>
                    <a:pt x="461009" y="314705"/>
                  </a:lnTo>
                  <a:lnTo>
                    <a:pt x="450341" y="317753"/>
                  </a:lnTo>
                  <a:lnTo>
                    <a:pt x="438911" y="320039"/>
                  </a:lnTo>
                  <a:lnTo>
                    <a:pt x="439673" y="320039"/>
                  </a:lnTo>
                  <a:lnTo>
                    <a:pt x="439673" y="330481"/>
                  </a:lnTo>
                  <a:lnTo>
                    <a:pt x="443883" y="329961"/>
                  </a:lnTo>
                  <a:lnTo>
                    <a:pt x="490630" y="315212"/>
                  </a:lnTo>
                  <a:lnTo>
                    <a:pt x="522731" y="298609"/>
                  </a:lnTo>
                  <a:close/>
                </a:path>
                <a:path w="727710" h="337185">
                  <a:moveTo>
                    <a:pt x="727710" y="124205"/>
                  </a:moveTo>
                  <a:lnTo>
                    <a:pt x="640841" y="0"/>
                  </a:lnTo>
                  <a:lnTo>
                    <a:pt x="513588" y="124205"/>
                  </a:lnTo>
                  <a:lnTo>
                    <a:pt x="526541" y="124205"/>
                  </a:lnTo>
                  <a:lnTo>
                    <a:pt x="526541" y="113537"/>
                  </a:lnTo>
                  <a:lnTo>
                    <a:pt x="539748" y="113537"/>
                  </a:lnTo>
                  <a:lnTo>
                    <a:pt x="635508" y="20348"/>
                  </a:lnTo>
                  <a:lnTo>
                    <a:pt x="635508" y="11429"/>
                  </a:lnTo>
                  <a:lnTo>
                    <a:pt x="643890" y="12191"/>
                  </a:lnTo>
                  <a:lnTo>
                    <a:pt x="643890" y="23345"/>
                  </a:lnTo>
                  <a:lnTo>
                    <a:pt x="707335" y="113537"/>
                  </a:lnTo>
                  <a:lnTo>
                    <a:pt x="717804" y="113537"/>
                  </a:lnTo>
                  <a:lnTo>
                    <a:pt x="717804" y="124205"/>
                  </a:lnTo>
                  <a:lnTo>
                    <a:pt x="727710" y="124205"/>
                  </a:lnTo>
                  <a:close/>
                </a:path>
                <a:path w="727710" h="337185">
                  <a:moveTo>
                    <a:pt x="621030" y="209784"/>
                  </a:moveTo>
                  <a:lnTo>
                    <a:pt x="621030" y="192785"/>
                  </a:lnTo>
                  <a:lnTo>
                    <a:pt x="607313" y="212597"/>
                  </a:lnTo>
                  <a:lnTo>
                    <a:pt x="607313" y="211835"/>
                  </a:lnTo>
                  <a:lnTo>
                    <a:pt x="599694" y="221741"/>
                  </a:lnTo>
                  <a:lnTo>
                    <a:pt x="599694" y="220979"/>
                  </a:lnTo>
                  <a:lnTo>
                    <a:pt x="592074" y="230123"/>
                  </a:lnTo>
                  <a:lnTo>
                    <a:pt x="584454" y="238505"/>
                  </a:lnTo>
                  <a:lnTo>
                    <a:pt x="576072" y="246887"/>
                  </a:lnTo>
                  <a:lnTo>
                    <a:pt x="559308" y="262127"/>
                  </a:lnTo>
                  <a:lnTo>
                    <a:pt x="559308" y="261365"/>
                  </a:lnTo>
                  <a:lnTo>
                    <a:pt x="550163" y="268985"/>
                  </a:lnTo>
                  <a:lnTo>
                    <a:pt x="541019" y="275844"/>
                  </a:lnTo>
                  <a:lnTo>
                    <a:pt x="541019" y="275081"/>
                  </a:lnTo>
                  <a:lnTo>
                    <a:pt x="531876" y="281939"/>
                  </a:lnTo>
                  <a:lnTo>
                    <a:pt x="521969" y="287273"/>
                  </a:lnTo>
                  <a:lnTo>
                    <a:pt x="522731" y="287273"/>
                  </a:lnTo>
                  <a:lnTo>
                    <a:pt x="522731" y="298609"/>
                  </a:lnTo>
                  <a:lnTo>
                    <a:pt x="534107" y="292726"/>
                  </a:lnTo>
                  <a:lnTo>
                    <a:pt x="573467" y="263433"/>
                  </a:lnTo>
                  <a:lnTo>
                    <a:pt x="607862" y="228264"/>
                  </a:lnTo>
                  <a:lnTo>
                    <a:pt x="621030" y="209784"/>
                  </a:lnTo>
                  <a:close/>
                </a:path>
                <a:path w="727710" h="337185">
                  <a:moveTo>
                    <a:pt x="539748" y="113537"/>
                  </a:moveTo>
                  <a:lnTo>
                    <a:pt x="526541" y="113537"/>
                  </a:lnTo>
                  <a:lnTo>
                    <a:pt x="530352" y="122681"/>
                  </a:lnTo>
                  <a:lnTo>
                    <a:pt x="539748" y="113537"/>
                  </a:lnTo>
                  <a:close/>
                </a:path>
                <a:path w="727710" h="337185">
                  <a:moveTo>
                    <a:pt x="589026" y="113537"/>
                  </a:moveTo>
                  <a:lnTo>
                    <a:pt x="539748" y="113537"/>
                  </a:lnTo>
                  <a:lnTo>
                    <a:pt x="530352" y="122681"/>
                  </a:lnTo>
                  <a:lnTo>
                    <a:pt x="526541" y="113537"/>
                  </a:lnTo>
                  <a:lnTo>
                    <a:pt x="526541" y="124205"/>
                  </a:lnTo>
                  <a:lnTo>
                    <a:pt x="574384" y="124205"/>
                  </a:lnTo>
                  <a:lnTo>
                    <a:pt x="576834" y="117347"/>
                  </a:lnTo>
                  <a:lnTo>
                    <a:pt x="581406" y="124205"/>
                  </a:lnTo>
                  <a:lnTo>
                    <a:pt x="581406" y="134464"/>
                  </a:lnTo>
                  <a:lnTo>
                    <a:pt x="582930" y="131063"/>
                  </a:lnTo>
                  <a:lnTo>
                    <a:pt x="589026" y="113537"/>
                  </a:lnTo>
                  <a:close/>
                </a:path>
                <a:path w="727710" h="337185">
                  <a:moveTo>
                    <a:pt x="581406" y="124205"/>
                  </a:moveTo>
                  <a:lnTo>
                    <a:pt x="576834" y="117347"/>
                  </a:lnTo>
                  <a:lnTo>
                    <a:pt x="574384" y="124205"/>
                  </a:lnTo>
                  <a:lnTo>
                    <a:pt x="581406" y="124205"/>
                  </a:lnTo>
                  <a:close/>
                </a:path>
                <a:path w="727710" h="337185">
                  <a:moveTo>
                    <a:pt x="717804" y="124205"/>
                  </a:moveTo>
                  <a:lnTo>
                    <a:pt x="717804" y="113537"/>
                  </a:lnTo>
                  <a:lnTo>
                    <a:pt x="713232" y="121919"/>
                  </a:lnTo>
                  <a:lnTo>
                    <a:pt x="707335" y="113537"/>
                  </a:lnTo>
                  <a:lnTo>
                    <a:pt x="658368" y="113537"/>
                  </a:lnTo>
                  <a:lnTo>
                    <a:pt x="653034" y="128777"/>
                  </a:lnTo>
                  <a:lnTo>
                    <a:pt x="647503" y="142748"/>
                  </a:lnTo>
                  <a:lnTo>
                    <a:pt x="641499" y="156529"/>
                  </a:lnTo>
                  <a:lnTo>
                    <a:pt x="634785" y="169959"/>
                  </a:lnTo>
                  <a:lnTo>
                    <a:pt x="627126" y="182879"/>
                  </a:lnTo>
                  <a:lnTo>
                    <a:pt x="620268" y="193547"/>
                  </a:lnTo>
                  <a:lnTo>
                    <a:pt x="621030" y="192785"/>
                  </a:lnTo>
                  <a:lnTo>
                    <a:pt x="621030" y="209784"/>
                  </a:lnTo>
                  <a:lnTo>
                    <a:pt x="636445" y="188149"/>
                  </a:lnTo>
                  <a:lnTo>
                    <a:pt x="658368" y="144017"/>
                  </a:lnTo>
                  <a:lnTo>
                    <a:pt x="662178" y="134493"/>
                  </a:lnTo>
                  <a:lnTo>
                    <a:pt x="662178" y="124205"/>
                  </a:lnTo>
                  <a:lnTo>
                    <a:pt x="667512" y="120395"/>
                  </a:lnTo>
                  <a:lnTo>
                    <a:pt x="667512" y="124205"/>
                  </a:lnTo>
                  <a:lnTo>
                    <a:pt x="717804" y="124205"/>
                  </a:lnTo>
                  <a:close/>
                </a:path>
                <a:path w="727710" h="337185">
                  <a:moveTo>
                    <a:pt x="643890" y="12191"/>
                  </a:moveTo>
                  <a:lnTo>
                    <a:pt x="636445" y="11515"/>
                  </a:lnTo>
                  <a:lnTo>
                    <a:pt x="635508" y="11429"/>
                  </a:lnTo>
                  <a:lnTo>
                    <a:pt x="639232" y="16724"/>
                  </a:lnTo>
                  <a:lnTo>
                    <a:pt x="643890" y="12191"/>
                  </a:lnTo>
                  <a:close/>
                </a:path>
                <a:path w="727710" h="337185">
                  <a:moveTo>
                    <a:pt x="639232" y="16724"/>
                  </a:moveTo>
                  <a:lnTo>
                    <a:pt x="635508" y="11429"/>
                  </a:lnTo>
                  <a:lnTo>
                    <a:pt x="635508" y="20348"/>
                  </a:lnTo>
                  <a:lnTo>
                    <a:pt x="639232" y="16724"/>
                  </a:lnTo>
                  <a:close/>
                </a:path>
                <a:path w="727710" h="337185">
                  <a:moveTo>
                    <a:pt x="643890" y="23345"/>
                  </a:moveTo>
                  <a:lnTo>
                    <a:pt x="643890" y="12191"/>
                  </a:lnTo>
                  <a:lnTo>
                    <a:pt x="639232" y="16724"/>
                  </a:lnTo>
                  <a:lnTo>
                    <a:pt x="643890" y="23345"/>
                  </a:lnTo>
                  <a:close/>
                </a:path>
                <a:path w="727710" h="337185">
                  <a:moveTo>
                    <a:pt x="667512" y="120395"/>
                  </a:moveTo>
                  <a:lnTo>
                    <a:pt x="662178" y="124205"/>
                  </a:lnTo>
                  <a:lnTo>
                    <a:pt x="666083" y="124205"/>
                  </a:lnTo>
                  <a:lnTo>
                    <a:pt x="667512" y="120395"/>
                  </a:lnTo>
                  <a:close/>
                </a:path>
                <a:path w="727710" h="337185">
                  <a:moveTo>
                    <a:pt x="666083" y="124205"/>
                  </a:moveTo>
                  <a:lnTo>
                    <a:pt x="662178" y="124205"/>
                  </a:lnTo>
                  <a:lnTo>
                    <a:pt x="662178" y="134493"/>
                  </a:lnTo>
                  <a:lnTo>
                    <a:pt x="662940" y="132587"/>
                  </a:lnTo>
                  <a:lnTo>
                    <a:pt x="666083" y="124205"/>
                  </a:lnTo>
                  <a:close/>
                </a:path>
                <a:path w="727710" h="337185">
                  <a:moveTo>
                    <a:pt x="667512" y="124205"/>
                  </a:moveTo>
                  <a:lnTo>
                    <a:pt x="667512" y="120395"/>
                  </a:lnTo>
                  <a:lnTo>
                    <a:pt x="666083" y="124205"/>
                  </a:lnTo>
                  <a:lnTo>
                    <a:pt x="667512" y="124205"/>
                  </a:lnTo>
                  <a:close/>
                </a:path>
                <a:path w="727710" h="337185">
                  <a:moveTo>
                    <a:pt x="717804" y="113537"/>
                  </a:moveTo>
                  <a:lnTo>
                    <a:pt x="707335" y="113537"/>
                  </a:lnTo>
                  <a:lnTo>
                    <a:pt x="713232" y="121919"/>
                  </a:lnTo>
                  <a:lnTo>
                    <a:pt x="717804" y="113537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6175" y="2028444"/>
              <a:ext cx="2650235" cy="255803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10"/>
              </a:spcBef>
            </a:pPr>
            <a:r>
              <a:rPr sz="3950" dirty="0">
                <a:latin typeface="Tw Cen MT"/>
                <a:cs typeface="Tw Cen MT"/>
              </a:rPr>
              <a:t>Hollow</a:t>
            </a:r>
            <a:r>
              <a:rPr sz="3950" spc="-40" dirty="0">
                <a:latin typeface="Tw Cen MT"/>
                <a:cs typeface="Tw Cen MT"/>
              </a:rPr>
              <a:t> </a:t>
            </a:r>
            <a:r>
              <a:rPr sz="3950" dirty="0">
                <a:latin typeface="Tw Cen MT"/>
                <a:cs typeface="Tw Cen MT"/>
              </a:rPr>
              <a:t>fiber</a:t>
            </a:r>
            <a:r>
              <a:rPr sz="3950" spc="-40" dirty="0">
                <a:latin typeface="Tw Cen MT"/>
                <a:cs typeface="Tw Cen MT"/>
              </a:rPr>
              <a:t> </a:t>
            </a:r>
            <a:r>
              <a:rPr sz="3950" spc="-10" dirty="0">
                <a:latin typeface="Tw Cen MT"/>
                <a:cs typeface="Tw Cen MT"/>
              </a:rPr>
              <a:t>membranes</a:t>
            </a:r>
            <a:endParaRPr sz="3950">
              <a:latin typeface="Tw Cen MT"/>
              <a:cs typeface="Tw Cen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2423" y="1105661"/>
            <a:ext cx="2785872" cy="3480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658" y="1177290"/>
            <a:ext cx="5868923" cy="54124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577" y="1183385"/>
            <a:ext cx="3156966" cy="26174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33577" y="3988308"/>
            <a:ext cx="3307079" cy="2601595"/>
            <a:chOff x="433577" y="3988308"/>
            <a:chExt cx="3307079" cy="26015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77" y="3988308"/>
              <a:ext cx="3156966" cy="26014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60219" y="4535423"/>
              <a:ext cx="1580515" cy="767080"/>
            </a:xfrm>
            <a:custGeom>
              <a:avLst/>
              <a:gdLst/>
              <a:ahLst/>
              <a:cxnLst/>
              <a:rect l="l" t="t" r="r" b="b"/>
              <a:pathLst>
                <a:path w="1580514" h="767079">
                  <a:moveTo>
                    <a:pt x="1580438" y="3048"/>
                  </a:moveTo>
                  <a:lnTo>
                    <a:pt x="1510334" y="0"/>
                  </a:lnTo>
                  <a:lnTo>
                    <a:pt x="1518513" y="18605"/>
                  </a:lnTo>
                  <a:lnTo>
                    <a:pt x="278130" y="566051"/>
                  </a:lnTo>
                  <a:lnTo>
                    <a:pt x="277037" y="563486"/>
                  </a:lnTo>
                  <a:lnTo>
                    <a:pt x="256413" y="536448"/>
                  </a:lnTo>
                  <a:lnTo>
                    <a:pt x="250088" y="531164"/>
                  </a:lnTo>
                  <a:lnTo>
                    <a:pt x="250088" y="566102"/>
                  </a:lnTo>
                  <a:lnTo>
                    <a:pt x="249707" y="565619"/>
                  </a:lnTo>
                  <a:lnTo>
                    <a:pt x="249224" y="564642"/>
                  </a:lnTo>
                  <a:lnTo>
                    <a:pt x="250088" y="566102"/>
                  </a:lnTo>
                  <a:lnTo>
                    <a:pt x="250088" y="531164"/>
                  </a:lnTo>
                  <a:lnTo>
                    <a:pt x="200050" y="498525"/>
                  </a:lnTo>
                  <a:lnTo>
                    <a:pt x="133273" y="486143"/>
                  </a:lnTo>
                  <a:lnTo>
                    <a:pt x="99644" y="491020"/>
                  </a:lnTo>
                  <a:lnTo>
                    <a:pt x="39179" y="525856"/>
                  </a:lnTo>
                  <a:lnTo>
                    <a:pt x="15290" y="557022"/>
                  </a:lnTo>
                  <a:lnTo>
                    <a:pt x="9194" y="569976"/>
                  </a:lnTo>
                  <a:lnTo>
                    <a:pt x="6146" y="576834"/>
                  </a:lnTo>
                  <a:lnTo>
                    <a:pt x="3860" y="583692"/>
                  </a:lnTo>
                  <a:lnTo>
                    <a:pt x="2336" y="590550"/>
                  </a:lnTo>
                  <a:lnTo>
                    <a:pt x="0" y="630643"/>
                  </a:lnTo>
                  <a:lnTo>
                    <a:pt x="7569" y="666623"/>
                  </a:lnTo>
                  <a:lnTo>
                    <a:pt x="22910" y="696849"/>
                  </a:lnTo>
                  <a:lnTo>
                    <a:pt x="23469" y="697966"/>
                  </a:lnTo>
                  <a:lnTo>
                    <a:pt x="29006" y="704342"/>
                  </a:lnTo>
                  <a:lnTo>
                    <a:pt x="33578" y="709612"/>
                  </a:lnTo>
                  <a:lnTo>
                    <a:pt x="38912" y="715772"/>
                  </a:lnTo>
                  <a:lnTo>
                    <a:pt x="46164" y="724141"/>
                  </a:lnTo>
                  <a:lnTo>
                    <a:pt x="52628" y="728878"/>
                  </a:lnTo>
                  <a:lnTo>
                    <a:pt x="71678" y="742835"/>
                  </a:lnTo>
                  <a:lnTo>
                    <a:pt x="73964" y="744499"/>
                  </a:lnTo>
                  <a:lnTo>
                    <a:pt x="74104" y="744613"/>
                  </a:lnTo>
                  <a:lnTo>
                    <a:pt x="75463" y="745223"/>
                  </a:lnTo>
                  <a:lnTo>
                    <a:pt x="81584" y="747979"/>
                  </a:lnTo>
                  <a:lnTo>
                    <a:pt x="86156" y="750036"/>
                  </a:lnTo>
                  <a:lnTo>
                    <a:pt x="97586" y="755180"/>
                  </a:lnTo>
                  <a:lnTo>
                    <a:pt x="103682" y="757923"/>
                  </a:lnTo>
                  <a:lnTo>
                    <a:pt x="105752" y="758850"/>
                  </a:lnTo>
                  <a:lnTo>
                    <a:pt x="110540" y="759917"/>
                  </a:lnTo>
                  <a:lnTo>
                    <a:pt x="115874" y="761085"/>
                  </a:lnTo>
                  <a:lnTo>
                    <a:pt x="121970" y="762444"/>
                  </a:lnTo>
                  <a:lnTo>
                    <a:pt x="128066" y="763790"/>
                  </a:lnTo>
                  <a:lnTo>
                    <a:pt x="139534" y="766318"/>
                  </a:lnTo>
                  <a:lnTo>
                    <a:pt x="164642" y="766445"/>
                  </a:lnTo>
                  <a:lnTo>
                    <a:pt x="166166" y="766457"/>
                  </a:lnTo>
                  <a:lnTo>
                    <a:pt x="173926" y="766495"/>
                  </a:lnTo>
                  <a:lnTo>
                    <a:pt x="176834" y="765822"/>
                  </a:lnTo>
                  <a:lnTo>
                    <a:pt x="176834" y="742188"/>
                  </a:lnTo>
                  <a:lnTo>
                    <a:pt x="176834" y="741527"/>
                  </a:lnTo>
                  <a:lnTo>
                    <a:pt x="167233" y="742645"/>
                  </a:lnTo>
                  <a:lnTo>
                    <a:pt x="166166" y="742772"/>
                  </a:lnTo>
                  <a:lnTo>
                    <a:pt x="165315" y="742873"/>
                  </a:lnTo>
                  <a:lnTo>
                    <a:pt x="164642" y="742950"/>
                  </a:lnTo>
                  <a:lnTo>
                    <a:pt x="163271" y="743115"/>
                  </a:lnTo>
                  <a:lnTo>
                    <a:pt x="154724" y="743597"/>
                  </a:lnTo>
                  <a:lnTo>
                    <a:pt x="152450" y="743623"/>
                  </a:lnTo>
                  <a:lnTo>
                    <a:pt x="142544" y="743077"/>
                  </a:lnTo>
                  <a:lnTo>
                    <a:pt x="141008" y="742950"/>
                  </a:lnTo>
                  <a:lnTo>
                    <a:pt x="134924" y="742188"/>
                  </a:lnTo>
                  <a:lnTo>
                    <a:pt x="128066" y="740664"/>
                  </a:lnTo>
                  <a:lnTo>
                    <a:pt x="128828" y="740664"/>
                  </a:lnTo>
                  <a:lnTo>
                    <a:pt x="121970" y="739140"/>
                  </a:lnTo>
                  <a:lnTo>
                    <a:pt x="122732" y="739140"/>
                  </a:lnTo>
                  <a:lnTo>
                    <a:pt x="115874" y="737616"/>
                  </a:lnTo>
                  <a:lnTo>
                    <a:pt x="116636" y="737616"/>
                  </a:lnTo>
                  <a:lnTo>
                    <a:pt x="109778" y="735330"/>
                  </a:lnTo>
                  <a:lnTo>
                    <a:pt x="110540" y="736092"/>
                  </a:lnTo>
                  <a:lnTo>
                    <a:pt x="103682" y="733044"/>
                  </a:lnTo>
                  <a:lnTo>
                    <a:pt x="104444" y="733044"/>
                  </a:lnTo>
                  <a:lnTo>
                    <a:pt x="97586" y="730758"/>
                  </a:lnTo>
                  <a:lnTo>
                    <a:pt x="98348" y="730758"/>
                  </a:lnTo>
                  <a:lnTo>
                    <a:pt x="86156" y="724662"/>
                  </a:lnTo>
                  <a:lnTo>
                    <a:pt x="86918" y="724662"/>
                  </a:lnTo>
                  <a:lnTo>
                    <a:pt x="80822" y="720852"/>
                  </a:lnTo>
                  <a:lnTo>
                    <a:pt x="81584" y="721614"/>
                  </a:lnTo>
                  <a:lnTo>
                    <a:pt x="75476" y="717804"/>
                  </a:lnTo>
                  <a:lnTo>
                    <a:pt x="76250" y="717804"/>
                  </a:lnTo>
                  <a:lnTo>
                    <a:pt x="70853" y="713955"/>
                  </a:lnTo>
                  <a:lnTo>
                    <a:pt x="70154" y="713460"/>
                  </a:lnTo>
                  <a:lnTo>
                    <a:pt x="61010" y="705612"/>
                  </a:lnTo>
                  <a:lnTo>
                    <a:pt x="53390" y="697992"/>
                  </a:lnTo>
                  <a:lnTo>
                    <a:pt x="45770" y="687324"/>
                  </a:lnTo>
                  <a:lnTo>
                    <a:pt x="45770" y="688086"/>
                  </a:lnTo>
                  <a:lnTo>
                    <a:pt x="38912" y="677418"/>
                  </a:lnTo>
                  <a:lnTo>
                    <a:pt x="39674" y="678180"/>
                  </a:lnTo>
                  <a:lnTo>
                    <a:pt x="33578" y="667512"/>
                  </a:lnTo>
                  <a:lnTo>
                    <a:pt x="34340" y="668274"/>
                  </a:lnTo>
                  <a:lnTo>
                    <a:pt x="29006" y="656844"/>
                  </a:lnTo>
                  <a:lnTo>
                    <a:pt x="29768" y="657606"/>
                  </a:lnTo>
                  <a:lnTo>
                    <a:pt x="25958" y="645414"/>
                  </a:lnTo>
                  <a:lnTo>
                    <a:pt x="25958" y="646938"/>
                  </a:lnTo>
                  <a:lnTo>
                    <a:pt x="23672" y="633984"/>
                  </a:lnTo>
                  <a:lnTo>
                    <a:pt x="23672" y="635508"/>
                  </a:lnTo>
                  <a:lnTo>
                    <a:pt x="22910" y="629412"/>
                  </a:lnTo>
                  <a:lnTo>
                    <a:pt x="22910" y="612648"/>
                  </a:lnTo>
                  <a:lnTo>
                    <a:pt x="23672" y="606552"/>
                  </a:lnTo>
                  <a:lnTo>
                    <a:pt x="23672" y="607314"/>
                  </a:lnTo>
                  <a:lnTo>
                    <a:pt x="24434" y="600456"/>
                  </a:lnTo>
                  <a:lnTo>
                    <a:pt x="24434" y="601218"/>
                  </a:lnTo>
                  <a:lnTo>
                    <a:pt x="25006" y="596646"/>
                  </a:lnTo>
                  <a:lnTo>
                    <a:pt x="26720" y="589788"/>
                  </a:lnTo>
                  <a:lnTo>
                    <a:pt x="28244" y="585724"/>
                  </a:lnTo>
                  <a:lnTo>
                    <a:pt x="29006" y="583692"/>
                  </a:lnTo>
                  <a:lnTo>
                    <a:pt x="28244" y="584454"/>
                  </a:lnTo>
                  <a:lnTo>
                    <a:pt x="30530" y="578358"/>
                  </a:lnTo>
                  <a:lnTo>
                    <a:pt x="30530" y="579120"/>
                  </a:lnTo>
                  <a:lnTo>
                    <a:pt x="32816" y="574548"/>
                  </a:lnTo>
                  <a:lnTo>
                    <a:pt x="33578" y="573024"/>
                  </a:lnTo>
                  <a:lnTo>
                    <a:pt x="32816" y="573786"/>
                  </a:lnTo>
                  <a:lnTo>
                    <a:pt x="35864" y="567690"/>
                  </a:lnTo>
                  <a:lnTo>
                    <a:pt x="35864" y="568452"/>
                  </a:lnTo>
                  <a:lnTo>
                    <a:pt x="38150" y="564451"/>
                  </a:lnTo>
                  <a:lnTo>
                    <a:pt x="38912" y="563118"/>
                  </a:lnTo>
                  <a:lnTo>
                    <a:pt x="38150" y="563880"/>
                  </a:lnTo>
                  <a:lnTo>
                    <a:pt x="41960" y="558546"/>
                  </a:lnTo>
                  <a:lnTo>
                    <a:pt x="45008" y="553212"/>
                  </a:lnTo>
                  <a:lnTo>
                    <a:pt x="45008" y="553974"/>
                  </a:lnTo>
                  <a:lnTo>
                    <a:pt x="52628" y="544830"/>
                  </a:lnTo>
                  <a:lnTo>
                    <a:pt x="52628" y="545592"/>
                  </a:lnTo>
                  <a:lnTo>
                    <a:pt x="60248" y="537972"/>
                  </a:lnTo>
                  <a:lnTo>
                    <a:pt x="61010" y="537438"/>
                  </a:lnTo>
                  <a:lnTo>
                    <a:pt x="64820" y="534708"/>
                  </a:lnTo>
                  <a:lnTo>
                    <a:pt x="65582" y="534162"/>
                  </a:lnTo>
                  <a:lnTo>
                    <a:pt x="64820" y="534162"/>
                  </a:lnTo>
                  <a:lnTo>
                    <a:pt x="73964" y="528294"/>
                  </a:lnTo>
                  <a:lnTo>
                    <a:pt x="73964" y="528066"/>
                  </a:lnTo>
                  <a:lnTo>
                    <a:pt x="74104" y="528193"/>
                  </a:lnTo>
                  <a:lnTo>
                    <a:pt x="75120" y="527545"/>
                  </a:lnTo>
                  <a:lnTo>
                    <a:pt x="74104" y="528002"/>
                  </a:lnTo>
                  <a:lnTo>
                    <a:pt x="85394" y="521970"/>
                  </a:lnTo>
                  <a:lnTo>
                    <a:pt x="84632" y="522732"/>
                  </a:lnTo>
                  <a:lnTo>
                    <a:pt x="85394" y="522376"/>
                  </a:lnTo>
                  <a:lnTo>
                    <a:pt x="93980" y="518375"/>
                  </a:lnTo>
                  <a:lnTo>
                    <a:pt x="94526" y="518172"/>
                  </a:lnTo>
                  <a:lnTo>
                    <a:pt x="94843" y="518020"/>
                  </a:lnTo>
                  <a:lnTo>
                    <a:pt x="96062" y="517588"/>
                  </a:lnTo>
                  <a:lnTo>
                    <a:pt x="106730" y="513588"/>
                  </a:lnTo>
                  <a:lnTo>
                    <a:pt x="105968" y="514350"/>
                  </a:lnTo>
                  <a:lnTo>
                    <a:pt x="106730" y="514172"/>
                  </a:lnTo>
                  <a:lnTo>
                    <a:pt x="117398" y="511670"/>
                  </a:lnTo>
                  <a:lnTo>
                    <a:pt x="118922" y="511302"/>
                  </a:lnTo>
                  <a:lnTo>
                    <a:pt x="117398" y="511302"/>
                  </a:lnTo>
                  <a:lnTo>
                    <a:pt x="128066" y="510057"/>
                  </a:lnTo>
                  <a:lnTo>
                    <a:pt x="128828" y="509968"/>
                  </a:lnTo>
                  <a:lnTo>
                    <a:pt x="129590" y="509879"/>
                  </a:lnTo>
                  <a:lnTo>
                    <a:pt x="130352" y="509778"/>
                  </a:lnTo>
                  <a:lnTo>
                    <a:pt x="129590" y="510540"/>
                  </a:lnTo>
                  <a:lnTo>
                    <a:pt x="130352" y="510501"/>
                  </a:lnTo>
                  <a:lnTo>
                    <a:pt x="139534" y="509955"/>
                  </a:lnTo>
                  <a:lnTo>
                    <a:pt x="141630" y="509841"/>
                  </a:lnTo>
                  <a:lnTo>
                    <a:pt x="142544" y="509778"/>
                  </a:lnTo>
                  <a:lnTo>
                    <a:pt x="152450" y="510413"/>
                  </a:lnTo>
                  <a:lnTo>
                    <a:pt x="153111" y="510451"/>
                  </a:lnTo>
                  <a:lnTo>
                    <a:pt x="159308" y="511136"/>
                  </a:lnTo>
                  <a:lnTo>
                    <a:pt x="160070" y="511314"/>
                  </a:lnTo>
                  <a:lnTo>
                    <a:pt x="160324" y="511314"/>
                  </a:lnTo>
                  <a:lnTo>
                    <a:pt x="160832" y="511479"/>
                  </a:lnTo>
                  <a:lnTo>
                    <a:pt x="166928" y="512826"/>
                  </a:lnTo>
                  <a:lnTo>
                    <a:pt x="166166" y="512826"/>
                  </a:lnTo>
                  <a:lnTo>
                    <a:pt x="166928" y="513003"/>
                  </a:lnTo>
                  <a:lnTo>
                    <a:pt x="172262" y="514184"/>
                  </a:lnTo>
                  <a:lnTo>
                    <a:pt x="173024" y="514350"/>
                  </a:lnTo>
                  <a:lnTo>
                    <a:pt x="172262" y="513588"/>
                  </a:lnTo>
                  <a:lnTo>
                    <a:pt x="179120" y="515874"/>
                  </a:lnTo>
                  <a:lnTo>
                    <a:pt x="185216" y="518160"/>
                  </a:lnTo>
                  <a:lnTo>
                    <a:pt x="185216" y="517398"/>
                  </a:lnTo>
                  <a:lnTo>
                    <a:pt x="191312" y="520446"/>
                  </a:lnTo>
                  <a:lnTo>
                    <a:pt x="191312" y="519684"/>
                  </a:lnTo>
                  <a:lnTo>
                    <a:pt x="203504" y="525780"/>
                  </a:lnTo>
                  <a:lnTo>
                    <a:pt x="202742" y="525780"/>
                  </a:lnTo>
                  <a:lnTo>
                    <a:pt x="203504" y="526161"/>
                  </a:lnTo>
                  <a:lnTo>
                    <a:pt x="208838" y="528828"/>
                  </a:lnTo>
                  <a:lnTo>
                    <a:pt x="214172" y="531876"/>
                  </a:lnTo>
                  <a:lnTo>
                    <a:pt x="224078" y="538962"/>
                  </a:lnTo>
                  <a:lnTo>
                    <a:pt x="224650" y="539369"/>
                  </a:lnTo>
                  <a:lnTo>
                    <a:pt x="224078" y="538734"/>
                  </a:lnTo>
                  <a:lnTo>
                    <a:pt x="233984" y="547878"/>
                  </a:lnTo>
                  <a:lnTo>
                    <a:pt x="241604" y="555498"/>
                  </a:lnTo>
                  <a:lnTo>
                    <a:pt x="242366" y="556475"/>
                  </a:lnTo>
                  <a:lnTo>
                    <a:pt x="249224" y="565200"/>
                  </a:lnTo>
                  <a:lnTo>
                    <a:pt x="250621" y="566991"/>
                  </a:lnTo>
                  <a:lnTo>
                    <a:pt x="256082" y="576072"/>
                  </a:lnTo>
                  <a:lnTo>
                    <a:pt x="256082" y="574548"/>
                  </a:lnTo>
                  <a:lnTo>
                    <a:pt x="261416" y="585978"/>
                  </a:lnTo>
                  <a:lnTo>
                    <a:pt x="261416" y="585216"/>
                  </a:lnTo>
                  <a:lnTo>
                    <a:pt x="265988" y="596646"/>
                  </a:lnTo>
                  <a:lnTo>
                    <a:pt x="265988" y="595884"/>
                  </a:lnTo>
                  <a:lnTo>
                    <a:pt x="269036" y="608076"/>
                  </a:lnTo>
                  <a:lnTo>
                    <a:pt x="269036" y="606552"/>
                  </a:lnTo>
                  <a:lnTo>
                    <a:pt x="271322" y="618744"/>
                  </a:lnTo>
                  <a:lnTo>
                    <a:pt x="271602" y="620268"/>
                  </a:lnTo>
                  <a:lnTo>
                    <a:pt x="272084" y="624078"/>
                  </a:lnTo>
                  <a:lnTo>
                    <a:pt x="272084" y="629412"/>
                  </a:lnTo>
                  <a:lnTo>
                    <a:pt x="272846" y="635508"/>
                  </a:lnTo>
                  <a:lnTo>
                    <a:pt x="272084" y="641604"/>
                  </a:lnTo>
                  <a:lnTo>
                    <a:pt x="272084" y="646176"/>
                  </a:lnTo>
                  <a:lnTo>
                    <a:pt x="271322" y="652272"/>
                  </a:lnTo>
                  <a:lnTo>
                    <a:pt x="269798" y="658368"/>
                  </a:lnTo>
                  <a:lnTo>
                    <a:pt x="269798" y="657606"/>
                  </a:lnTo>
                  <a:lnTo>
                    <a:pt x="268274" y="663702"/>
                  </a:lnTo>
                  <a:lnTo>
                    <a:pt x="268274" y="662940"/>
                  </a:lnTo>
                  <a:lnTo>
                    <a:pt x="266750" y="669036"/>
                  </a:lnTo>
                  <a:lnTo>
                    <a:pt x="264464" y="675132"/>
                  </a:lnTo>
                  <a:lnTo>
                    <a:pt x="264464" y="674370"/>
                  </a:lnTo>
                  <a:lnTo>
                    <a:pt x="262178" y="680466"/>
                  </a:lnTo>
                  <a:lnTo>
                    <a:pt x="262178" y="679704"/>
                  </a:lnTo>
                  <a:lnTo>
                    <a:pt x="259130" y="685800"/>
                  </a:lnTo>
                  <a:lnTo>
                    <a:pt x="259892" y="685038"/>
                  </a:lnTo>
                  <a:lnTo>
                    <a:pt x="256844" y="690372"/>
                  </a:lnTo>
                  <a:lnTo>
                    <a:pt x="256844" y="689610"/>
                  </a:lnTo>
                  <a:lnTo>
                    <a:pt x="253034" y="694944"/>
                  </a:lnTo>
                  <a:lnTo>
                    <a:pt x="253796" y="694944"/>
                  </a:lnTo>
                  <a:lnTo>
                    <a:pt x="246176" y="704088"/>
                  </a:lnTo>
                  <a:lnTo>
                    <a:pt x="246938" y="704088"/>
                  </a:lnTo>
                  <a:lnTo>
                    <a:pt x="238556" y="712470"/>
                  </a:lnTo>
                  <a:lnTo>
                    <a:pt x="238556" y="711708"/>
                  </a:lnTo>
                  <a:lnTo>
                    <a:pt x="234746" y="715518"/>
                  </a:lnTo>
                  <a:lnTo>
                    <a:pt x="229412" y="719328"/>
                  </a:lnTo>
                  <a:lnTo>
                    <a:pt x="230174" y="719328"/>
                  </a:lnTo>
                  <a:lnTo>
                    <a:pt x="220268" y="726186"/>
                  </a:lnTo>
                  <a:lnTo>
                    <a:pt x="221030" y="725424"/>
                  </a:lnTo>
                  <a:lnTo>
                    <a:pt x="210362" y="731520"/>
                  </a:lnTo>
                  <a:lnTo>
                    <a:pt x="211124" y="730758"/>
                  </a:lnTo>
                  <a:lnTo>
                    <a:pt x="199694" y="736092"/>
                  </a:lnTo>
                  <a:lnTo>
                    <a:pt x="200456" y="735330"/>
                  </a:lnTo>
                  <a:lnTo>
                    <a:pt x="188264" y="739140"/>
                  </a:lnTo>
                  <a:lnTo>
                    <a:pt x="189026" y="739140"/>
                  </a:lnTo>
                  <a:lnTo>
                    <a:pt x="177596" y="741997"/>
                  </a:lnTo>
                  <a:lnTo>
                    <a:pt x="177596" y="765657"/>
                  </a:lnTo>
                  <a:lnTo>
                    <a:pt x="189026" y="763041"/>
                  </a:lnTo>
                  <a:lnTo>
                    <a:pt x="199694" y="760590"/>
                  </a:lnTo>
                  <a:lnTo>
                    <a:pt x="207378" y="758825"/>
                  </a:lnTo>
                  <a:lnTo>
                    <a:pt x="210362" y="757288"/>
                  </a:lnTo>
                  <a:lnTo>
                    <a:pt x="220268" y="752157"/>
                  </a:lnTo>
                  <a:lnTo>
                    <a:pt x="230174" y="747026"/>
                  </a:lnTo>
                  <a:lnTo>
                    <a:pt x="233984" y="745058"/>
                  </a:lnTo>
                  <a:lnTo>
                    <a:pt x="238328" y="742797"/>
                  </a:lnTo>
                  <a:lnTo>
                    <a:pt x="246938" y="734834"/>
                  </a:lnTo>
                  <a:lnTo>
                    <a:pt x="253796" y="728472"/>
                  </a:lnTo>
                  <a:lnTo>
                    <a:pt x="259892" y="722833"/>
                  </a:lnTo>
                  <a:lnTo>
                    <a:pt x="286562" y="683514"/>
                  </a:lnTo>
                  <a:lnTo>
                    <a:pt x="295859" y="630758"/>
                  </a:lnTo>
                  <a:lnTo>
                    <a:pt x="290664" y="595122"/>
                  </a:lnTo>
                  <a:lnTo>
                    <a:pt x="286766" y="586092"/>
                  </a:lnTo>
                  <a:lnTo>
                    <a:pt x="1527175" y="38303"/>
                  </a:lnTo>
                  <a:lnTo>
                    <a:pt x="1535480" y="57150"/>
                  </a:lnTo>
                  <a:lnTo>
                    <a:pt x="1536242" y="56235"/>
                  </a:lnTo>
                  <a:lnTo>
                    <a:pt x="1580438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738" y="1766691"/>
            <a:ext cx="4274443" cy="22955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603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20"/>
              </a:spcBef>
            </a:pPr>
            <a:r>
              <a:rPr sz="2950" b="0" dirty="0">
                <a:latin typeface="Calibri Light"/>
                <a:cs typeface="Calibri Light"/>
              </a:rPr>
              <a:t>DCMD</a:t>
            </a:r>
            <a:r>
              <a:rPr sz="2950" b="0" spc="-125" dirty="0">
                <a:latin typeface="Calibri Light"/>
                <a:cs typeface="Calibri Light"/>
              </a:rPr>
              <a:t> </a:t>
            </a:r>
            <a:r>
              <a:rPr sz="2950" b="0" spc="-20" dirty="0">
                <a:latin typeface="Calibri Light"/>
                <a:cs typeface="Calibri Light"/>
              </a:rPr>
              <a:t>Process</a:t>
            </a:r>
            <a:r>
              <a:rPr sz="2950" b="0" spc="-125" dirty="0">
                <a:latin typeface="Calibri Light"/>
                <a:cs typeface="Calibri Light"/>
              </a:rPr>
              <a:t> </a:t>
            </a:r>
            <a:r>
              <a:rPr sz="2950" b="0" dirty="0">
                <a:latin typeface="Calibri Light"/>
                <a:cs typeface="Calibri Light"/>
              </a:rPr>
              <a:t>for</a:t>
            </a:r>
            <a:r>
              <a:rPr sz="2950" b="0" spc="-110" dirty="0">
                <a:latin typeface="Calibri Light"/>
                <a:cs typeface="Calibri Light"/>
              </a:rPr>
              <a:t> </a:t>
            </a:r>
            <a:r>
              <a:rPr sz="2950" b="0" dirty="0">
                <a:latin typeface="Calibri Light"/>
                <a:cs typeface="Calibri Light"/>
              </a:rPr>
              <a:t>PW</a:t>
            </a:r>
            <a:r>
              <a:rPr sz="2950" b="0" spc="-130" dirty="0">
                <a:latin typeface="Calibri Light"/>
                <a:cs typeface="Calibri Light"/>
              </a:rPr>
              <a:t> </a:t>
            </a:r>
            <a:r>
              <a:rPr sz="2950" b="0" spc="-10" dirty="0">
                <a:latin typeface="Calibri Light"/>
                <a:cs typeface="Calibri Light"/>
              </a:rPr>
              <a:t>Desalination</a:t>
            </a:r>
            <a:endParaRPr sz="295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013" y="2387345"/>
            <a:ext cx="6456680" cy="3980179"/>
            <a:chOff x="493013" y="2387345"/>
            <a:chExt cx="6456680" cy="39801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013" y="2387345"/>
              <a:ext cx="3666744" cy="25656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9516" y="4722876"/>
              <a:ext cx="2439860" cy="16443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83991" y="3893058"/>
              <a:ext cx="1987550" cy="1064260"/>
            </a:xfrm>
            <a:custGeom>
              <a:avLst/>
              <a:gdLst/>
              <a:ahLst/>
              <a:cxnLst/>
              <a:rect l="l" t="t" r="r" b="b"/>
              <a:pathLst>
                <a:path w="1987550" h="1064260">
                  <a:moveTo>
                    <a:pt x="1935259" y="1027518"/>
                  </a:moveTo>
                  <a:lnTo>
                    <a:pt x="7619" y="0"/>
                  </a:lnTo>
                  <a:lnTo>
                    <a:pt x="0" y="14478"/>
                  </a:lnTo>
                  <a:lnTo>
                    <a:pt x="1928014" y="1041437"/>
                  </a:lnTo>
                  <a:lnTo>
                    <a:pt x="1935259" y="1027518"/>
                  </a:lnTo>
                  <a:close/>
                </a:path>
                <a:path w="1987550" h="1064260">
                  <a:moveTo>
                    <a:pt x="1944624" y="1062824"/>
                  </a:moveTo>
                  <a:lnTo>
                    <a:pt x="1944624" y="1032509"/>
                  </a:lnTo>
                  <a:lnTo>
                    <a:pt x="1937003" y="1046225"/>
                  </a:lnTo>
                  <a:lnTo>
                    <a:pt x="1928014" y="1041437"/>
                  </a:lnTo>
                  <a:lnTo>
                    <a:pt x="1917192" y="1062227"/>
                  </a:lnTo>
                  <a:lnTo>
                    <a:pt x="1944624" y="1062824"/>
                  </a:lnTo>
                  <a:close/>
                </a:path>
                <a:path w="1987550" h="1064260">
                  <a:moveTo>
                    <a:pt x="1944624" y="1032509"/>
                  </a:moveTo>
                  <a:lnTo>
                    <a:pt x="1935259" y="1027518"/>
                  </a:lnTo>
                  <a:lnTo>
                    <a:pt x="1928014" y="1041437"/>
                  </a:lnTo>
                  <a:lnTo>
                    <a:pt x="1937003" y="1046225"/>
                  </a:lnTo>
                  <a:lnTo>
                    <a:pt x="1944624" y="1032509"/>
                  </a:lnTo>
                  <a:close/>
                </a:path>
                <a:path w="1987550" h="1064260">
                  <a:moveTo>
                    <a:pt x="1987295" y="1063752"/>
                  </a:moveTo>
                  <a:lnTo>
                    <a:pt x="1946147" y="1006601"/>
                  </a:lnTo>
                  <a:lnTo>
                    <a:pt x="1935259" y="1027518"/>
                  </a:lnTo>
                  <a:lnTo>
                    <a:pt x="1944624" y="1032509"/>
                  </a:lnTo>
                  <a:lnTo>
                    <a:pt x="1944624" y="1062824"/>
                  </a:lnTo>
                  <a:lnTo>
                    <a:pt x="1987295" y="10637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2922" y="5231384"/>
            <a:ext cx="3105150" cy="37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820" marR="5080" indent="-198755">
              <a:lnSpc>
                <a:spcPct val="100000"/>
              </a:lnSpc>
              <a:spcBef>
                <a:spcPts val="105"/>
              </a:spcBef>
            </a:pPr>
            <a:r>
              <a:rPr sz="1150" b="1" spc="-10" dirty="0">
                <a:latin typeface="Calibri"/>
                <a:cs typeface="Calibri"/>
              </a:rPr>
              <a:t>Apparatus</a:t>
            </a:r>
            <a:r>
              <a:rPr sz="1150" b="1" spc="-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of</a:t>
            </a:r>
            <a:r>
              <a:rPr sz="1150" b="1" spc="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hollow fiber </a:t>
            </a:r>
            <a:r>
              <a:rPr sz="1150" b="1" spc="-10" dirty="0">
                <a:latin typeface="Calibri"/>
                <a:cs typeface="Calibri"/>
              </a:rPr>
              <a:t>membrane-</a:t>
            </a:r>
            <a:r>
              <a:rPr sz="1150" b="1" dirty="0">
                <a:latin typeface="Calibri"/>
                <a:cs typeface="Calibri"/>
              </a:rPr>
              <a:t>based</a:t>
            </a:r>
            <a:r>
              <a:rPr sz="1150" b="1" spc="-5" dirty="0">
                <a:latin typeface="Calibri"/>
                <a:cs typeface="Calibri"/>
              </a:rPr>
              <a:t> </a:t>
            </a:r>
            <a:r>
              <a:rPr sz="1150" b="1" spc="-20" dirty="0">
                <a:latin typeface="Calibri"/>
                <a:cs typeface="Calibri"/>
              </a:rPr>
              <a:t>DCMD </a:t>
            </a:r>
            <a:r>
              <a:rPr sz="1150" b="1" dirty="0">
                <a:latin typeface="Calibri"/>
                <a:cs typeface="Calibri"/>
              </a:rPr>
              <a:t>process</a:t>
            </a:r>
            <a:r>
              <a:rPr sz="1150" b="1" spc="-2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for</a:t>
            </a:r>
            <a:r>
              <a:rPr sz="1150" b="1" spc="-1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high-salinity brines</a:t>
            </a:r>
            <a:r>
              <a:rPr sz="1150" b="1" spc="-10" dirty="0">
                <a:latin typeface="Calibri"/>
                <a:cs typeface="Calibri"/>
              </a:rPr>
              <a:t> desalination.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3605" y="4180586"/>
            <a:ext cx="363855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1" dirty="0">
                <a:latin typeface="Calibri"/>
                <a:cs typeface="Calibri"/>
              </a:rPr>
              <a:t>Membrane</a:t>
            </a:r>
            <a:r>
              <a:rPr sz="1150" b="1" spc="-3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modules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assembled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for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the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DCMD</a:t>
            </a:r>
            <a:r>
              <a:rPr sz="1150" b="1" spc="-2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experiments.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1735" y="4596384"/>
            <a:ext cx="1624584" cy="17023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87383" y="4977383"/>
            <a:ext cx="915924" cy="939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Custom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Tahoma</vt:lpstr>
      <vt:lpstr>Times New Roman</vt:lpstr>
      <vt:lpstr>Tw Cen MT</vt:lpstr>
      <vt:lpstr>Wingdings</vt:lpstr>
      <vt:lpstr>Office Theme</vt:lpstr>
      <vt:lpstr>High-purity Water Recovery from Produced Water via Membrane Distillation</vt:lpstr>
      <vt:lpstr>Where is the PRRC?</vt:lpstr>
      <vt:lpstr>GO-TECH</vt:lpstr>
      <vt:lpstr>Produced Water Treatment at PRRC/NMT</vt:lpstr>
      <vt:lpstr>Objective: to develop novel, portable, and scalable robust hollow fiber membrane-based separation processes that convert produced water into a sustainable water resource.</vt:lpstr>
      <vt:lpstr>Direct Contact Membrane Distillation (DCMD)</vt:lpstr>
      <vt:lpstr>Hollow fiber membranes</vt:lpstr>
      <vt:lpstr>PowerPoint Presentation</vt:lpstr>
      <vt:lpstr>DCMD Process for PW Desalination</vt:lpstr>
      <vt:lpstr>Desalination Performance Evaluation</vt:lpstr>
      <vt:lpstr>Long-term desalination performance evaluation</vt:lpstr>
      <vt:lpstr>PowerPoint Presentation</vt:lpstr>
      <vt:lpstr>Tech-economic analysis</vt:lpstr>
      <vt:lpstr>PowerPoint Presentation</vt:lpstr>
      <vt:lpstr>PowerPoint Presentation</vt:lpstr>
      <vt:lpstr>PowerPoint Presentation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State of Science Symposium at NMSU_Yu.pptx</dc:title>
  <dc:creator>Jianjia Yu</dc:creator>
  <cp:lastModifiedBy>Amanda Santana</cp:lastModifiedBy>
  <cp:revision>1</cp:revision>
  <dcterms:created xsi:type="dcterms:W3CDTF">2025-08-26T13:27:13Z</dcterms:created>
  <dcterms:modified xsi:type="dcterms:W3CDTF">2025-08-26T13:28:00Z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2025-08-26T00:00:00Z</vt:filetime>
  </property>
  <property fmtid="{D5CDD505-2E9C-101B-9397-08002B2CF9AE}" pid="5" name="Producer">
    <vt:lpwstr>Acrobat Distiller 25.0 (Windows)</vt:lpwstr>
  </property>
</Properties>
</file>