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80" r:id="rId3"/>
    <p:sldId id="273" r:id="rId4"/>
    <p:sldId id="282" r:id="rId5"/>
    <p:sldId id="258" r:id="rId6"/>
    <p:sldId id="263" r:id="rId7"/>
    <p:sldId id="281" r:id="rId8"/>
  </p:sldIdLst>
  <p:sldSz cx="9144000" cy="5143500" type="screen16x9"/>
  <p:notesSz cx="6858000" cy="9144000"/>
  <p:embeddedFontLst>
    <p:embeddedFont>
      <p:font typeface="Inter" panose="02000503000000020004" pitchFamily="2" charset="0"/>
      <p:regular r:id="rId10"/>
      <p:bold r:id="rId11"/>
      <p:italic r:id="rId12"/>
      <p:boldItalic r:id="rId13"/>
    </p:embeddedFont>
    <p:embeddedFont>
      <p:font typeface="Libre Franklin" pitchFamily="2" charset="77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77">
          <p15:clr>
            <a:srgbClr val="747775"/>
          </p15:clr>
        </p15:guide>
        <p15:guide id="2" orient="horz" pos="162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5" roundtripDataSignature="AMtx7mg2K6rHE6FcIbqbxxF25Y/I0gt2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AE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543CC8-0843-A547-B6FE-8A24C6345EB7}" v="123" dt="2025-08-26T14:17:49.7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7"/>
    <p:restoredTop sz="94679"/>
  </p:normalViewPr>
  <p:slideViewPr>
    <p:cSldViewPr snapToGrid="0">
      <p:cViewPr varScale="1">
        <p:scale>
          <a:sx n="155" d="100"/>
          <a:sy n="155" d="100"/>
        </p:scale>
        <p:origin x="192" y="280"/>
      </p:cViewPr>
      <p:guideLst>
        <p:guide pos="77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36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35" Type="http://customschemas.google.com/relationships/presentationmetadata" Target="meta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EC625F-860B-1649-98BF-A4BA4A07A1DF}" type="doc">
      <dgm:prSet loTypeId="urn:microsoft.com/office/officeart/2005/8/layout/hChevron3" loCatId="" qsTypeId="urn:microsoft.com/office/officeart/2005/8/quickstyle/simple1" qsCatId="simple" csTypeId="urn:microsoft.com/office/officeart/2005/8/colors/accent1_2" csCatId="accent1" phldr="1"/>
      <dgm:spPr/>
    </dgm:pt>
    <dgm:pt modelId="{BAF01E09-8FE3-3448-90D4-921D6714A5CC}">
      <dgm:prSet phldrT="[Text]"/>
      <dgm:spPr/>
      <dgm:t>
        <a:bodyPr/>
        <a:lstStyle/>
        <a:p>
          <a:r>
            <a:rPr lang="en-US" dirty="0"/>
            <a:t>May 2022 Competition</a:t>
          </a:r>
        </a:p>
        <a:p>
          <a:r>
            <a:rPr lang="en-US" dirty="0"/>
            <a:t>Launch</a:t>
          </a:r>
        </a:p>
      </dgm:t>
    </dgm:pt>
    <dgm:pt modelId="{B22E7FC3-8156-A349-8C8B-11F7C2277970}" type="parTrans" cxnId="{908765BA-31D8-DC48-9A30-28B9DA49A0DD}">
      <dgm:prSet/>
      <dgm:spPr/>
      <dgm:t>
        <a:bodyPr/>
        <a:lstStyle/>
        <a:p>
          <a:endParaRPr lang="en-US"/>
        </a:p>
      </dgm:t>
    </dgm:pt>
    <dgm:pt modelId="{63BF57B6-E5FB-264A-B607-4D72BBB3D27B}" type="sibTrans" cxnId="{908765BA-31D8-DC48-9A30-28B9DA49A0DD}">
      <dgm:prSet/>
      <dgm:spPr/>
      <dgm:t>
        <a:bodyPr/>
        <a:lstStyle/>
        <a:p>
          <a:endParaRPr lang="en-US"/>
        </a:p>
      </dgm:t>
    </dgm:pt>
    <dgm:pt modelId="{C6BDD31A-5887-004E-B861-D57BEF195B59}">
      <dgm:prSet phldrT="[Text]"/>
      <dgm:spPr/>
      <dgm:t>
        <a:bodyPr/>
        <a:lstStyle/>
        <a:p>
          <a:r>
            <a:rPr lang="en-US" dirty="0"/>
            <a:t>August 2022 Proposals Encouraged</a:t>
          </a:r>
        </a:p>
      </dgm:t>
    </dgm:pt>
    <dgm:pt modelId="{206A5B94-E876-944B-9B23-5716FF8470BF}" type="parTrans" cxnId="{B744C10F-A992-844A-A018-FE2D51714D06}">
      <dgm:prSet/>
      <dgm:spPr/>
      <dgm:t>
        <a:bodyPr/>
        <a:lstStyle/>
        <a:p>
          <a:endParaRPr lang="en-US"/>
        </a:p>
      </dgm:t>
    </dgm:pt>
    <dgm:pt modelId="{CA5DCF44-039E-4240-A54B-D576CCFEFB05}" type="sibTrans" cxnId="{B744C10F-A992-844A-A018-FE2D51714D06}">
      <dgm:prSet/>
      <dgm:spPr/>
      <dgm:t>
        <a:bodyPr/>
        <a:lstStyle/>
        <a:p>
          <a:endParaRPr lang="en-US"/>
        </a:p>
      </dgm:t>
    </dgm:pt>
    <dgm:pt modelId="{201D9FEB-68DA-D042-8392-8D0AE6D8ED02}">
      <dgm:prSet phldrT="[Text]"/>
      <dgm:spPr/>
      <dgm:t>
        <a:bodyPr/>
        <a:lstStyle/>
        <a:p>
          <a:r>
            <a:rPr lang="en-US" dirty="0"/>
            <a:t>May 2023</a:t>
          </a:r>
        </a:p>
        <a:p>
          <a:r>
            <a:rPr lang="en-US" dirty="0"/>
            <a:t>First Dev Awards</a:t>
          </a:r>
        </a:p>
      </dgm:t>
    </dgm:pt>
    <dgm:pt modelId="{E2064472-2B1B-E540-A044-15D0B86CD4F5}" type="parTrans" cxnId="{AA58E626-7CEA-0541-9A30-1939475B6CC4}">
      <dgm:prSet/>
      <dgm:spPr/>
      <dgm:t>
        <a:bodyPr/>
        <a:lstStyle/>
        <a:p>
          <a:endParaRPr lang="en-US"/>
        </a:p>
      </dgm:t>
    </dgm:pt>
    <dgm:pt modelId="{D8FDB620-5C37-1247-8D73-E5B2A2D402FF}" type="sibTrans" cxnId="{AA58E626-7CEA-0541-9A30-1939475B6CC4}">
      <dgm:prSet/>
      <dgm:spPr/>
      <dgm:t>
        <a:bodyPr/>
        <a:lstStyle/>
        <a:p>
          <a:endParaRPr lang="en-US"/>
        </a:p>
      </dgm:t>
    </dgm:pt>
    <dgm:pt modelId="{864A087C-89FC-E24C-9F3E-48A7E805E4EC}">
      <dgm:prSet/>
      <dgm:spPr/>
      <dgm:t>
        <a:bodyPr/>
        <a:lstStyle/>
        <a:p>
          <a:r>
            <a:rPr lang="en-US" dirty="0"/>
            <a:t>June 2023</a:t>
          </a:r>
        </a:p>
        <a:p>
          <a:r>
            <a:rPr lang="en-US" dirty="0"/>
            <a:t>Engine Semi-Finalists</a:t>
          </a:r>
        </a:p>
      </dgm:t>
    </dgm:pt>
    <dgm:pt modelId="{5D3135B0-42F3-7D48-9841-2D848CC868F8}" type="parTrans" cxnId="{B07B9B3D-9628-334D-9FA7-205BCDD782E4}">
      <dgm:prSet/>
      <dgm:spPr/>
      <dgm:t>
        <a:bodyPr/>
        <a:lstStyle/>
        <a:p>
          <a:endParaRPr lang="en-US"/>
        </a:p>
      </dgm:t>
    </dgm:pt>
    <dgm:pt modelId="{EBC8D974-D406-F94D-8F3E-84415DD2D7CD}" type="sibTrans" cxnId="{B07B9B3D-9628-334D-9FA7-205BCDD782E4}">
      <dgm:prSet/>
      <dgm:spPr/>
      <dgm:t>
        <a:bodyPr/>
        <a:lstStyle/>
        <a:p>
          <a:endParaRPr lang="en-US"/>
        </a:p>
      </dgm:t>
    </dgm:pt>
    <dgm:pt modelId="{CA56F6A7-87CF-A347-9CFD-79010FC5F9EE}">
      <dgm:prSet/>
      <dgm:spPr/>
      <dgm:t>
        <a:bodyPr/>
        <a:lstStyle/>
        <a:p>
          <a:r>
            <a:rPr lang="en-US" dirty="0"/>
            <a:t>January 2024 Engine Awards</a:t>
          </a:r>
        </a:p>
        <a:p>
          <a:r>
            <a:rPr lang="en-US" dirty="0"/>
            <a:t>New Dev Awards</a:t>
          </a:r>
        </a:p>
      </dgm:t>
    </dgm:pt>
    <dgm:pt modelId="{8D5FB6D7-A45A-6945-9FAD-92BE524B6A36}" type="parTrans" cxnId="{02B3B3AB-ACB2-1346-A918-7FEBB55360D9}">
      <dgm:prSet/>
      <dgm:spPr/>
      <dgm:t>
        <a:bodyPr/>
        <a:lstStyle/>
        <a:p>
          <a:endParaRPr lang="en-US"/>
        </a:p>
      </dgm:t>
    </dgm:pt>
    <dgm:pt modelId="{285BD82B-BCAA-2745-92A5-86F82869BA4F}" type="sibTrans" cxnId="{02B3B3AB-ACB2-1346-A918-7FEBB55360D9}">
      <dgm:prSet/>
      <dgm:spPr/>
      <dgm:t>
        <a:bodyPr/>
        <a:lstStyle/>
        <a:p>
          <a:endParaRPr lang="en-US"/>
        </a:p>
      </dgm:t>
    </dgm:pt>
    <dgm:pt modelId="{FBED947B-29BE-5043-BDE2-82B7717D9A0B}">
      <dgm:prSet/>
      <dgm:spPr/>
      <dgm:t>
        <a:bodyPr/>
        <a:lstStyle/>
        <a:p>
          <a:r>
            <a:rPr lang="en-US" dirty="0"/>
            <a:t>February 2024 Funds Arrive for New Awards</a:t>
          </a:r>
        </a:p>
      </dgm:t>
    </dgm:pt>
    <dgm:pt modelId="{566DED59-E075-DE4D-89AC-61BF85211D79}" type="parTrans" cxnId="{00B760A1-8472-704C-8BA4-21D4831FDF9E}">
      <dgm:prSet/>
      <dgm:spPr/>
      <dgm:t>
        <a:bodyPr/>
        <a:lstStyle/>
        <a:p>
          <a:endParaRPr lang="en-US"/>
        </a:p>
      </dgm:t>
    </dgm:pt>
    <dgm:pt modelId="{A0BAF99E-A07F-F842-9077-77C7D3B93CA2}" type="sibTrans" cxnId="{00B760A1-8472-704C-8BA4-21D4831FDF9E}">
      <dgm:prSet/>
      <dgm:spPr/>
      <dgm:t>
        <a:bodyPr/>
        <a:lstStyle/>
        <a:p>
          <a:endParaRPr lang="en-US"/>
        </a:p>
      </dgm:t>
    </dgm:pt>
    <dgm:pt modelId="{FA694816-0C9B-C942-BADF-6AD8E4DF71D5}">
      <dgm:prSet/>
      <dgm:spPr/>
      <dgm:t>
        <a:bodyPr/>
        <a:lstStyle/>
        <a:p>
          <a:r>
            <a:rPr lang="en-US" dirty="0"/>
            <a:t>February 2026 Development Awards End</a:t>
          </a:r>
        </a:p>
      </dgm:t>
    </dgm:pt>
    <dgm:pt modelId="{CBA83949-2B5C-964F-836B-0BC329317FBF}" type="parTrans" cxnId="{0D900B1D-70EC-7441-8DD9-B49F4DF2D344}">
      <dgm:prSet/>
      <dgm:spPr/>
      <dgm:t>
        <a:bodyPr/>
        <a:lstStyle/>
        <a:p>
          <a:endParaRPr lang="en-US"/>
        </a:p>
      </dgm:t>
    </dgm:pt>
    <dgm:pt modelId="{45E91B4F-33D0-4A4E-9012-DC6B2931697F}" type="sibTrans" cxnId="{0D900B1D-70EC-7441-8DD9-B49F4DF2D344}">
      <dgm:prSet/>
      <dgm:spPr/>
      <dgm:t>
        <a:bodyPr/>
        <a:lstStyle/>
        <a:p>
          <a:endParaRPr lang="en-US"/>
        </a:p>
      </dgm:t>
    </dgm:pt>
    <dgm:pt modelId="{9690FDB0-682C-734B-9B63-6D7311208084}" type="pres">
      <dgm:prSet presAssocID="{42EC625F-860B-1649-98BF-A4BA4A07A1DF}" presName="Name0" presStyleCnt="0">
        <dgm:presLayoutVars>
          <dgm:dir/>
          <dgm:resizeHandles val="exact"/>
        </dgm:presLayoutVars>
      </dgm:prSet>
      <dgm:spPr/>
    </dgm:pt>
    <dgm:pt modelId="{5B5A6FE4-B590-A945-976A-616CED7DFD61}" type="pres">
      <dgm:prSet presAssocID="{BAF01E09-8FE3-3448-90D4-921D6714A5CC}" presName="parTxOnly" presStyleLbl="node1" presStyleIdx="0" presStyleCnt="7">
        <dgm:presLayoutVars>
          <dgm:bulletEnabled val="1"/>
        </dgm:presLayoutVars>
      </dgm:prSet>
      <dgm:spPr/>
    </dgm:pt>
    <dgm:pt modelId="{2B31846B-8FBD-9A47-83A7-7659F89ECDA4}" type="pres">
      <dgm:prSet presAssocID="{63BF57B6-E5FB-264A-B607-4D72BBB3D27B}" presName="parSpace" presStyleCnt="0"/>
      <dgm:spPr/>
    </dgm:pt>
    <dgm:pt modelId="{3B077CBF-CE82-0B40-8A8E-4A07E4797B36}" type="pres">
      <dgm:prSet presAssocID="{C6BDD31A-5887-004E-B861-D57BEF195B59}" presName="parTxOnly" presStyleLbl="node1" presStyleIdx="1" presStyleCnt="7">
        <dgm:presLayoutVars>
          <dgm:bulletEnabled val="1"/>
        </dgm:presLayoutVars>
      </dgm:prSet>
      <dgm:spPr/>
    </dgm:pt>
    <dgm:pt modelId="{35CCBB7F-82DA-E445-912A-E93C2038118C}" type="pres">
      <dgm:prSet presAssocID="{CA5DCF44-039E-4240-A54B-D576CCFEFB05}" presName="parSpace" presStyleCnt="0"/>
      <dgm:spPr/>
    </dgm:pt>
    <dgm:pt modelId="{03E731E4-8DCE-4E4B-8BBF-6E5F2A870C14}" type="pres">
      <dgm:prSet presAssocID="{201D9FEB-68DA-D042-8392-8D0AE6D8ED02}" presName="parTxOnly" presStyleLbl="node1" presStyleIdx="2" presStyleCnt="7">
        <dgm:presLayoutVars>
          <dgm:bulletEnabled val="1"/>
        </dgm:presLayoutVars>
      </dgm:prSet>
      <dgm:spPr/>
    </dgm:pt>
    <dgm:pt modelId="{4DA51DFE-D1F9-4747-B38B-D2123F77B1FC}" type="pres">
      <dgm:prSet presAssocID="{D8FDB620-5C37-1247-8D73-E5B2A2D402FF}" presName="parSpace" presStyleCnt="0"/>
      <dgm:spPr/>
    </dgm:pt>
    <dgm:pt modelId="{0B773B40-C6E2-6E4B-BDB7-A3E147BC7FF0}" type="pres">
      <dgm:prSet presAssocID="{864A087C-89FC-E24C-9F3E-48A7E805E4EC}" presName="parTxOnly" presStyleLbl="node1" presStyleIdx="3" presStyleCnt="7">
        <dgm:presLayoutVars>
          <dgm:bulletEnabled val="1"/>
        </dgm:presLayoutVars>
      </dgm:prSet>
      <dgm:spPr/>
    </dgm:pt>
    <dgm:pt modelId="{73967BAB-84C8-E141-9DE3-9F38A82BD6FA}" type="pres">
      <dgm:prSet presAssocID="{EBC8D974-D406-F94D-8F3E-84415DD2D7CD}" presName="parSpace" presStyleCnt="0"/>
      <dgm:spPr/>
    </dgm:pt>
    <dgm:pt modelId="{BDEC8BA9-62B0-4542-B445-A8966F0472D2}" type="pres">
      <dgm:prSet presAssocID="{CA56F6A7-87CF-A347-9CFD-79010FC5F9EE}" presName="parTxOnly" presStyleLbl="node1" presStyleIdx="4" presStyleCnt="7">
        <dgm:presLayoutVars>
          <dgm:bulletEnabled val="1"/>
        </dgm:presLayoutVars>
      </dgm:prSet>
      <dgm:spPr/>
    </dgm:pt>
    <dgm:pt modelId="{3FC057C9-640F-CC47-AC12-A32A92ECD443}" type="pres">
      <dgm:prSet presAssocID="{285BD82B-BCAA-2745-92A5-86F82869BA4F}" presName="parSpace" presStyleCnt="0"/>
      <dgm:spPr/>
    </dgm:pt>
    <dgm:pt modelId="{1846C5D6-4EF9-9541-893A-191BBB1BD9D9}" type="pres">
      <dgm:prSet presAssocID="{FBED947B-29BE-5043-BDE2-82B7717D9A0B}" presName="parTxOnly" presStyleLbl="node1" presStyleIdx="5" presStyleCnt="7">
        <dgm:presLayoutVars>
          <dgm:bulletEnabled val="1"/>
        </dgm:presLayoutVars>
      </dgm:prSet>
      <dgm:spPr/>
    </dgm:pt>
    <dgm:pt modelId="{A3B925EA-A732-044E-B1C8-95FCCD4297A5}" type="pres">
      <dgm:prSet presAssocID="{A0BAF99E-A07F-F842-9077-77C7D3B93CA2}" presName="parSpace" presStyleCnt="0"/>
      <dgm:spPr/>
    </dgm:pt>
    <dgm:pt modelId="{632D4AE7-9E1F-8147-A3B4-E963CA04FB06}" type="pres">
      <dgm:prSet presAssocID="{FA694816-0C9B-C942-BADF-6AD8E4DF71D5}" presName="parTxOnly" presStyleLbl="node1" presStyleIdx="6" presStyleCnt="7">
        <dgm:presLayoutVars>
          <dgm:bulletEnabled val="1"/>
        </dgm:presLayoutVars>
      </dgm:prSet>
      <dgm:spPr/>
    </dgm:pt>
  </dgm:ptLst>
  <dgm:cxnLst>
    <dgm:cxn modelId="{B744C10F-A992-844A-A018-FE2D51714D06}" srcId="{42EC625F-860B-1649-98BF-A4BA4A07A1DF}" destId="{C6BDD31A-5887-004E-B861-D57BEF195B59}" srcOrd="1" destOrd="0" parTransId="{206A5B94-E876-944B-9B23-5716FF8470BF}" sibTransId="{CA5DCF44-039E-4240-A54B-D576CCFEFB05}"/>
    <dgm:cxn modelId="{0D900B1D-70EC-7441-8DD9-B49F4DF2D344}" srcId="{42EC625F-860B-1649-98BF-A4BA4A07A1DF}" destId="{FA694816-0C9B-C942-BADF-6AD8E4DF71D5}" srcOrd="6" destOrd="0" parTransId="{CBA83949-2B5C-964F-836B-0BC329317FBF}" sibTransId="{45E91B4F-33D0-4A4E-9012-DC6B2931697F}"/>
    <dgm:cxn modelId="{AA58E626-7CEA-0541-9A30-1939475B6CC4}" srcId="{42EC625F-860B-1649-98BF-A4BA4A07A1DF}" destId="{201D9FEB-68DA-D042-8392-8D0AE6D8ED02}" srcOrd="2" destOrd="0" parTransId="{E2064472-2B1B-E540-A044-15D0B86CD4F5}" sibTransId="{D8FDB620-5C37-1247-8D73-E5B2A2D402FF}"/>
    <dgm:cxn modelId="{60EB532D-1C96-8746-8606-ACB5237046B7}" type="presOf" srcId="{C6BDD31A-5887-004E-B861-D57BEF195B59}" destId="{3B077CBF-CE82-0B40-8A8E-4A07E4797B36}" srcOrd="0" destOrd="0" presId="urn:microsoft.com/office/officeart/2005/8/layout/hChevron3"/>
    <dgm:cxn modelId="{B07B9B3D-9628-334D-9FA7-205BCDD782E4}" srcId="{42EC625F-860B-1649-98BF-A4BA4A07A1DF}" destId="{864A087C-89FC-E24C-9F3E-48A7E805E4EC}" srcOrd="3" destOrd="0" parTransId="{5D3135B0-42F3-7D48-9841-2D848CC868F8}" sibTransId="{EBC8D974-D406-F94D-8F3E-84415DD2D7CD}"/>
    <dgm:cxn modelId="{B8AD8149-9B96-5B4B-B80D-FDD74A514850}" type="presOf" srcId="{864A087C-89FC-E24C-9F3E-48A7E805E4EC}" destId="{0B773B40-C6E2-6E4B-BDB7-A3E147BC7FF0}" srcOrd="0" destOrd="0" presId="urn:microsoft.com/office/officeart/2005/8/layout/hChevron3"/>
    <dgm:cxn modelId="{9B657261-A4C4-B84C-BAA5-BA42C2CBD3E4}" type="presOf" srcId="{CA56F6A7-87CF-A347-9CFD-79010FC5F9EE}" destId="{BDEC8BA9-62B0-4542-B445-A8966F0472D2}" srcOrd="0" destOrd="0" presId="urn:microsoft.com/office/officeart/2005/8/layout/hChevron3"/>
    <dgm:cxn modelId="{14441A62-5F30-A34B-BDC6-7AB25A074133}" type="presOf" srcId="{BAF01E09-8FE3-3448-90D4-921D6714A5CC}" destId="{5B5A6FE4-B590-A945-976A-616CED7DFD61}" srcOrd="0" destOrd="0" presId="urn:microsoft.com/office/officeart/2005/8/layout/hChevron3"/>
    <dgm:cxn modelId="{B942A66B-4147-2B45-8666-10C564B506D6}" type="presOf" srcId="{FBED947B-29BE-5043-BDE2-82B7717D9A0B}" destId="{1846C5D6-4EF9-9541-893A-191BBB1BD9D9}" srcOrd="0" destOrd="0" presId="urn:microsoft.com/office/officeart/2005/8/layout/hChevron3"/>
    <dgm:cxn modelId="{00B760A1-8472-704C-8BA4-21D4831FDF9E}" srcId="{42EC625F-860B-1649-98BF-A4BA4A07A1DF}" destId="{FBED947B-29BE-5043-BDE2-82B7717D9A0B}" srcOrd="5" destOrd="0" parTransId="{566DED59-E075-DE4D-89AC-61BF85211D79}" sibTransId="{A0BAF99E-A07F-F842-9077-77C7D3B93CA2}"/>
    <dgm:cxn modelId="{02B3B3AB-ACB2-1346-A918-7FEBB55360D9}" srcId="{42EC625F-860B-1649-98BF-A4BA4A07A1DF}" destId="{CA56F6A7-87CF-A347-9CFD-79010FC5F9EE}" srcOrd="4" destOrd="0" parTransId="{8D5FB6D7-A45A-6945-9FAD-92BE524B6A36}" sibTransId="{285BD82B-BCAA-2745-92A5-86F82869BA4F}"/>
    <dgm:cxn modelId="{908765BA-31D8-DC48-9A30-28B9DA49A0DD}" srcId="{42EC625F-860B-1649-98BF-A4BA4A07A1DF}" destId="{BAF01E09-8FE3-3448-90D4-921D6714A5CC}" srcOrd="0" destOrd="0" parTransId="{B22E7FC3-8156-A349-8C8B-11F7C2277970}" sibTransId="{63BF57B6-E5FB-264A-B607-4D72BBB3D27B}"/>
    <dgm:cxn modelId="{53DEB1C0-487F-F945-ACE0-EED31BDD4E13}" type="presOf" srcId="{42EC625F-860B-1649-98BF-A4BA4A07A1DF}" destId="{9690FDB0-682C-734B-9B63-6D7311208084}" srcOrd="0" destOrd="0" presId="urn:microsoft.com/office/officeart/2005/8/layout/hChevron3"/>
    <dgm:cxn modelId="{A041C3C5-361B-E646-A94F-C053B9E7A896}" type="presOf" srcId="{FA694816-0C9B-C942-BADF-6AD8E4DF71D5}" destId="{632D4AE7-9E1F-8147-A3B4-E963CA04FB06}" srcOrd="0" destOrd="0" presId="urn:microsoft.com/office/officeart/2005/8/layout/hChevron3"/>
    <dgm:cxn modelId="{1F9AB3D6-6446-764C-9443-A6FC8D54FD84}" type="presOf" srcId="{201D9FEB-68DA-D042-8392-8D0AE6D8ED02}" destId="{03E731E4-8DCE-4E4B-8BBF-6E5F2A870C14}" srcOrd="0" destOrd="0" presId="urn:microsoft.com/office/officeart/2005/8/layout/hChevron3"/>
    <dgm:cxn modelId="{426A0E20-A95C-544A-AC36-7FC671FF660D}" type="presParOf" srcId="{9690FDB0-682C-734B-9B63-6D7311208084}" destId="{5B5A6FE4-B590-A945-976A-616CED7DFD61}" srcOrd="0" destOrd="0" presId="urn:microsoft.com/office/officeart/2005/8/layout/hChevron3"/>
    <dgm:cxn modelId="{6BF0E132-1AE0-244B-80F7-5B098F97FF9F}" type="presParOf" srcId="{9690FDB0-682C-734B-9B63-6D7311208084}" destId="{2B31846B-8FBD-9A47-83A7-7659F89ECDA4}" srcOrd="1" destOrd="0" presId="urn:microsoft.com/office/officeart/2005/8/layout/hChevron3"/>
    <dgm:cxn modelId="{7216AD23-E13C-2642-9304-F27ACB9785A4}" type="presParOf" srcId="{9690FDB0-682C-734B-9B63-6D7311208084}" destId="{3B077CBF-CE82-0B40-8A8E-4A07E4797B36}" srcOrd="2" destOrd="0" presId="urn:microsoft.com/office/officeart/2005/8/layout/hChevron3"/>
    <dgm:cxn modelId="{EE53BAED-4EC7-0D40-B5B4-E271A6861569}" type="presParOf" srcId="{9690FDB0-682C-734B-9B63-6D7311208084}" destId="{35CCBB7F-82DA-E445-912A-E93C2038118C}" srcOrd="3" destOrd="0" presId="urn:microsoft.com/office/officeart/2005/8/layout/hChevron3"/>
    <dgm:cxn modelId="{252BF0F5-E22E-B642-87DE-C8771C273075}" type="presParOf" srcId="{9690FDB0-682C-734B-9B63-6D7311208084}" destId="{03E731E4-8DCE-4E4B-8BBF-6E5F2A870C14}" srcOrd="4" destOrd="0" presId="urn:microsoft.com/office/officeart/2005/8/layout/hChevron3"/>
    <dgm:cxn modelId="{BAD8A0FB-6972-D943-9911-59D6AF4DA56F}" type="presParOf" srcId="{9690FDB0-682C-734B-9B63-6D7311208084}" destId="{4DA51DFE-D1F9-4747-B38B-D2123F77B1FC}" srcOrd="5" destOrd="0" presId="urn:microsoft.com/office/officeart/2005/8/layout/hChevron3"/>
    <dgm:cxn modelId="{AC5C4B3B-DDB2-4746-9C78-6510FED96769}" type="presParOf" srcId="{9690FDB0-682C-734B-9B63-6D7311208084}" destId="{0B773B40-C6E2-6E4B-BDB7-A3E147BC7FF0}" srcOrd="6" destOrd="0" presId="urn:microsoft.com/office/officeart/2005/8/layout/hChevron3"/>
    <dgm:cxn modelId="{B1429712-7494-9248-8845-0F9D409EC05B}" type="presParOf" srcId="{9690FDB0-682C-734B-9B63-6D7311208084}" destId="{73967BAB-84C8-E141-9DE3-9F38A82BD6FA}" srcOrd="7" destOrd="0" presId="urn:microsoft.com/office/officeart/2005/8/layout/hChevron3"/>
    <dgm:cxn modelId="{7A82C92C-4BD0-B142-A8E0-0BB52CF3A9FC}" type="presParOf" srcId="{9690FDB0-682C-734B-9B63-6D7311208084}" destId="{BDEC8BA9-62B0-4542-B445-A8966F0472D2}" srcOrd="8" destOrd="0" presId="urn:microsoft.com/office/officeart/2005/8/layout/hChevron3"/>
    <dgm:cxn modelId="{CD9488E1-56B5-A541-B8AB-3525AD19A705}" type="presParOf" srcId="{9690FDB0-682C-734B-9B63-6D7311208084}" destId="{3FC057C9-640F-CC47-AC12-A32A92ECD443}" srcOrd="9" destOrd="0" presId="urn:microsoft.com/office/officeart/2005/8/layout/hChevron3"/>
    <dgm:cxn modelId="{5AF6976E-7620-AB46-9753-9E54A78C82FD}" type="presParOf" srcId="{9690FDB0-682C-734B-9B63-6D7311208084}" destId="{1846C5D6-4EF9-9541-893A-191BBB1BD9D9}" srcOrd="10" destOrd="0" presId="urn:microsoft.com/office/officeart/2005/8/layout/hChevron3"/>
    <dgm:cxn modelId="{40ED7F28-921D-544B-A935-6C40FE2B0513}" type="presParOf" srcId="{9690FDB0-682C-734B-9B63-6D7311208084}" destId="{A3B925EA-A732-044E-B1C8-95FCCD4297A5}" srcOrd="11" destOrd="0" presId="urn:microsoft.com/office/officeart/2005/8/layout/hChevron3"/>
    <dgm:cxn modelId="{4A31DA71-6150-8E4C-9067-7E5FB547FA84}" type="presParOf" srcId="{9690FDB0-682C-734B-9B63-6D7311208084}" destId="{632D4AE7-9E1F-8147-A3B4-E963CA04FB06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EC625F-860B-1649-98BF-A4BA4A07A1DF}" type="doc">
      <dgm:prSet loTypeId="urn:microsoft.com/office/officeart/2005/8/layout/hChevron3" loCatId="" qsTypeId="urn:microsoft.com/office/officeart/2005/8/quickstyle/simple1" qsCatId="simple" csTypeId="urn:microsoft.com/office/officeart/2005/8/colors/accent1_2" csCatId="accent1" phldr="1"/>
      <dgm:spPr/>
    </dgm:pt>
    <dgm:pt modelId="{BAF01E09-8FE3-3448-90D4-921D6714A5CC}">
      <dgm:prSet phldrT="[Text]"/>
      <dgm:spPr/>
      <dgm:t>
        <a:bodyPr/>
        <a:lstStyle/>
        <a:p>
          <a:r>
            <a:rPr lang="en-US" dirty="0"/>
            <a:t>April 2024 </a:t>
          </a:r>
        </a:p>
        <a:p>
          <a:r>
            <a:rPr lang="en-US" dirty="0"/>
            <a:t>New Competition</a:t>
          </a:r>
        </a:p>
        <a:p>
          <a:r>
            <a:rPr lang="en-US" dirty="0"/>
            <a:t>Launch</a:t>
          </a:r>
        </a:p>
      </dgm:t>
    </dgm:pt>
    <dgm:pt modelId="{B22E7FC3-8156-A349-8C8B-11F7C2277970}" type="parTrans" cxnId="{908765BA-31D8-DC48-9A30-28B9DA49A0DD}">
      <dgm:prSet/>
      <dgm:spPr/>
      <dgm:t>
        <a:bodyPr/>
        <a:lstStyle/>
        <a:p>
          <a:endParaRPr lang="en-US"/>
        </a:p>
      </dgm:t>
    </dgm:pt>
    <dgm:pt modelId="{63BF57B6-E5FB-264A-B607-4D72BBB3D27B}" type="sibTrans" cxnId="{908765BA-31D8-DC48-9A30-28B9DA49A0DD}">
      <dgm:prSet/>
      <dgm:spPr/>
      <dgm:t>
        <a:bodyPr/>
        <a:lstStyle/>
        <a:p>
          <a:endParaRPr lang="en-US"/>
        </a:p>
      </dgm:t>
    </dgm:pt>
    <dgm:pt modelId="{C6BDD31A-5887-004E-B861-D57BEF195B59}">
      <dgm:prSet phldrT="[Text]"/>
      <dgm:spPr/>
      <dgm:t>
        <a:bodyPr/>
        <a:lstStyle/>
        <a:p>
          <a:r>
            <a:rPr lang="en-US" dirty="0"/>
            <a:t>August 2024 New Preproposals</a:t>
          </a:r>
        </a:p>
      </dgm:t>
    </dgm:pt>
    <dgm:pt modelId="{206A5B94-E876-944B-9B23-5716FF8470BF}" type="parTrans" cxnId="{B744C10F-A992-844A-A018-FE2D51714D06}">
      <dgm:prSet/>
      <dgm:spPr/>
      <dgm:t>
        <a:bodyPr/>
        <a:lstStyle/>
        <a:p>
          <a:endParaRPr lang="en-US"/>
        </a:p>
      </dgm:t>
    </dgm:pt>
    <dgm:pt modelId="{CA5DCF44-039E-4240-A54B-D576CCFEFB05}" type="sibTrans" cxnId="{B744C10F-A992-844A-A018-FE2D51714D06}">
      <dgm:prSet/>
      <dgm:spPr/>
      <dgm:t>
        <a:bodyPr/>
        <a:lstStyle/>
        <a:p>
          <a:endParaRPr lang="en-US"/>
        </a:p>
      </dgm:t>
    </dgm:pt>
    <dgm:pt modelId="{201D9FEB-68DA-D042-8392-8D0AE6D8ED02}">
      <dgm:prSet phldrT="[Text]"/>
      <dgm:spPr/>
      <dgm:t>
        <a:bodyPr/>
        <a:lstStyle/>
        <a:p>
          <a:r>
            <a:rPr lang="en-US" dirty="0"/>
            <a:t>October 2024</a:t>
          </a:r>
        </a:p>
        <a:p>
          <a:r>
            <a:rPr lang="en-US" dirty="0"/>
            <a:t>Encourage Full</a:t>
          </a:r>
        </a:p>
        <a:p>
          <a:r>
            <a:rPr lang="en-US" dirty="0"/>
            <a:t>Proposals</a:t>
          </a:r>
        </a:p>
      </dgm:t>
    </dgm:pt>
    <dgm:pt modelId="{E2064472-2B1B-E540-A044-15D0B86CD4F5}" type="parTrans" cxnId="{AA58E626-7CEA-0541-9A30-1939475B6CC4}">
      <dgm:prSet/>
      <dgm:spPr/>
      <dgm:t>
        <a:bodyPr/>
        <a:lstStyle/>
        <a:p>
          <a:endParaRPr lang="en-US"/>
        </a:p>
      </dgm:t>
    </dgm:pt>
    <dgm:pt modelId="{D8FDB620-5C37-1247-8D73-E5B2A2D402FF}" type="sibTrans" cxnId="{AA58E626-7CEA-0541-9A30-1939475B6CC4}">
      <dgm:prSet/>
      <dgm:spPr/>
      <dgm:t>
        <a:bodyPr/>
        <a:lstStyle/>
        <a:p>
          <a:endParaRPr lang="en-US"/>
        </a:p>
      </dgm:t>
    </dgm:pt>
    <dgm:pt modelId="{864A087C-89FC-E24C-9F3E-48A7E805E4EC}">
      <dgm:prSet/>
      <dgm:spPr/>
      <dgm:t>
        <a:bodyPr/>
        <a:lstStyle/>
        <a:p>
          <a:r>
            <a:rPr lang="en-US" dirty="0"/>
            <a:t>February 2024</a:t>
          </a:r>
        </a:p>
        <a:p>
          <a:r>
            <a:rPr lang="en-US" dirty="0"/>
            <a:t>Full proposals Due</a:t>
          </a:r>
        </a:p>
      </dgm:t>
    </dgm:pt>
    <dgm:pt modelId="{5D3135B0-42F3-7D48-9841-2D848CC868F8}" type="parTrans" cxnId="{B07B9B3D-9628-334D-9FA7-205BCDD782E4}">
      <dgm:prSet/>
      <dgm:spPr/>
      <dgm:t>
        <a:bodyPr/>
        <a:lstStyle/>
        <a:p>
          <a:endParaRPr lang="en-US"/>
        </a:p>
      </dgm:t>
    </dgm:pt>
    <dgm:pt modelId="{EBC8D974-D406-F94D-8F3E-84415DD2D7CD}" type="sibTrans" cxnId="{B07B9B3D-9628-334D-9FA7-205BCDD782E4}">
      <dgm:prSet/>
      <dgm:spPr/>
      <dgm:t>
        <a:bodyPr/>
        <a:lstStyle/>
        <a:p>
          <a:endParaRPr lang="en-US"/>
        </a:p>
      </dgm:t>
    </dgm:pt>
    <dgm:pt modelId="{CA56F6A7-87CF-A347-9CFD-79010FC5F9EE}">
      <dgm:prSet/>
      <dgm:spPr/>
      <dgm:t>
        <a:bodyPr/>
        <a:lstStyle/>
        <a:p>
          <a:r>
            <a:rPr lang="en-US" dirty="0"/>
            <a:t>Summer 2025 Semi-Finalists</a:t>
          </a:r>
        </a:p>
      </dgm:t>
    </dgm:pt>
    <dgm:pt modelId="{8D5FB6D7-A45A-6945-9FAD-92BE524B6A36}" type="parTrans" cxnId="{02B3B3AB-ACB2-1346-A918-7FEBB55360D9}">
      <dgm:prSet/>
      <dgm:spPr/>
      <dgm:t>
        <a:bodyPr/>
        <a:lstStyle/>
        <a:p>
          <a:endParaRPr lang="en-US"/>
        </a:p>
      </dgm:t>
    </dgm:pt>
    <dgm:pt modelId="{285BD82B-BCAA-2745-92A5-86F82869BA4F}" type="sibTrans" cxnId="{02B3B3AB-ACB2-1346-A918-7FEBB55360D9}">
      <dgm:prSet/>
      <dgm:spPr/>
      <dgm:t>
        <a:bodyPr/>
        <a:lstStyle/>
        <a:p>
          <a:endParaRPr lang="en-US"/>
        </a:p>
      </dgm:t>
    </dgm:pt>
    <dgm:pt modelId="{C6A3BCA5-9DDC-054F-85F4-50009B5D69BB}">
      <dgm:prSet/>
      <dgm:spPr/>
      <dgm:t>
        <a:bodyPr/>
        <a:lstStyle/>
        <a:p>
          <a:r>
            <a:rPr lang="en-US" dirty="0"/>
            <a:t>Fall 2025 New Awards</a:t>
          </a:r>
        </a:p>
      </dgm:t>
    </dgm:pt>
    <dgm:pt modelId="{A6FD24B8-FA25-4149-AE1D-8E1ADBA6A3B9}" type="parTrans" cxnId="{02651857-B10D-664E-A852-1E03CA17623C}">
      <dgm:prSet/>
      <dgm:spPr/>
      <dgm:t>
        <a:bodyPr/>
        <a:lstStyle/>
        <a:p>
          <a:endParaRPr lang="en-US"/>
        </a:p>
      </dgm:t>
    </dgm:pt>
    <dgm:pt modelId="{EE1FDC29-B2B0-0F48-9176-CAEA68D093E9}" type="sibTrans" cxnId="{02651857-B10D-664E-A852-1E03CA17623C}">
      <dgm:prSet/>
      <dgm:spPr/>
      <dgm:t>
        <a:bodyPr/>
        <a:lstStyle/>
        <a:p>
          <a:endParaRPr lang="en-US"/>
        </a:p>
      </dgm:t>
    </dgm:pt>
    <dgm:pt modelId="{77DA5A51-F50F-D74E-A0BD-15106C9B9D9A}">
      <dgm:prSet/>
      <dgm:spPr/>
      <dgm:t>
        <a:bodyPr/>
        <a:lstStyle/>
        <a:p>
          <a:r>
            <a:rPr lang="en-US" dirty="0"/>
            <a:t>March 2026 Funds Arrive for New awards</a:t>
          </a:r>
        </a:p>
      </dgm:t>
    </dgm:pt>
    <dgm:pt modelId="{CB462FF1-3CFD-024C-8D5D-7B440E0E1996}" type="parTrans" cxnId="{105B3F13-1CF7-9A42-95E5-88030F1A25F7}">
      <dgm:prSet/>
      <dgm:spPr/>
      <dgm:t>
        <a:bodyPr/>
        <a:lstStyle/>
        <a:p>
          <a:endParaRPr lang="en-US"/>
        </a:p>
      </dgm:t>
    </dgm:pt>
    <dgm:pt modelId="{6D2B1AEB-540B-4841-AC04-5210A4595DC3}" type="sibTrans" cxnId="{105B3F13-1CF7-9A42-95E5-88030F1A25F7}">
      <dgm:prSet/>
      <dgm:spPr/>
      <dgm:t>
        <a:bodyPr/>
        <a:lstStyle/>
        <a:p>
          <a:endParaRPr lang="en-US"/>
        </a:p>
      </dgm:t>
    </dgm:pt>
    <dgm:pt modelId="{9690FDB0-682C-734B-9B63-6D7311208084}" type="pres">
      <dgm:prSet presAssocID="{42EC625F-860B-1649-98BF-A4BA4A07A1DF}" presName="Name0" presStyleCnt="0">
        <dgm:presLayoutVars>
          <dgm:dir/>
          <dgm:resizeHandles val="exact"/>
        </dgm:presLayoutVars>
      </dgm:prSet>
      <dgm:spPr/>
    </dgm:pt>
    <dgm:pt modelId="{5B5A6FE4-B590-A945-976A-616CED7DFD61}" type="pres">
      <dgm:prSet presAssocID="{BAF01E09-8FE3-3448-90D4-921D6714A5CC}" presName="parTxOnly" presStyleLbl="node1" presStyleIdx="0" presStyleCnt="7">
        <dgm:presLayoutVars>
          <dgm:bulletEnabled val="1"/>
        </dgm:presLayoutVars>
      </dgm:prSet>
      <dgm:spPr/>
    </dgm:pt>
    <dgm:pt modelId="{2B31846B-8FBD-9A47-83A7-7659F89ECDA4}" type="pres">
      <dgm:prSet presAssocID="{63BF57B6-E5FB-264A-B607-4D72BBB3D27B}" presName="parSpace" presStyleCnt="0"/>
      <dgm:spPr/>
    </dgm:pt>
    <dgm:pt modelId="{3B077CBF-CE82-0B40-8A8E-4A07E4797B36}" type="pres">
      <dgm:prSet presAssocID="{C6BDD31A-5887-004E-B861-D57BEF195B59}" presName="parTxOnly" presStyleLbl="node1" presStyleIdx="1" presStyleCnt="7">
        <dgm:presLayoutVars>
          <dgm:bulletEnabled val="1"/>
        </dgm:presLayoutVars>
      </dgm:prSet>
      <dgm:spPr/>
    </dgm:pt>
    <dgm:pt modelId="{35CCBB7F-82DA-E445-912A-E93C2038118C}" type="pres">
      <dgm:prSet presAssocID="{CA5DCF44-039E-4240-A54B-D576CCFEFB05}" presName="parSpace" presStyleCnt="0"/>
      <dgm:spPr/>
    </dgm:pt>
    <dgm:pt modelId="{03E731E4-8DCE-4E4B-8BBF-6E5F2A870C14}" type="pres">
      <dgm:prSet presAssocID="{201D9FEB-68DA-D042-8392-8D0AE6D8ED02}" presName="parTxOnly" presStyleLbl="node1" presStyleIdx="2" presStyleCnt="7">
        <dgm:presLayoutVars>
          <dgm:bulletEnabled val="1"/>
        </dgm:presLayoutVars>
      </dgm:prSet>
      <dgm:spPr/>
    </dgm:pt>
    <dgm:pt modelId="{4DA51DFE-D1F9-4747-B38B-D2123F77B1FC}" type="pres">
      <dgm:prSet presAssocID="{D8FDB620-5C37-1247-8D73-E5B2A2D402FF}" presName="parSpace" presStyleCnt="0"/>
      <dgm:spPr/>
    </dgm:pt>
    <dgm:pt modelId="{0B773B40-C6E2-6E4B-BDB7-A3E147BC7FF0}" type="pres">
      <dgm:prSet presAssocID="{864A087C-89FC-E24C-9F3E-48A7E805E4EC}" presName="parTxOnly" presStyleLbl="node1" presStyleIdx="3" presStyleCnt="7">
        <dgm:presLayoutVars>
          <dgm:bulletEnabled val="1"/>
        </dgm:presLayoutVars>
      </dgm:prSet>
      <dgm:spPr/>
    </dgm:pt>
    <dgm:pt modelId="{73967BAB-84C8-E141-9DE3-9F38A82BD6FA}" type="pres">
      <dgm:prSet presAssocID="{EBC8D974-D406-F94D-8F3E-84415DD2D7CD}" presName="parSpace" presStyleCnt="0"/>
      <dgm:spPr/>
    </dgm:pt>
    <dgm:pt modelId="{BDEC8BA9-62B0-4542-B445-A8966F0472D2}" type="pres">
      <dgm:prSet presAssocID="{CA56F6A7-87CF-A347-9CFD-79010FC5F9EE}" presName="parTxOnly" presStyleLbl="node1" presStyleIdx="4" presStyleCnt="7">
        <dgm:presLayoutVars>
          <dgm:bulletEnabled val="1"/>
        </dgm:presLayoutVars>
      </dgm:prSet>
      <dgm:spPr/>
    </dgm:pt>
    <dgm:pt modelId="{A474F7E3-F009-E747-9CF1-7B244D699F9F}" type="pres">
      <dgm:prSet presAssocID="{285BD82B-BCAA-2745-92A5-86F82869BA4F}" presName="parSpace" presStyleCnt="0"/>
      <dgm:spPr/>
    </dgm:pt>
    <dgm:pt modelId="{EBFD09F5-981F-C34F-8D64-93C6BF23F26F}" type="pres">
      <dgm:prSet presAssocID="{C6A3BCA5-9DDC-054F-85F4-50009B5D69BB}" presName="parTxOnly" presStyleLbl="node1" presStyleIdx="5" presStyleCnt="7">
        <dgm:presLayoutVars>
          <dgm:bulletEnabled val="1"/>
        </dgm:presLayoutVars>
      </dgm:prSet>
      <dgm:spPr/>
    </dgm:pt>
    <dgm:pt modelId="{A99D2B3C-9B0B-DB4D-9833-B16BDA9567C7}" type="pres">
      <dgm:prSet presAssocID="{EE1FDC29-B2B0-0F48-9176-CAEA68D093E9}" presName="parSpace" presStyleCnt="0"/>
      <dgm:spPr/>
    </dgm:pt>
    <dgm:pt modelId="{A1A04E5F-9F1F-8649-8366-3F862145DA65}" type="pres">
      <dgm:prSet presAssocID="{77DA5A51-F50F-D74E-A0BD-15106C9B9D9A}" presName="parTxOnly" presStyleLbl="node1" presStyleIdx="6" presStyleCnt="7">
        <dgm:presLayoutVars>
          <dgm:bulletEnabled val="1"/>
        </dgm:presLayoutVars>
      </dgm:prSet>
      <dgm:spPr/>
    </dgm:pt>
  </dgm:ptLst>
  <dgm:cxnLst>
    <dgm:cxn modelId="{B744C10F-A992-844A-A018-FE2D51714D06}" srcId="{42EC625F-860B-1649-98BF-A4BA4A07A1DF}" destId="{C6BDD31A-5887-004E-B861-D57BEF195B59}" srcOrd="1" destOrd="0" parTransId="{206A5B94-E876-944B-9B23-5716FF8470BF}" sibTransId="{CA5DCF44-039E-4240-A54B-D576CCFEFB05}"/>
    <dgm:cxn modelId="{105B3F13-1CF7-9A42-95E5-88030F1A25F7}" srcId="{42EC625F-860B-1649-98BF-A4BA4A07A1DF}" destId="{77DA5A51-F50F-D74E-A0BD-15106C9B9D9A}" srcOrd="6" destOrd="0" parTransId="{CB462FF1-3CFD-024C-8D5D-7B440E0E1996}" sibTransId="{6D2B1AEB-540B-4841-AC04-5210A4595DC3}"/>
    <dgm:cxn modelId="{AA58E626-7CEA-0541-9A30-1939475B6CC4}" srcId="{42EC625F-860B-1649-98BF-A4BA4A07A1DF}" destId="{201D9FEB-68DA-D042-8392-8D0AE6D8ED02}" srcOrd="2" destOrd="0" parTransId="{E2064472-2B1B-E540-A044-15D0B86CD4F5}" sibTransId="{D8FDB620-5C37-1247-8D73-E5B2A2D402FF}"/>
    <dgm:cxn modelId="{60EB532D-1C96-8746-8606-ACB5237046B7}" type="presOf" srcId="{C6BDD31A-5887-004E-B861-D57BEF195B59}" destId="{3B077CBF-CE82-0B40-8A8E-4A07E4797B36}" srcOrd="0" destOrd="0" presId="urn:microsoft.com/office/officeart/2005/8/layout/hChevron3"/>
    <dgm:cxn modelId="{B07B9B3D-9628-334D-9FA7-205BCDD782E4}" srcId="{42EC625F-860B-1649-98BF-A4BA4A07A1DF}" destId="{864A087C-89FC-E24C-9F3E-48A7E805E4EC}" srcOrd="3" destOrd="0" parTransId="{5D3135B0-42F3-7D48-9841-2D848CC868F8}" sibTransId="{EBC8D974-D406-F94D-8F3E-84415DD2D7CD}"/>
    <dgm:cxn modelId="{B8AD8149-9B96-5B4B-B80D-FDD74A514850}" type="presOf" srcId="{864A087C-89FC-E24C-9F3E-48A7E805E4EC}" destId="{0B773B40-C6E2-6E4B-BDB7-A3E147BC7FF0}" srcOrd="0" destOrd="0" presId="urn:microsoft.com/office/officeart/2005/8/layout/hChevron3"/>
    <dgm:cxn modelId="{02651857-B10D-664E-A852-1E03CA17623C}" srcId="{42EC625F-860B-1649-98BF-A4BA4A07A1DF}" destId="{C6A3BCA5-9DDC-054F-85F4-50009B5D69BB}" srcOrd="5" destOrd="0" parTransId="{A6FD24B8-FA25-4149-AE1D-8E1ADBA6A3B9}" sibTransId="{EE1FDC29-B2B0-0F48-9176-CAEA68D093E9}"/>
    <dgm:cxn modelId="{9B657261-A4C4-B84C-BAA5-BA42C2CBD3E4}" type="presOf" srcId="{CA56F6A7-87CF-A347-9CFD-79010FC5F9EE}" destId="{BDEC8BA9-62B0-4542-B445-A8966F0472D2}" srcOrd="0" destOrd="0" presId="urn:microsoft.com/office/officeart/2005/8/layout/hChevron3"/>
    <dgm:cxn modelId="{14441A62-5F30-A34B-BDC6-7AB25A074133}" type="presOf" srcId="{BAF01E09-8FE3-3448-90D4-921D6714A5CC}" destId="{5B5A6FE4-B590-A945-976A-616CED7DFD61}" srcOrd="0" destOrd="0" presId="urn:microsoft.com/office/officeart/2005/8/layout/hChevron3"/>
    <dgm:cxn modelId="{1083218E-D040-994D-B884-073F27AE7011}" type="presOf" srcId="{C6A3BCA5-9DDC-054F-85F4-50009B5D69BB}" destId="{EBFD09F5-981F-C34F-8D64-93C6BF23F26F}" srcOrd="0" destOrd="0" presId="urn:microsoft.com/office/officeart/2005/8/layout/hChevron3"/>
    <dgm:cxn modelId="{02B3B3AB-ACB2-1346-A918-7FEBB55360D9}" srcId="{42EC625F-860B-1649-98BF-A4BA4A07A1DF}" destId="{CA56F6A7-87CF-A347-9CFD-79010FC5F9EE}" srcOrd="4" destOrd="0" parTransId="{8D5FB6D7-A45A-6945-9FAD-92BE524B6A36}" sibTransId="{285BD82B-BCAA-2745-92A5-86F82869BA4F}"/>
    <dgm:cxn modelId="{908765BA-31D8-DC48-9A30-28B9DA49A0DD}" srcId="{42EC625F-860B-1649-98BF-A4BA4A07A1DF}" destId="{BAF01E09-8FE3-3448-90D4-921D6714A5CC}" srcOrd="0" destOrd="0" parTransId="{B22E7FC3-8156-A349-8C8B-11F7C2277970}" sibTransId="{63BF57B6-E5FB-264A-B607-4D72BBB3D27B}"/>
    <dgm:cxn modelId="{53DEB1C0-487F-F945-ACE0-EED31BDD4E13}" type="presOf" srcId="{42EC625F-860B-1649-98BF-A4BA4A07A1DF}" destId="{9690FDB0-682C-734B-9B63-6D7311208084}" srcOrd="0" destOrd="0" presId="urn:microsoft.com/office/officeart/2005/8/layout/hChevron3"/>
    <dgm:cxn modelId="{DAE8F7CC-2DDA-D345-B176-A1D0C1E2121A}" type="presOf" srcId="{77DA5A51-F50F-D74E-A0BD-15106C9B9D9A}" destId="{A1A04E5F-9F1F-8649-8366-3F862145DA65}" srcOrd="0" destOrd="0" presId="urn:microsoft.com/office/officeart/2005/8/layout/hChevron3"/>
    <dgm:cxn modelId="{1F9AB3D6-6446-764C-9443-A6FC8D54FD84}" type="presOf" srcId="{201D9FEB-68DA-D042-8392-8D0AE6D8ED02}" destId="{03E731E4-8DCE-4E4B-8BBF-6E5F2A870C14}" srcOrd="0" destOrd="0" presId="urn:microsoft.com/office/officeart/2005/8/layout/hChevron3"/>
    <dgm:cxn modelId="{426A0E20-A95C-544A-AC36-7FC671FF660D}" type="presParOf" srcId="{9690FDB0-682C-734B-9B63-6D7311208084}" destId="{5B5A6FE4-B590-A945-976A-616CED7DFD61}" srcOrd="0" destOrd="0" presId="urn:microsoft.com/office/officeart/2005/8/layout/hChevron3"/>
    <dgm:cxn modelId="{6BF0E132-1AE0-244B-80F7-5B098F97FF9F}" type="presParOf" srcId="{9690FDB0-682C-734B-9B63-6D7311208084}" destId="{2B31846B-8FBD-9A47-83A7-7659F89ECDA4}" srcOrd="1" destOrd="0" presId="urn:microsoft.com/office/officeart/2005/8/layout/hChevron3"/>
    <dgm:cxn modelId="{7216AD23-E13C-2642-9304-F27ACB9785A4}" type="presParOf" srcId="{9690FDB0-682C-734B-9B63-6D7311208084}" destId="{3B077CBF-CE82-0B40-8A8E-4A07E4797B36}" srcOrd="2" destOrd="0" presId="urn:microsoft.com/office/officeart/2005/8/layout/hChevron3"/>
    <dgm:cxn modelId="{EE53BAED-4EC7-0D40-B5B4-E271A6861569}" type="presParOf" srcId="{9690FDB0-682C-734B-9B63-6D7311208084}" destId="{35CCBB7F-82DA-E445-912A-E93C2038118C}" srcOrd="3" destOrd="0" presId="urn:microsoft.com/office/officeart/2005/8/layout/hChevron3"/>
    <dgm:cxn modelId="{252BF0F5-E22E-B642-87DE-C8771C273075}" type="presParOf" srcId="{9690FDB0-682C-734B-9B63-6D7311208084}" destId="{03E731E4-8DCE-4E4B-8BBF-6E5F2A870C14}" srcOrd="4" destOrd="0" presId="urn:microsoft.com/office/officeart/2005/8/layout/hChevron3"/>
    <dgm:cxn modelId="{BAD8A0FB-6972-D943-9911-59D6AF4DA56F}" type="presParOf" srcId="{9690FDB0-682C-734B-9B63-6D7311208084}" destId="{4DA51DFE-D1F9-4747-B38B-D2123F77B1FC}" srcOrd="5" destOrd="0" presId="urn:microsoft.com/office/officeart/2005/8/layout/hChevron3"/>
    <dgm:cxn modelId="{AC5C4B3B-DDB2-4746-9C78-6510FED96769}" type="presParOf" srcId="{9690FDB0-682C-734B-9B63-6D7311208084}" destId="{0B773B40-C6E2-6E4B-BDB7-A3E147BC7FF0}" srcOrd="6" destOrd="0" presId="urn:microsoft.com/office/officeart/2005/8/layout/hChevron3"/>
    <dgm:cxn modelId="{B1429712-7494-9248-8845-0F9D409EC05B}" type="presParOf" srcId="{9690FDB0-682C-734B-9B63-6D7311208084}" destId="{73967BAB-84C8-E141-9DE3-9F38A82BD6FA}" srcOrd="7" destOrd="0" presId="urn:microsoft.com/office/officeart/2005/8/layout/hChevron3"/>
    <dgm:cxn modelId="{7A82C92C-4BD0-B142-A8E0-0BB52CF3A9FC}" type="presParOf" srcId="{9690FDB0-682C-734B-9B63-6D7311208084}" destId="{BDEC8BA9-62B0-4542-B445-A8966F0472D2}" srcOrd="8" destOrd="0" presId="urn:microsoft.com/office/officeart/2005/8/layout/hChevron3"/>
    <dgm:cxn modelId="{6829CC0C-261E-9A42-9852-F632DEA695AE}" type="presParOf" srcId="{9690FDB0-682C-734B-9B63-6D7311208084}" destId="{A474F7E3-F009-E747-9CF1-7B244D699F9F}" srcOrd="9" destOrd="0" presId="urn:microsoft.com/office/officeart/2005/8/layout/hChevron3"/>
    <dgm:cxn modelId="{B0AE8CCF-C9D2-D94D-8CEE-0920BEC4ABDA}" type="presParOf" srcId="{9690FDB0-682C-734B-9B63-6D7311208084}" destId="{EBFD09F5-981F-C34F-8D64-93C6BF23F26F}" srcOrd="10" destOrd="0" presId="urn:microsoft.com/office/officeart/2005/8/layout/hChevron3"/>
    <dgm:cxn modelId="{F5535356-F387-DF4C-989C-79666E4414F1}" type="presParOf" srcId="{9690FDB0-682C-734B-9B63-6D7311208084}" destId="{A99D2B3C-9B0B-DB4D-9833-B16BDA9567C7}" srcOrd="11" destOrd="0" presId="urn:microsoft.com/office/officeart/2005/8/layout/hChevron3"/>
    <dgm:cxn modelId="{6FABC488-7B5F-1741-B66B-4017625459B8}" type="presParOf" srcId="{9690FDB0-682C-734B-9B63-6D7311208084}" destId="{A1A04E5F-9F1F-8649-8366-3F862145DA65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5A6FE4-B590-A945-976A-616CED7DFD61}">
      <dsp:nvSpPr>
        <dsp:cNvPr id="0" name=""/>
        <dsp:cNvSpPr/>
      </dsp:nvSpPr>
      <dsp:spPr>
        <a:xfrm>
          <a:off x="1307" y="563022"/>
          <a:ext cx="1538226" cy="61529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24003" rIns="12002" bIns="2400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May 2022 Competition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Launch</a:t>
          </a:r>
        </a:p>
      </dsp:txBody>
      <dsp:txXfrm>
        <a:off x="1307" y="563022"/>
        <a:ext cx="1384404" cy="615290"/>
      </dsp:txXfrm>
    </dsp:sp>
    <dsp:sp modelId="{3B077CBF-CE82-0B40-8A8E-4A07E4797B36}">
      <dsp:nvSpPr>
        <dsp:cNvPr id="0" name=""/>
        <dsp:cNvSpPr/>
      </dsp:nvSpPr>
      <dsp:spPr>
        <a:xfrm>
          <a:off x="1231888" y="563022"/>
          <a:ext cx="1538226" cy="61529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August 2022 Proposals Encouraged</a:t>
          </a:r>
        </a:p>
      </dsp:txBody>
      <dsp:txXfrm>
        <a:off x="1539533" y="563022"/>
        <a:ext cx="922936" cy="615290"/>
      </dsp:txXfrm>
    </dsp:sp>
    <dsp:sp modelId="{03E731E4-8DCE-4E4B-8BBF-6E5F2A870C14}">
      <dsp:nvSpPr>
        <dsp:cNvPr id="0" name=""/>
        <dsp:cNvSpPr/>
      </dsp:nvSpPr>
      <dsp:spPr>
        <a:xfrm>
          <a:off x="2462470" y="563022"/>
          <a:ext cx="1538226" cy="61529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May 2023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First Dev Awards</a:t>
          </a:r>
        </a:p>
      </dsp:txBody>
      <dsp:txXfrm>
        <a:off x="2770115" y="563022"/>
        <a:ext cx="922936" cy="615290"/>
      </dsp:txXfrm>
    </dsp:sp>
    <dsp:sp modelId="{0B773B40-C6E2-6E4B-BDB7-A3E147BC7FF0}">
      <dsp:nvSpPr>
        <dsp:cNvPr id="0" name=""/>
        <dsp:cNvSpPr/>
      </dsp:nvSpPr>
      <dsp:spPr>
        <a:xfrm>
          <a:off x="3693051" y="563022"/>
          <a:ext cx="1538226" cy="61529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June 2023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Engine Semi-Finalists</a:t>
          </a:r>
        </a:p>
      </dsp:txBody>
      <dsp:txXfrm>
        <a:off x="4000696" y="563022"/>
        <a:ext cx="922936" cy="615290"/>
      </dsp:txXfrm>
    </dsp:sp>
    <dsp:sp modelId="{BDEC8BA9-62B0-4542-B445-A8966F0472D2}">
      <dsp:nvSpPr>
        <dsp:cNvPr id="0" name=""/>
        <dsp:cNvSpPr/>
      </dsp:nvSpPr>
      <dsp:spPr>
        <a:xfrm>
          <a:off x="4923633" y="563022"/>
          <a:ext cx="1538226" cy="61529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January 2024 Engine Awards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New Dev Awards</a:t>
          </a:r>
        </a:p>
      </dsp:txBody>
      <dsp:txXfrm>
        <a:off x="5231278" y="563022"/>
        <a:ext cx="922936" cy="615290"/>
      </dsp:txXfrm>
    </dsp:sp>
    <dsp:sp modelId="{1846C5D6-4EF9-9541-893A-191BBB1BD9D9}">
      <dsp:nvSpPr>
        <dsp:cNvPr id="0" name=""/>
        <dsp:cNvSpPr/>
      </dsp:nvSpPr>
      <dsp:spPr>
        <a:xfrm>
          <a:off x="6154214" y="563022"/>
          <a:ext cx="1538226" cy="61529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February 2024 Funds Arrive for New Awards</a:t>
          </a:r>
        </a:p>
      </dsp:txBody>
      <dsp:txXfrm>
        <a:off x="6461859" y="563022"/>
        <a:ext cx="922936" cy="615290"/>
      </dsp:txXfrm>
    </dsp:sp>
    <dsp:sp modelId="{632D4AE7-9E1F-8147-A3B4-E963CA04FB06}">
      <dsp:nvSpPr>
        <dsp:cNvPr id="0" name=""/>
        <dsp:cNvSpPr/>
      </dsp:nvSpPr>
      <dsp:spPr>
        <a:xfrm>
          <a:off x="7384795" y="563022"/>
          <a:ext cx="1538226" cy="61529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February 2026 Development Awards End</a:t>
          </a:r>
        </a:p>
      </dsp:txBody>
      <dsp:txXfrm>
        <a:off x="7692440" y="563022"/>
        <a:ext cx="922936" cy="6152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5A6FE4-B590-A945-976A-616CED7DFD61}">
      <dsp:nvSpPr>
        <dsp:cNvPr id="0" name=""/>
        <dsp:cNvSpPr/>
      </dsp:nvSpPr>
      <dsp:spPr>
        <a:xfrm>
          <a:off x="1307" y="563022"/>
          <a:ext cx="1538226" cy="61529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13335" bIns="2667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April 2024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New Competition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Launch</a:t>
          </a:r>
        </a:p>
      </dsp:txBody>
      <dsp:txXfrm>
        <a:off x="1307" y="563022"/>
        <a:ext cx="1384404" cy="615290"/>
      </dsp:txXfrm>
    </dsp:sp>
    <dsp:sp modelId="{3B077CBF-CE82-0B40-8A8E-4A07E4797B36}">
      <dsp:nvSpPr>
        <dsp:cNvPr id="0" name=""/>
        <dsp:cNvSpPr/>
      </dsp:nvSpPr>
      <dsp:spPr>
        <a:xfrm>
          <a:off x="1231888" y="563022"/>
          <a:ext cx="1538226" cy="61529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August 2024 New Preproposals</a:t>
          </a:r>
        </a:p>
      </dsp:txBody>
      <dsp:txXfrm>
        <a:off x="1539533" y="563022"/>
        <a:ext cx="922936" cy="615290"/>
      </dsp:txXfrm>
    </dsp:sp>
    <dsp:sp modelId="{03E731E4-8DCE-4E4B-8BBF-6E5F2A870C14}">
      <dsp:nvSpPr>
        <dsp:cNvPr id="0" name=""/>
        <dsp:cNvSpPr/>
      </dsp:nvSpPr>
      <dsp:spPr>
        <a:xfrm>
          <a:off x="2462470" y="563022"/>
          <a:ext cx="1538226" cy="61529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October 2024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Encourage Full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Proposals</a:t>
          </a:r>
        </a:p>
      </dsp:txBody>
      <dsp:txXfrm>
        <a:off x="2770115" y="563022"/>
        <a:ext cx="922936" cy="615290"/>
      </dsp:txXfrm>
    </dsp:sp>
    <dsp:sp modelId="{0B773B40-C6E2-6E4B-BDB7-A3E147BC7FF0}">
      <dsp:nvSpPr>
        <dsp:cNvPr id="0" name=""/>
        <dsp:cNvSpPr/>
      </dsp:nvSpPr>
      <dsp:spPr>
        <a:xfrm>
          <a:off x="3693051" y="563022"/>
          <a:ext cx="1538226" cy="61529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February 2024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Full proposals Due</a:t>
          </a:r>
        </a:p>
      </dsp:txBody>
      <dsp:txXfrm>
        <a:off x="4000696" y="563022"/>
        <a:ext cx="922936" cy="615290"/>
      </dsp:txXfrm>
    </dsp:sp>
    <dsp:sp modelId="{BDEC8BA9-62B0-4542-B445-A8966F0472D2}">
      <dsp:nvSpPr>
        <dsp:cNvPr id="0" name=""/>
        <dsp:cNvSpPr/>
      </dsp:nvSpPr>
      <dsp:spPr>
        <a:xfrm>
          <a:off x="4923633" y="563022"/>
          <a:ext cx="1538226" cy="61529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Summer 2025 Semi-Finalists</a:t>
          </a:r>
        </a:p>
      </dsp:txBody>
      <dsp:txXfrm>
        <a:off x="5231278" y="563022"/>
        <a:ext cx="922936" cy="615290"/>
      </dsp:txXfrm>
    </dsp:sp>
    <dsp:sp modelId="{EBFD09F5-981F-C34F-8D64-93C6BF23F26F}">
      <dsp:nvSpPr>
        <dsp:cNvPr id="0" name=""/>
        <dsp:cNvSpPr/>
      </dsp:nvSpPr>
      <dsp:spPr>
        <a:xfrm>
          <a:off x="6154214" y="563022"/>
          <a:ext cx="1538226" cy="61529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Fall 2025 New Awards</a:t>
          </a:r>
        </a:p>
      </dsp:txBody>
      <dsp:txXfrm>
        <a:off x="6461859" y="563022"/>
        <a:ext cx="922936" cy="615290"/>
      </dsp:txXfrm>
    </dsp:sp>
    <dsp:sp modelId="{A1A04E5F-9F1F-8649-8366-3F862145DA65}">
      <dsp:nvSpPr>
        <dsp:cNvPr id="0" name=""/>
        <dsp:cNvSpPr/>
      </dsp:nvSpPr>
      <dsp:spPr>
        <a:xfrm>
          <a:off x="7384795" y="563022"/>
          <a:ext cx="1538226" cy="61529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March 2026 Funds Arrive for New awards</a:t>
          </a:r>
        </a:p>
      </dsp:txBody>
      <dsp:txXfrm>
        <a:off x="7692440" y="563022"/>
        <a:ext cx="922936" cy="6152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711a51c7f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58" name="Google Shape;58;g3711a51c7f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eead81af91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6" name="Google Shape;96;g2eead81af91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2267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eead81af91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g2eead81af91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5123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711a51c7fa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7" name="Google Shape;87;g3711a51c7fa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71986682a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247" name="Google Shape;247;g371986682a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>
          <a:extLst>
            <a:ext uri="{FF2B5EF4-FFF2-40B4-BE49-F238E27FC236}">
              <a16:creationId xmlns:a16="http://schemas.microsoft.com/office/drawing/2014/main" id="{866A62A2-1551-ACBA-27F7-5D9794810A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71986682a2_0_0:notes">
            <a:extLst>
              <a:ext uri="{FF2B5EF4-FFF2-40B4-BE49-F238E27FC236}">
                <a16:creationId xmlns:a16="http://schemas.microsoft.com/office/drawing/2014/main" id="{24F0B809-DD9C-37A7-DF52-91D76C33030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247" name="Google Shape;247;g371986682a2_0_0:notes">
            <a:extLst>
              <a:ext uri="{FF2B5EF4-FFF2-40B4-BE49-F238E27FC236}">
                <a16:creationId xmlns:a16="http://schemas.microsoft.com/office/drawing/2014/main" id="{C9813164-EF45-D276-CA50-BE92B95318F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4511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2" name="Google Shape;52;p2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36e8b282514_0_9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g36e8b282514_0_9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g36e8b282514_0_9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g36e8b282514_0_9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g36e8b282514_0_9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Google Shape;37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24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5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5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711a51c7fa_0_0"/>
          <p:cNvSpPr txBox="1"/>
          <p:nvPr/>
        </p:nvSpPr>
        <p:spPr>
          <a:xfrm>
            <a:off x="1937084" y="86309"/>
            <a:ext cx="5269831" cy="694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10AED1"/>
                </a:solidFill>
                <a:latin typeface="Inter"/>
                <a:ea typeface="Inter"/>
                <a:cs typeface="Inter"/>
                <a:sym typeface="Inter"/>
              </a:rPr>
              <a:t>ENERGIZED WATERSHED ENGINE</a:t>
            </a:r>
            <a:endParaRPr lang="en-US" sz="2400" b="1" dirty="0">
              <a:solidFill>
                <a:srgbClr val="10AED1"/>
              </a:solidFill>
              <a:latin typeface="Inter"/>
              <a:ea typeface="Inter"/>
              <a:cs typeface="Inter"/>
              <a:sym typeface="Inter"/>
            </a:endParaRPr>
          </a:p>
          <a:p>
            <a:pPr lvl="1" algn="ctr"/>
            <a:r>
              <a:rPr lang="en-US" sz="1200" b="1" dirty="0">
                <a:solidFill>
                  <a:srgbClr val="10AED1"/>
                </a:solidFill>
                <a:latin typeface="Inter"/>
                <a:ea typeface="Inter"/>
                <a:cs typeface="Inter"/>
                <a:sym typeface="Inter"/>
              </a:rPr>
              <a:t>www.energizedwatershed.org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A4E0220-9B5C-9A09-6E90-2E34FC7017CE}"/>
              </a:ext>
            </a:extLst>
          </p:cNvPr>
          <p:cNvGrpSpPr/>
          <p:nvPr/>
        </p:nvGrpSpPr>
        <p:grpSpPr>
          <a:xfrm>
            <a:off x="4562461" y="1159736"/>
            <a:ext cx="4248518" cy="3796814"/>
            <a:chOff x="4773011" y="1005744"/>
            <a:chExt cx="4248518" cy="3796814"/>
          </a:xfrm>
        </p:grpSpPr>
        <p:grpSp>
          <p:nvGrpSpPr>
            <p:cNvPr id="3" name="Google Shape;104;g3711a51c7fa_0_88">
              <a:extLst>
                <a:ext uri="{FF2B5EF4-FFF2-40B4-BE49-F238E27FC236}">
                  <a16:creationId xmlns:a16="http://schemas.microsoft.com/office/drawing/2014/main" id="{C67E840B-F5DD-6980-4D3C-5770E9653D54}"/>
                </a:ext>
              </a:extLst>
            </p:cNvPr>
            <p:cNvGrpSpPr/>
            <p:nvPr/>
          </p:nvGrpSpPr>
          <p:grpSpPr>
            <a:xfrm>
              <a:off x="4773011" y="1005744"/>
              <a:ext cx="4248518" cy="3796814"/>
              <a:chOff x="4837569" y="313002"/>
              <a:chExt cx="4248518" cy="3706740"/>
            </a:xfrm>
          </p:grpSpPr>
          <p:pic>
            <p:nvPicPr>
              <p:cNvPr id="5" name="Google Shape;105;g3711a51c7fa_0_88">
                <a:extLst>
                  <a:ext uri="{FF2B5EF4-FFF2-40B4-BE49-F238E27FC236}">
                    <a16:creationId xmlns:a16="http://schemas.microsoft.com/office/drawing/2014/main" id="{3DDD4D74-07EE-FFCA-E369-A5F92C9AE683}"/>
                  </a:ext>
                </a:extLst>
              </p:cNvPr>
              <p:cNvPicPr preferRelativeResize="0"/>
              <p:nvPr/>
            </p:nvPicPr>
            <p:blipFill rotWithShape="1">
              <a:blip r:embed="rId3" cstate="print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877594" y="313002"/>
                <a:ext cx="4208240" cy="3441700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  <p:sp>
            <p:nvSpPr>
              <p:cNvPr id="6" name="Google Shape;106;g3711a51c7fa_0_88">
                <a:extLst>
                  <a:ext uri="{FF2B5EF4-FFF2-40B4-BE49-F238E27FC236}">
                    <a16:creationId xmlns:a16="http://schemas.microsoft.com/office/drawing/2014/main" id="{348FA235-D205-883A-7072-0A20A6170B89}"/>
                  </a:ext>
                </a:extLst>
              </p:cNvPr>
              <p:cNvSpPr txBox="1"/>
              <p:nvPr/>
            </p:nvSpPr>
            <p:spPr>
              <a:xfrm>
                <a:off x="6242955" y="2274195"/>
                <a:ext cx="413700" cy="21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lang="en" sz="800" b="1" i="0" u="none" strike="noStrike" cap="none">
                    <a:solidFill>
                      <a:srgbClr val="000000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rPr>
                  <a:t>NM</a:t>
                </a:r>
                <a:endParaRPr sz="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" name="Google Shape;107;g3711a51c7fa_0_88">
                <a:extLst>
                  <a:ext uri="{FF2B5EF4-FFF2-40B4-BE49-F238E27FC236}">
                    <a16:creationId xmlns:a16="http://schemas.microsoft.com/office/drawing/2014/main" id="{B693BF97-AE91-76A6-97B7-21FA82457914}"/>
                  </a:ext>
                </a:extLst>
              </p:cNvPr>
              <p:cNvSpPr txBox="1"/>
              <p:nvPr/>
            </p:nvSpPr>
            <p:spPr>
              <a:xfrm>
                <a:off x="4837569" y="1415049"/>
                <a:ext cx="413700" cy="21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lang="en" sz="800" b="1" i="0" u="none" strike="noStrike" cap="none">
                    <a:solidFill>
                      <a:srgbClr val="000000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rPr>
                  <a:t>AZ</a:t>
                </a:r>
                <a:endParaRPr sz="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" name="Google Shape;108;g3711a51c7fa_0_88">
                <a:extLst>
                  <a:ext uri="{FF2B5EF4-FFF2-40B4-BE49-F238E27FC236}">
                    <a16:creationId xmlns:a16="http://schemas.microsoft.com/office/drawing/2014/main" id="{03919296-9AE8-033C-FF26-EE4D7C724713}"/>
                  </a:ext>
                </a:extLst>
              </p:cNvPr>
              <p:cNvSpPr txBox="1"/>
              <p:nvPr/>
            </p:nvSpPr>
            <p:spPr>
              <a:xfrm>
                <a:off x="8672387" y="2277445"/>
                <a:ext cx="413700" cy="21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lang="en" sz="800" b="1" i="0" u="none" strike="noStrike" cap="none">
                    <a:solidFill>
                      <a:srgbClr val="000000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rPr>
                  <a:t>TX</a:t>
                </a:r>
                <a:endParaRPr sz="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" name="Google Shape;109;g3711a51c7fa_0_88">
                <a:extLst>
                  <a:ext uri="{FF2B5EF4-FFF2-40B4-BE49-F238E27FC236}">
                    <a16:creationId xmlns:a16="http://schemas.microsoft.com/office/drawing/2014/main" id="{DDED8312-5637-34E9-F86B-617DC8E9BB2D}"/>
                  </a:ext>
                </a:extLst>
              </p:cNvPr>
              <p:cNvSpPr txBox="1"/>
              <p:nvPr/>
            </p:nvSpPr>
            <p:spPr>
              <a:xfrm>
                <a:off x="5617816" y="313002"/>
                <a:ext cx="413700" cy="21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lang="en" sz="800" b="1" i="0" u="none" strike="noStrike" cap="none">
                    <a:solidFill>
                      <a:srgbClr val="000000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rPr>
                  <a:t>UT</a:t>
                </a:r>
                <a:endParaRPr sz="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" name="Google Shape;110;g3711a51c7fa_0_88">
                <a:extLst>
                  <a:ext uri="{FF2B5EF4-FFF2-40B4-BE49-F238E27FC236}">
                    <a16:creationId xmlns:a16="http://schemas.microsoft.com/office/drawing/2014/main" id="{34D7BD9C-1FBB-8E35-CDB7-D59656FB9C77}"/>
                  </a:ext>
                </a:extLst>
              </p:cNvPr>
              <p:cNvSpPr txBox="1"/>
              <p:nvPr/>
            </p:nvSpPr>
            <p:spPr>
              <a:xfrm>
                <a:off x="7787430" y="900146"/>
                <a:ext cx="440700" cy="21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lang="en" sz="800" b="1" i="0" u="none" strike="noStrike" cap="none">
                    <a:solidFill>
                      <a:srgbClr val="000000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rPr>
                  <a:t>NM</a:t>
                </a:r>
                <a:endParaRPr sz="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" name="Google Shape;111;g3711a51c7fa_0_88">
                <a:extLst>
                  <a:ext uri="{FF2B5EF4-FFF2-40B4-BE49-F238E27FC236}">
                    <a16:creationId xmlns:a16="http://schemas.microsoft.com/office/drawing/2014/main" id="{1EF4F91D-5391-B698-1DA3-8FCBB9628528}"/>
                  </a:ext>
                </a:extLst>
              </p:cNvPr>
              <p:cNvSpPr txBox="1"/>
              <p:nvPr/>
            </p:nvSpPr>
            <p:spPr>
              <a:xfrm>
                <a:off x="6532405" y="3358236"/>
                <a:ext cx="413700" cy="21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lang="en" sz="800" b="1" i="0" u="none" strike="noStrike" cap="none">
                    <a:solidFill>
                      <a:srgbClr val="000000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rPr>
                  <a:t>TX</a:t>
                </a:r>
                <a:endParaRPr sz="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112;g3711a51c7fa_0_88">
                <a:extLst>
                  <a:ext uri="{FF2B5EF4-FFF2-40B4-BE49-F238E27FC236}">
                    <a16:creationId xmlns:a16="http://schemas.microsoft.com/office/drawing/2014/main" id="{7C5B559F-A18C-8BCE-A55F-5444757EA9D4}"/>
                  </a:ext>
                </a:extLst>
              </p:cNvPr>
              <p:cNvSpPr txBox="1"/>
              <p:nvPr/>
            </p:nvSpPr>
            <p:spPr>
              <a:xfrm>
                <a:off x="7733306" y="339698"/>
                <a:ext cx="413700" cy="21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lang="en" sz="800" b="1" i="0" u="none" strike="noStrike" cap="none">
                    <a:solidFill>
                      <a:srgbClr val="000000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rPr>
                  <a:t>CO</a:t>
                </a:r>
                <a:endParaRPr sz="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113;g3711a51c7fa_0_88">
                <a:extLst>
                  <a:ext uri="{FF2B5EF4-FFF2-40B4-BE49-F238E27FC236}">
                    <a16:creationId xmlns:a16="http://schemas.microsoft.com/office/drawing/2014/main" id="{967DA8FF-340F-D830-33F9-28F7DD30648E}"/>
                  </a:ext>
                </a:extLst>
              </p:cNvPr>
              <p:cNvSpPr txBox="1"/>
              <p:nvPr/>
            </p:nvSpPr>
            <p:spPr>
              <a:xfrm>
                <a:off x="7099351" y="2966215"/>
                <a:ext cx="667200" cy="195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rPr lang="en" sz="700" b="1" i="0" u="none" strike="noStrike" cap="none">
                    <a:solidFill>
                      <a:srgbClr val="000000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rPr>
                  <a:t>Las Cruces</a:t>
                </a:r>
                <a:endParaRPr sz="7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114;g3711a51c7fa_0_88">
                <a:extLst>
                  <a:ext uri="{FF2B5EF4-FFF2-40B4-BE49-F238E27FC236}">
                    <a16:creationId xmlns:a16="http://schemas.microsoft.com/office/drawing/2014/main" id="{BD17666B-8C94-AC21-41F0-866C4E1CAFD7}"/>
                  </a:ext>
                </a:extLst>
              </p:cNvPr>
              <p:cNvSpPr txBox="1"/>
              <p:nvPr/>
            </p:nvSpPr>
            <p:spPr>
              <a:xfrm>
                <a:off x="7111056" y="3137613"/>
                <a:ext cx="656100" cy="195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rPr lang="en" sz="700" b="1" i="0" u="none" strike="noStrike" cap="none">
                    <a:solidFill>
                      <a:srgbClr val="000000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rPr>
                  <a:t>El Paso</a:t>
                </a:r>
                <a:endParaRPr sz="7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115;g3711a51c7fa_0_88">
                <a:extLst>
                  <a:ext uri="{FF2B5EF4-FFF2-40B4-BE49-F238E27FC236}">
                    <a16:creationId xmlns:a16="http://schemas.microsoft.com/office/drawing/2014/main" id="{966CC465-1E9C-B75F-5263-438F13EB0525}"/>
                  </a:ext>
                </a:extLst>
              </p:cNvPr>
              <p:cNvSpPr txBox="1"/>
              <p:nvPr/>
            </p:nvSpPr>
            <p:spPr>
              <a:xfrm>
                <a:off x="7077944" y="2276650"/>
                <a:ext cx="656100" cy="195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rPr lang="en" sz="700" b="1" i="0" u="none" strike="noStrike" cap="none">
                    <a:solidFill>
                      <a:srgbClr val="000000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rPr>
                  <a:t>Socorro</a:t>
                </a:r>
                <a:endParaRPr sz="7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16;g3711a51c7fa_0_88">
                <a:extLst>
                  <a:ext uri="{FF2B5EF4-FFF2-40B4-BE49-F238E27FC236}">
                    <a16:creationId xmlns:a16="http://schemas.microsoft.com/office/drawing/2014/main" id="{9C21BF4C-B812-B0C8-FFF2-1094E26FD728}"/>
                  </a:ext>
                </a:extLst>
              </p:cNvPr>
              <p:cNvSpPr txBox="1"/>
              <p:nvPr/>
            </p:nvSpPr>
            <p:spPr>
              <a:xfrm>
                <a:off x="7175342" y="1608121"/>
                <a:ext cx="819300" cy="195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rPr lang="en" sz="700" b="1" i="0" u="none" strike="noStrike" cap="none">
                    <a:solidFill>
                      <a:srgbClr val="000000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rPr>
                  <a:t>Albuquerque</a:t>
                </a:r>
                <a:endParaRPr sz="7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17;g3711a51c7fa_0_88">
                <a:extLst>
                  <a:ext uri="{FF2B5EF4-FFF2-40B4-BE49-F238E27FC236}">
                    <a16:creationId xmlns:a16="http://schemas.microsoft.com/office/drawing/2014/main" id="{5C76F193-9965-5C61-4E4B-67ADF64997B3}"/>
                  </a:ext>
                </a:extLst>
              </p:cNvPr>
              <p:cNvSpPr txBox="1"/>
              <p:nvPr/>
            </p:nvSpPr>
            <p:spPr>
              <a:xfrm>
                <a:off x="7363909" y="1253147"/>
                <a:ext cx="656100" cy="195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rPr lang="en" sz="700" b="1" i="0" u="none" strike="noStrike" cap="none">
                    <a:solidFill>
                      <a:srgbClr val="000000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rPr>
                  <a:t>Sante Fe</a:t>
                </a:r>
                <a:endParaRPr sz="7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18;g3711a51c7fa_0_88">
                <a:extLst>
                  <a:ext uri="{FF2B5EF4-FFF2-40B4-BE49-F238E27FC236}">
                    <a16:creationId xmlns:a16="http://schemas.microsoft.com/office/drawing/2014/main" id="{60DB2CB0-7E49-DE6D-B8E1-D8C3DDA809FF}"/>
                  </a:ext>
                </a:extLst>
              </p:cNvPr>
              <p:cNvSpPr txBox="1"/>
              <p:nvPr/>
            </p:nvSpPr>
            <p:spPr>
              <a:xfrm>
                <a:off x="6425105" y="595893"/>
                <a:ext cx="708300" cy="195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rPr lang="en" sz="700" b="1" i="0" u="none" strike="noStrike" cap="none">
                    <a:solidFill>
                      <a:srgbClr val="000000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rPr>
                  <a:t>Farmington</a:t>
                </a:r>
                <a:endParaRPr sz="7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119;g3711a51c7fa_0_88">
                <a:extLst>
                  <a:ext uri="{FF2B5EF4-FFF2-40B4-BE49-F238E27FC236}">
                    <a16:creationId xmlns:a16="http://schemas.microsoft.com/office/drawing/2014/main" id="{FF925EB9-B326-428A-F0DE-ABA4F021506E}"/>
                  </a:ext>
                </a:extLst>
              </p:cNvPr>
              <p:cNvSpPr txBox="1"/>
              <p:nvPr/>
            </p:nvSpPr>
            <p:spPr>
              <a:xfrm>
                <a:off x="6950466" y="393492"/>
                <a:ext cx="656100" cy="18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rPr lang="en" sz="600" b="1" i="0" u="none" strike="noStrike" cap="none">
                    <a:solidFill>
                      <a:srgbClr val="000000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rPr>
                  <a:t>Rio Grande</a:t>
                </a:r>
                <a:endParaRPr sz="6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120;g3711a51c7fa_0_88">
                <a:extLst>
                  <a:ext uri="{FF2B5EF4-FFF2-40B4-BE49-F238E27FC236}">
                    <a16:creationId xmlns:a16="http://schemas.microsoft.com/office/drawing/2014/main" id="{64E833A3-9A85-19D8-BACF-26BB24FC6DD1}"/>
                  </a:ext>
                </a:extLst>
              </p:cNvPr>
              <p:cNvSpPr txBox="1"/>
              <p:nvPr/>
            </p:nvSpPr>
            <p:spPr>
              <a:xfrm>
                <a:off x="7550647" y="3471004"/>
                <a:ext cx="656100" cy="18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rPr lang="en" sz="600" b="1" i="0" u="none" strike="noStrike" cap="none">
                    <a:solidFill>
                      <a:srgbClr val="000000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rPr>
                  <a:t>Rio Grande</a:t>
                </a:r>
                <a:endParaRPr sz="6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121;g3711a51c7fa_0_88">
                <a:extLst>
                  <a:ext uri="{FF2B5EF4-FFF2-40B4-BE49-F238E27FC236}">
                    <a16:creationId xmlns:a16="http://schemas.microsoft.com/office/drawing/2014/main" id="{7AC94483-49EE-CE25-CC93-EBE457593BDD}"/>
                  </a:ext>
                </a:extLst>
              </p:cNvPr>
              <p:cNvSpPr txBox="1"/>
              <p:nvPr/>
            </p:nvSpPr>
            <p:spPr>
              <a:xfrm>
                <a:off x="8043312" y="2054572"/>
                <a:ext cx="656100" cy="195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rPr lang="en" sz="700" b="1" i="0" u="none" strike="noStrike" cap="none">
                    <a:solidFill>
                      <a:srgbClr val="000000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rPr>
                  <a:t>Clovis</a:t>
                </a:r>
                <a:endParaRPr sz="7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122;g3711a51c7fa_0_88">
                <a:extLst>
                  <a:ext uri="{FF2B5EF4-FFF2-40B4-BE49-F238E27FC236}">
                    <a16:creationId xmlns:a16="http://schemas.microsoft.com/office/drawing/2014/main" id="{2C2BE44B-3880-2EC2-A978-2402D6B82506}"/>
                  </a:ext>
                </a:extLst>
              </p:cNvPr>
              <p:cNvSpPr/>
              <p:nvPr/>
            </p:nvSpPr>
            <p:spPr>
              <a:xfrm>
                <a:off x="7230514" y="1678222"/>
                <a:ext cx="55200" cy="53700"/>
              </a:xfrm>
              <a:prstGeom prst="rect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endParaRPr sz="6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123;g3711a51c7fa_0_88">
                <a:extLst>
                  <a:ext uri="{FF2B5EF4-FFF2-40B4-BE49-F238E27FC236}">
                    <a16:creationId xmlns:a16="http://schemas.microsoft.com/office/drawing/2014/main" id="{D2431A7F-E99A-9529-BD44-B5490136961E}"/>
                  </a:ext>
                </a:extLst>
              </p:cNvPr>
              <p:cNvSpPr/>
              <p:nvPr/>
            </p:nvSpPr>
            <p:spPr>
              <a:xfrm>
                <a:off x="8531815" y="1924201"/>
                <a:ext cx="55200" cy="57000"/>
              </a:xfrm>
              <a:prstGeom prst="ellipse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endParaRPr sz="6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124;g3711a51c7fa_0_88">
                <a:extLst>
                  <a:ext uri="{FF2B5EF4-FFF2-40B4-BE49-F238E27FC236}">
                    <a16:creationId xmlns:a16="http://schemas.microsoft.com/office/drawing/2014/main" id="{A881EAE3-263F-6329-80A8-15E77CAC8967}"/>
                  </a:ext>
                </a:extLst>
              </p:cNvPr>
              <p:cNvSpPr/>
              <p:nvPr/>
            </p:nvSpPr>
            <p:spPr>
              <a:xfrm>
                <a:off x="7096737" y="1731408"/>
                <a:ext cx="55200" cy="57000"/>
              </a:xfrm>
              <a:prstGeom prst="ellipse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endParaRPr sz="6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125;g3711a51c7fa_0_88">
                <a:extLst>
                  <a:ext uri="{FF2B5EF4-FFF2-40B4-BE49-F238E27FC236}">
                    <a16:creationId xmlns:a16="http://schemas.microsoft.com/office/drawing/2014/main" id="{2D9137F3-B0D6-721C-BFE9-5F5CAD91C0AA}"/>
                  </a:ext>
                </a:extLst>
              </p:cNvPr>
              <p:cNvSpPr/>
              <p:nvPr/>
            </p:nvSpPr>
            <p:spPr>
              <a:xfrm>
                <a:off x="6422140" y="720557"/>
                <a:ext cx="55200" cy="53700"/>
              </a:xfrm>
              <a:prstGeom prst="rect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endParaRPr sz="6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126;g3711a51c7fa_0_88">
                <a:extLst>
                  <a:ext uri="{FF2B5EF4-FFF2-40B4-BE49-F238E27FC236}">
                    <a16:creationId xmlns:a16="http://schemas.microsoft.com/office/drawing/2014/main" id="{1FE1C55A-8A45-A413-F8B0-358CFB7F8206}"/>
                  </a:ext>
                </a:extLst>
              </p:cNvPr>
              <p:cNvSpPr/>
              <p:nvPr/>
            </p:nvSpPr>
            <p:spPr>
              <a:xfrm>
                <a:off x="6496853" y="814068"/>
                <a:ext cx="85800" cy="84900"/>
              </a:xfrm>
              <a:prstGeom prst="pentagon">
                <a:avLst>
                  <a:gd name="hf" fmla="val 105146"/>
                  <a:gd name="vf" fmla="val 110557"/>
                </a:avLst>
              </a:prstGeom>
              <a:solidFill>
                <a:srgbClr val="AA449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endParaRPr sz="6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127;g3711a51c7fa_0_88">
                <a:extLst>
                  <a:ext uri="{FF2B5EF4-FFF2-40B4-BE49-F238E27FC236}">
                    <a16:creationId xmlns:a16="http://schemas.microsoft.com/office/drawing/2014/main" id="{26A70BD7-00BB-F7E8-0E42-9E53DBBBA6F1}"/>
                  </a:ext>
                </a:extLst>
              </p:cNvPr>
              <p:cNvSpPr/>
              <p:nvPr/>
            </p:nvSpPr>
            <p:spPr>
              <a:xfrm>
                <a:off x="8459072" y="2210181"/>
                <a:ext cx="85800" cy="84900"/>
              </a:xfrm>
              <a:prstGeom prst="pentagon">
                <a:avLst>
                  <a:gd name="hf" fmla="val 105146"/>
                  <a:gd name="vf" fmla="val 110557"/>
                </a:avLst>
              </a:prstGeom>
              <a:solidFill>
                <a:srgbClr val="AA449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endParaRPr sz="6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128;g3711a51c7fa_0_88">
                <a:extLst>
                  <a:ext uri="{FF2B5EF4-FFF2-40B4-BE49-F238E27FC236}">
                    <a16:creationId xmlns:a16="http://schemas.microsoft.com/office/drawing/2014/main" id="{53EE3B65-A1C6-E8B8-2978-4F3CC65E10C7}"/>
                  </a:ext>
                </a:extLst>
              </p:cNvPr>
              <p:cNvSpPr/>
              <p:nvPr/>
            </p:nvSpPr>
            <p:spPr>
              <a:xfrm>
                <a:off x="7205185" y="1867784"/>
                <a:ext cx="85800" cy="84900"/>
              </a:xfrm>
              <a:prstGeom prst="pentagon">
                <a:avLst>
                  <a:gd name="hf" fmla="val 105146"/>
                  <a:gd name="vf" fmla="val 110557"/>
                </a:avLst>
              </a:prstGeom>
              <a:solidFill>
                <a:srgbClr val="AA449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endParaRPr sz="6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129;g3711a51c7fa_0_88">
                <a:extLst>
                  <a:ext uri="{FF2B5EF4-FFF2-40B4-BE49-F238E27FC236}">
                    <a16:creationId xmlns:a16="http://schemas.microsoft.com/office/drawing/2014/main" id="{D32911A8-9F77-A41E-8E7B-1D88A0B5740B}"/>
                  </a:ext>
                </a:extLst>
              </p:cNvPr>
              <p:cNvSpPr/>
              <p:nvPr/>
            </p:nvSpPr>
            <p:spPr>
              <a:xfrm>
                <a:off x="7266578" y="1748924"/>
                <a:ext cx="85800" cy="84900"/>
              </a:xfrm>
              <a:prstGeom prst="pentagon">
                <a:avLst>
                  <a:gd name="hf" fmla="val 105146"/>
                  <a:gd name="vf" fmla="val 110557"/>
                </a:avLst>
              </a:prstGeom>
              <a:solidFill>
                <a:srgbClr val="AA449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endParaRPr sz="6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130;g3711a51c7fa_0_88">
                <a:extLst>
                  <a:ext uri="{FF2B5EF4-FFF2-40B4-BE49-F238E27FC236}">
                    <a16:creationId xmlns:a16="http://schemas.microsoft.com/office/drawing/2014/main" id="{8B3A6088-438D-0CC6-1602-2A675D83E38E}"/>
                  </a:ext>
                </a:extLst>
              </p:cNvPr>
              <p:cNvSpPr/>
              <p:nvPr/>
            </p:nvSpPr>
            <p:spPr>
              <a:xfrm>
                <a:off x="8306134" y="2198325"/>
                <a:ext cx="85800" cy="84900"/>
              </a:xfrm>
              <a:prstGeom prst="pentagon">
                <a:avLst>
                  <a:gd name="hf" fmla="val 105146"/>
                  <a:gd name="vf" fmla="val 110557"/>
                </a:avLst>
              </a:prstGeom>
              <a:solidFill>
                <a:srgbClr val="AA449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endParaRPr sz="6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131;g3711a51c7fa_0_88">
                <a:extLst>
                  <a:ext uri="{FF2B5EF4-FFF2-40B4-BE49-F238E27FC236}">
                    <a16:creationId xmlns:a16="http://schemas.microsoft.com/office/drawing/2014/main" id="{FB1D8B44-5575-FE19-ABB0-1E4E6E40707A}"/>
                  </a:ext>
                </a:extLst>
              </p:cNvPr>
              <p:cNvSpPr/>
              <p:nvPr/>
            </p:nvSpPr>
            <p:spPr>
              <a:xfrm>
                <a:off x="8586471" y="2188220"/>
                <a:ext cx="85800" cy="84900"/>
              </a:xfrm>
              <a:prstGeom prst="triangle">
                <a:avLst>
                  <a:gd name="adj" fmla="val 50000"/>
                </a:avLst>
              </a:prstGeom>
              <a:solidFill>
                <a:srgbClr val="11773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endParaRPr sz="6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132;g3711a51c7fa_0_88">
                <a:extLst>
                  <a:ext uri="{FF2B5EF4-FFF2-40B4-BE49-F238E27FC236}">
                    <a16:creationId xmlns:a16="http://schemas.microsoft.com/office/drawing/2014/main" id="{F7F86997-2C65-F784-F04B-FD17F7C0AD3D}"/>
                  </a:ext>
                </a:extLst>
              </p:cNvPr>
              <p:cNvSpPr/>
              <p:nvPr/>
            </p:nvSpPr>
            <p:spPr>
              <a:xfrm>
                <a:off x="7218455" y="1299554"/>
                <a:ext cx="85800" cy="84900"/>
              </a:xfrm>
              <a:prstGeom prst="triangle">
                <a:avLst>
                  <a:gd name="adj" fmla="val 50000"/>
                </a:avLst>
              </a:prstGeom>
              <a:solidFill>
                <a:srgbClr val="11773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endParaRPr sz="6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133;g3711a51c7fa_0_88">
                <a:extLst>
                  <a:ext uri="{FF2B5EF4-FFF2-40B4-BE49-F238E27FC236}">
                    <a16:creationId xmlns:a16="http://schemas.microsoft.com/office/drawing/2014/main" id="{874C2E18-F36F-915B-25B8-A10FC1F3E065}"/>
                  </a:ext>
                </a:extLst>
              </p:cNvPr>
              <p:cNvSpPr/>
              <p:nvPr/>
            </p:nvSpPr>
            <p:spPr>
              <a:xfrm>
                <a:off x="6354420" y="867457"/>
                <a:ext cx="85800" cy="84900"/>
              </a:xfrm>
              <a:prstGeom prst="triangle">
                <a:avLst>
                  <a:gd name="adj" fmla="val 50000"/>
                </a:avLst>
              </a:prstGeom>
              <a:solidFill>
                <a:srgbClr val="11773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endParaRPr sz="6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134;g3711a51c7fa_0_88">
                <a:extLst>
                  <a:ext uri="{FF2B5EF4-FFF2-40B4-BE49-F238E27FC236}">
                    <a16:creationId xmlns:a16="http://schemas.microsoft.com/office/drawing/2014/main" id="{F095D6F8-EDDC-E5C0-8A85-260FCD289866}"/>
                  </a:ext>
                </a:extLst>
              </p:cNvPr>
              <p:cNvSpPr/>
              <p:nvPr/>
            </p:nvSpPr>
            <p:spPr>
              <a:xfrm>
                <a:off x="6016053" y="807064"/>
                <a:ext cx="85800" cy="84900"/>
              </a:xfrm>
              <a:prstGeom prst="triangle">
                <a:avLst>
                  <a:gd name="adj" fmla="val 50000"/>
                </a:avLst>
              </a:prstGeom>
              <a:solidFill>
                <a:srgbClr val="11773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endParaRPr sz="6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135;g3711a51c7fa_0_88">
                <a:extLst>
                  <a:ext uri="{FF2B5EF4-FFF2-40B4-BE49-F238E27FC236}">
                    <a16:creationId xmlns:a16="http://schemas.microsoft.com/office/drawing/2014/main" id="{949400BB-7932-EC7D-66D3-C8C1A6900CA7}"/>
                  </a:ext>
                </a:extLst>
              </p:cNvPr>
              <p:cNvSpPr/>
              <p:nvPr/>
            </p:nvSpPr>
            <p:spPr>
              <a:xfrm>
                <a:off x="7635591" y="1563410"/>
                <a:ext cx="85800" cy="84900"/>
              </a:xfrm>
              <a:prstGeom prst="triangle">
                <a:avLst>
                  <a:gd name="adj" fmla="val 50000"/>
                </a:avLst>
              </a:prstGeom>
              <a:solidFill>
                <a:srgbClr val="11773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endParaRPr sz="6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136;g3711a51c7fa_0_88">
                <a:extLst>
                  <a:ext uri="{FF2B5EF4-FFF2-40B4-BE49-F238E27FC236}">
                    <a16:creationId xmlns:a16="http://schemas.microsoft.com/office/drawing/2014/main" id="{90DD7805-C4AE-BF0D-4F0B-9C3265FD3979}"/>
                  </a:ext>
                </a:extLst>
              </p:cNvPr>
              <p:cNvSpPr/>
              <p:nvPr/>
            </p:nvSpPr>
            <p:spPr>
              <a:xfrm>
                <a:off x="7205505" y="1749582"/>
                <a:ext cx="55200" cy="54600"/>
              </a:xfrm>
              <a:prstGeom prst="ellipse">
                <a:avLst/>
              </a:prstGeom>
              <a:solidFill>
                <a:srgbClr val="88CCEE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endParaRPr sz="6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137;g3711a51c7fa_0_88">
                <a:extLst>
                  <a:ext uri="{FF2B5EF4-FFF2-40B4-BE49-F238E27FC236}">
                    <a16:creationId xmlns:a16="http://schemas.microsoft.com/office/drawing/2014/main" id="{57F47AB3-6128-9857-95D5-AF83262C7266}"/>
                  </a:ext>
                </a:extLst>
              </p:cNvPr>
              <p:cNvSpPr/>
              <p:nvPr/>
            </p:nvSpPr>
            <p:spPr>
              <a:xfrm>
                <a:off x="7325005" y="3358236"/>
                <a:ext cx="55200" cy="54600"/>
              </a:xfrm>
              <a:prstGeom prst="ellipse">
                <a:avLst/>
              </a:prstGeom>
              <a:solidFill>
                <a:srgbClr val="88CCEE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endParaRPr sz="6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138;g3711a51c7fa_0_88">
                <a:extLst>
                  <a:ext uri="{FF2B5EF4-FFF2-40B4-BE49-F238E27FC236}">
                    <a16:creationId xmlns:a16="http://schemas.microsoft.com/office/drawing/2014/main" id="{72F7A512-37AE-23C3-D882-4FBD50D45163}"/>
                  </a:ext>
                </a:extLst>
              </p:cNvPr>
              <p:cNvSpPr/>
              <p:nvPr/>
            </p:nvSpPr>
            <p:spPr>
              <a:xfrm>
                <a:off x="6310458" y="639953"/>
                <a:ext cx="55200" cy="57000"/>
              </a:xfrm>
              <a:prstGeom prst="ellipse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endParaRPr sz="6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139;g3711a51c7fa_0_88">
                <a:extLst>
                  <a:ext uri="{FF2B5EF4-FFF2-40B4-BE49-F238E27FC236}">
                    <a16:creationId xmlns:a16="http://schemas.microsoft.com/office/drawing/2014/main" id="{26760325-E22E-8630-A76C-B10D017C5D0B}"/>
                  </a:ext>
                </a:extLst>
              </p:cNvPr>
              <p:cNvSpPr txBox="1"/>
              <p:nvPr/>
            </p:nvSpPr>
            <p:spPr>
              <a:xfrm>
                <a:off x="6859323" y="822864"/>
                <a:ext cx="656100" cy="300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rPr lang="en" sz="700" b="1" i="0" u="none" strike="noStrike" cap="none">
                    <a:solidFill>
                      <a:srgbClr val="7030A0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rPr>
                  <a:t>San Juan </a:t>
                </a:r>
                <a:endParaRPr sz="700" b="1" i="0" u="none" strike="noStrike" cap="none">
                  <a:solidFill>
                    <a:srgbClr val="7030A0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rPr lang="en" sz="700" b="1" i="0" u="none" strike="noStrike" cap="none">
                    <a:solidFill>
                      <a:srgbClr val="7030A0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rPr>
                  <a:t>Aquifer</a:t>
                </a:r>
                <a:endParaRPr sz="700" b="1" i="0" u="none" strike="noStrike" cap="none">
                  <a:solidFill>
                    <a:srgbClr val="7030A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140;g3711a51c7fa_0_88">
                <a:extLst>
                  <a:ext uri="{FF2B5EF4-FFF2-40B4-BE49-F238E27FC236}">
                    <a16:creationId xmlns:a16="http://schemas.microsoft.com/office/drawing/2014/main" id="{BFAAD95F-0FBC-471D-8B14-8A934B77ED8B}"/>
                  </a:ext>
                </a:extLst>
              </p:cNvPr>
              <p:cNvSpPr txBox="1"/>
              <p:nvPr/>
            </p:nvSpPr>
            <p:spPr>
              <a:xfrm>
                <a:off x="6369914" y="3009883"/>
                <a:ext cx="750000" cy="300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rPr lang="en" sz="700" b="1" i="0" u="none" strike="noStrike" cap="none">
                    <a:solidFill>
                      <a:srgbClr val="7030A0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rPr>
                  <a:t>Mesilla Aquifer</a:t>
                </a:r>
                <a:endParaRPr sz="700" b="1" i="0" u="none" strike="noStrike" cap="none">
                  <a:solidFill>
                    <a:srgbClr val="7030A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141;g3711a51c7fa_0_88">
                <a:extLst>
                  <a:ext uri="{FF2B5EF4-FFF2-40B4-BE49-F238E27FC236}">
                    <a16:creationId xmlns:a16="http://schemas.microsoft.com/office/drawing/2014/main" id="{CE8E3A4B-E1B2-91CB-4E08-6F58FEA3643E}"/>
                  </a:ext>
                </a:extLst>
              </p:cNvPr>
              <p:cNvSpPr txBox="1"/>
              <p:nvPr/>
            </p:nvSpPr>
            <p:spPr>
              <a:xfrm>
                <a:off x="6757732" y="626289"/>
                <a:ext cx="1640100" cy="21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lang="en" sz="800" b="1" i="0" u="sng" strike="noStrike" cap="none">
                    <a:solidFill>
                      <a:srgbClr val="000000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rPr>
                  <a:t>Jicarilla Apache Nation</a:t>
                </a:r>
                <a:endParaRPr sz="800" b="1" i="0" u="sng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2" name="Google Shape;142;g3711a51c7fa_0_88">
                <a:extLst>
                  <a:ext uri="{FF2B5EF4-FFF2-40B4-BE49-F238E27FC236}">
                    <a16:creationId xmlns:a16="http://schemas.microsoft.com/office/drawing/2014/main" id="{02C90EA5-927E-0DBA-7436-C73902FC72A9}"/>
                  </a:ext>
                </a:extLst>
              </p:cNvPr>
              <p:cNvCxnSpPr>
                <a:cxnSpLocks/>
                <a:endCxn id="43" idx="0"/>
              </p:cNvCxnSpPr>
              <p:nvPr/>
            </p:nvCxnSpPr>
            <p:spPr>
              <a:xfrm flipH="1">
                <a:off x="6704704" y="1761801"/>
                <a:ext cx="47700" cy="1257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66666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43" name="Google Shape;143;g3711a51c7fa_0_88">
                <a:extLst>
                  <a:ext uri="{FF2B5EF4-FFF2-40B4-BE49-F238E27FC236}">
                    <a16:creationId xmlns:a16="http://schemas.microsoft.com/office/drawing/2014/main" id="{0349B5C8-8723-0359-E24D-B3CE3341ADD2}"/>
                  </a:ext>
                </a:extLst>
              </p:cNvPr>
              <p:cNvSpPr txBox="1"/>
              <p:nvPr/>
            </p:nvSpPr>
            <p:spPr>
              <a:xfrm>
                <a:off x="6190954" y="1887501"/>
                <a:ext cx="1027500" cy="116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lang="en" sz="800" b="1" i="0" u="sng" strike="noStrike" cap="none">
                    <a:solidFill>
                      <a:srgbClr val="000000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rPr>
                  <a:t>Laguna Pueblo</a:t>
                </a:r>
                <a:endParaRPr sz="800" b="1" i="0" u="sng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144;g3711a51c7fa_0_88">
                <a:extLst>
                  <a:ext uri="{FF2B5EF4-FFF2-40B4-BE49-F238E27FC236}">
                    <a16:creationId xmlns:a16="http://schemas.microsoft.com/office/drawing/2014/main" id="{03F58A8F-F33F-7E23-DDF2-6B921AFCB247}"/>
                  </a:ext>
                </a:extLst>
              </p:cNvPr>
              <p:cNvSpPr/>
              <p:nvPr/>
            </p:nvSpPr>
            <p:spPr>
              <a:xfrm>
                <a:off x="7368644" y="3271553"/>
                <a:ext cx="85800" cy="84900"/>
              </a:xfrm>
              <a:prstGeom prst="triangle">
                <a:avLst>
                  <a:gd name="adj" fmla="val 50000"/>
                </a:avLst>
              </a:prstGeom>
              <a:solidFill>
                <a:srgbClr val="11773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endParaRPr sz="6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145;g3711a51c7fa_0_88">
                <a:extLst>
                  <a:ext uri="{FF2B5EF4-FFF2-40B4-BE49-F238E27FC236}">
                    <a16:creationId xmlns:a16="http://schemas.microsoft.com/office/drawing/2014/main" id="{7409ED26-E2F4-1754-73CA-2C7806D2C7FE}"/>
                  </a:ext>
                </a:extLst>
              </p:cNvPr>
              <p:cNvSpPr/>
              <p:nvPr/>
            </p:nvSpPr>
            <p:spPr>
              <a:xfrm>
                <a:off x="7271439" y="3266369"/>
                <a:ext cx="85800" cy="84900"/>
              </a:xfrm>
              <a:prstGeom prst="pentagon">
                <a:avLst>
                  <a:gd name="hf" fmla="val 105146"/>
                  <a:gd name="vf" fmla="val 110557"/>
                </a:avLst>
              </a:prstGeom>
              <a:solidFill>
                <a:srgbClr val="AA449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endParaRPr sz="6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146;g3711a51c7fa_0_88">
                <a:extLst>
                  <a:ext uri="{FF2B5EF4-FFF2-40B4-BE49-F238E27FC236}">
                    <a16:creationId xmlns:a16="http://schemas.microsoft.com/office/drawing/2014/main" id="{3E44F869-CAF8-D473-2AFC-CD14D0E004E4}"/>
                  </a:ext>
                </a:extLst>
              </p:cNvPr>
              <p:cNvSpPr/>
              <p:nvPr/>
            </p:nvSpPr>
            <p:spPr>
              <a:xfrm>
                <a:off x="7102927" y="3233318"/>
                <a:ext cx="85800" cy="84900"/>
              </a:xfrm>
              <a:prstGeom prst="pentagon">
                <a:avLst>
                  <a:gd name="hf" fmla="val 105146"/>
                  <a:gd name="vf" fmla="val 110557"/>
                </a:avLst>
              </a:prstGeom>
              <a:solidFill>
                <a:srgbClr val="AA449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endParaRPr sz="6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147;g3711a51c7fa_0_88">
                <a:extLst>
                  <a:ext uri="{FF2B5EF4-FFF2-40B4-BE49-F238E27FC236}">
                    <a16:creationId xmlns:a16="http://schemas.microsoft.com/office/drawing/2014/main" id="{FA7D075A-4190-030B-069B-B4E0BAEB1DDF}"/>
                  </a:ext>
                </a:extLst>
              </p:cNvPr>
              <p:cNvSpPr/>
              <p:nvPr/>
            </p:nvSpPr>
            <p:spPr>
              <a:xfrm>
                <a:off x="6954811" y="3233722"/>
                <a:ext cx="85800" cy="84900"/>
              </a:xfrm>
              <a:prstGeom prst="triangle">
                <a:avLst>
                  <a:gd name="adj" fmla="val 50000"/>
                </a:avLst>
              </a:prstGeom>
              <a:solidFill>
                <a:srgbClr val="11773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endParaRPr sz="6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148;g3711a51c7fa_0_88">
                <a:extLst>
                  <a:ext uri="{FF2B5EF4-FFF2-40B4-BE49-F238E27FC236}">
                    <a16:creationId xmlns:a16="http://schemas.microsoft.com/office/drawing/2014/main" id="{49391A27-23B7-5646-20F1-1B519200ECEB}"/>
                  </a:ext>
                </a:extLst>
              </p:cNvPr>
              <p:cNvSpPr/>
              <p:nvPr/>
            </p:nvSpPr>
            <p:spPr>
              <a:xfrm>
                <a:off x="6940826" y="3051911"/>
                <a:ext cx="85800" cy="84900"/>
              </a:xfrm>
              <a:prstGeom prst="pentagon">
                <a:avLst>
                  <a:gd name="hf" fmla="val 105146"/>
                  <a:gd name="vf" fmla="val 110557"/>
                </a:avLst>
              </a:prstGeom>
              <a:solidFill>
                <a:srgbClr val="AA449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endParaRPr sz="6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149;g3711a51c7fa_0_88">
                <a:extLst>
                  <a:ext uri="{FF2B5EF4-FFF2-40B4-BE49-F238E27FC236}">
                    <a16:creationId xmlns:a16="http://schemas.microsoft.com/office/drawing/2014/main" id="{82ED5976-7BB4-80DB-7E08-15CD71520274}"/>
                  </a:ext>
                </a:extLst>
              </p:cNvPr>
              <p:cNvSpPr/>
              <p:nvPr/>
            </p:nvSpPr>
            <p:spPr>
              <a:xfrm>
                <a:off x="7160375" y="3164333"/>
                <a:ext cx="55200" cy="53700"/>
              </a:xfrm>
              <a:prstGeom prst="rect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endParaRPr sz="6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150;g3711a51c7fa_0_88">
                <a:extLst>
                  <a:ext uri="{FF2B5EF4-FFF2-40B4-BE49-F238E27FC236}">
                    <a16:creationId xmlns:a16="http://schemas.microsoft.com/office/drawing/2014/main" id="{7F6B5AEC-40AF-A370-F974-3324C90DD525}"/>
                  </a:ext>
                </a:extLst>
              </p:cNvPr>
              <p:cNvSpPr txBox="1"/>
              <p:nvPr/>
            </p:nvSpPr>
            <p:spPr>
              <a:xfrm>
                <a:off x="4955493" y="672942"/>
                <a:ext cx="1030200" cy="21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lang="en" sz="800" b="1" i="0" u="sng" strike="noStrike" cap="none">
                    <a:solidFill>
                      <a:srgbClr val="000000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rPr>
                  <a:t>Navajo Nation</a:t>
                </a:r>
                <a:endParaRPr sz="800" b="1" i="0" u="sng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151;g3711a51c7fa_0_88">
                <a:extLst>
                  <a:ext uri="{FF2B5EF4-FFF2-40B4-BE49-F238E27FC236}">
                    <a16:creationId xmlns:a16="http://schemas.microsoft.com/office/drawing/2014/main" id="{B4D64718-DD01-A4F5-9B11-11F4D7B1C04A}"/>
                  </a:ext>
                </a:extLst>
              </p:cNvPr>
              <p:cNvSpPr/>
              <p:nvPr/>
            </p:nvSpPr>
            <p:spPr>
              <a:xfrm>
                <a:off x="6312646" y="778625"/>
                <a:ext cx="55200" cy="57000"/>
              </a:xfrm>
              <a:prstGeom prst="ellipse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endParaRPr sz="6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152;g3711a51c7fa_0_88">
                <a:extLst>
                  <a:ext uri="{FF2B5EF4-FFF2-40B4-BE49-F238E27FC236}">
                    <a16:creationId xmlns:a16="http://schemas.microsoft.com/office/drawing/2014/main" id="{6873B66A-2A7F-96A6-5BED-4A0AE59BA08A}"/>
                  </a:ext>
                </a:extLst>
              </p:cNvPr>
              <p:cNvSpPr/>
              <p:nvPr/>
            </p:nvSpPr>
            <p:spPr>
              <a:xfrm>
                <a:off x="6347629" y="1169111"/>
                <a:ext cx="55200" cy="57000"/>
              </a:xfrm>
              <a:prstGeom prst="ellipse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endParaRPr sz="6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153;g3711a51c7fa_0_88">
                <a:extLst>
                  <a:ext uri="{FF2B5EF4-FFF2-40B4-BE49-F238E27FC236}">
                    <a16:creationId xmlns:a16="http://schemas.microsoft.com/office/drawing/2014/main" id="{B6828324-DD1B-FEE6-72F8-3C2201DB261B}"/>
                  </a:ext>
                </a:extLst>
              </p:cNvPr>
              <p:cNvSpPr/>
              <p:nvPr/>
            </p:nvSpPr>
            <p:spPr>
              <a:xfrm>
                <a:off x="6500287" y="1571668"/>
                <a:ext cx="55200" cy="57000"/>
              </a:xfrm>
              <a:prstGeom prst="ellipse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endParaRPr sz="6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154;g3711a51c7fa_0_88">
                <a:extLst>
                  <a:ext uri="{FF2B5EF4-FFF2-40B4-BE49-F238E27FC236}">
                    <a16:creationId xmlns:a16="http://schemas.microsoft.com/office/drawing/2014/main" id="{25655C89-8E0A-3D52-B66B-2121C3377880}"/>
                  </a:ext>
                </a:extLst>
              </p:cNvPr>
              <p:cNvSpPr/>
              <p:nvPr/>
            </p:nvSpPr>
            <p:spPr>
              <a:xfrm>
                <a:off x="7606669" y="835608"/>
                <a:ext cx="55200" cy="57000"/>
              </a:xfrm>
              <a:prstGeom prst="ellipse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endParaRPr sz="6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155;g3711a51c7fa_0_88">
                <a:extLst>
                  <a:ext uri="{FF2B5EF4-FFF2-40B4-BE49-F238E27FC236}">
                    <a16:creationId xmlns:a16="http://schemas.microsoft.com/office/drawing/2014/main" id="{F05EF3EE-7C01-8B53-064D-737A4BB90291}"/>
                  </a:ext>
                </a:extLst>
              </p:cNvPr>
              <p:cNvSpPr/>
              <p:nvPr/>
            </p:nvSpPr>
            <p:spPr>
              <a:xfrm>
                <a:off x="7518168" y="1240383"/>
                <a:ext cx="55200" cy="57000"/>
              </a:xfrm>
              <a:prstGeom prst="ellipse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endParaRPr sz="6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156;g3711a51c7fa_0_88">
                <a:extLst>
                  <a:ext uri="{FF2B5EF4-FFF2-40B4-BE49-F238E27FC236}">
                    <a16:creationId xmlns:a16="http://schemas.microsoft.com/office/drawing/2014/main" id="{05861FA2-97C1-B2E6-1099-88CD4372BE79}"/>
                  </a:ext>
                </a:extLst>
              </p:cNvPr>
              <p:cNvSpPr/>
              <p:nvPr/>
            </p:nvSpPr>
            <p:spPr>
              <a:xfrm>
                <a:off x="7197905" y="1216466"/>
                <a:ext cx="55200" cy="57000"/>
              </a:xfrm>
              <a:prstGeom prst="ellipse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endParaRPr sz="6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157;g3711a51c7fa_0_88">
                <a:extLst>
                  <a:ext uri="{FF2B5EF4-FFF2-40B4-BE49-F238E27FC236}">
                    <a16:creationId xmlns:a16="http://schemas.microsoft.com/office/drawing/2014/main" id="{184C0A4D-9AA7-DAEC-FB8C-45D13C88750B}"/>
                  </a:ext>
                </a:extLst>
              </p:cNvPr>
              <p:cNvSpPr/>
              <p:nvPr/>
            </p:nvSpPr>
            <p:spPr>
              <a:xfrm>
                <a:off x="7121191" y="1522851"/>
                <a:ext cx="55200" cy="57000"/>
              </a:xfrm>
              <a:prstGeom prst="ellipse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endParaRPr sz="6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158;g3711a51c7fa_0_88">
                <a:extLst>
                  <a:ext uri="{FF2B5EF4-FFF2-40B4-BE49-F238E27FC236}">
                    <a16:creationId xmlns:a16="http://schemas.microsoft.com/office/drawing/2014/main" id="{5BB6226C-B386-A1FB-09AA-DC516E7A6D86}"/>
                  </a:ext>
                </a:extLst>
              </p:cNvPr>
              <p:cNvSpPr/>
              <p:nvPr/>
            </p:nvSpPr>
            <p:spPr>
              <a:xfrm>
                <a:off x="7187408" y="1965728"/>
                <a:ext cx="55200" cy="57000"/>
              </a:xfrm>
              <a:prstGeom prst="ellipse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endParaRPr sz="6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159;g3711a51c7fa_0_88">
                <a:extLst>
                  <a:ext uri="{FF2B5EF4-FFF2-40B4-BE49-F238E27FC236}">
                    <a16:creationId xmlns:a16="http://schemas.microsoft.com/office/drawing/2014/main" id="{F492E229-4D03-42BF-12C5-F0F0BC3C7CF9}"/>
                  </a:ext>
                </a:extLst>
              </p:cNvPr>
              <p:cNvSpPr/>
              <p:nvPr/>
            </p:nvSpPr>
            <p:spPr>
              <a:xfrm>
                <a:off x="7423193" y="1272759"/>
                <a:ext cx="55200" cy="53700"/>
              </a:xfrm>
              <a:prstGeom prst="rect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endParaRPr sz="6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160;g3711a51c7fa_0_88">
                <a:extLst>
                  <a:ext uri="{FF2B5EF4-FFF2-40B4-BE49-F238E27FC236}">
                    <a16:creationId xmlns:a16="http://schemas.microsoft.com/office/drawing/2014/main" id="{C70E4B06-CA8D-8D50-8BB6-1C128D4ABB58}"/>
                  </a:ext>
                </a:extLst>
              </p:cNvPr>
              <p:cNvSpPr/>
              <p:nvPr/>
            </p:nvSpPr>
            <p:spPr>
              <a:xfrm>
                <a:off x="7095032" y="2373298"/>
                <a:ext cx="55200" cy="57000"/>
              </a:xfrm>
              <a:prstGeom prst="ellipse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endParaRPr sz="6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161;g3711a51c7fa_0_88">
                <a:extLst>
                  <a:ext uri="{FF2B5EF4-FFF2-40B4-BE49-F238E27FC236}">
                    <a16:creationId xmlns:a16="http://schemas.microsoft.com/office/drawing/2014/main" id="{2BA5285E-F950-16B0-D957-19455F6D53B6}"/>
                  </a:ext>
                </a:extLst>
              </p:cNvPr>
              <p:cNvSpPr/>
              <p:nvPr/>
            </p:nvSpPr>
            <p:spPr>
              <a:xfrm>
                <a:off x="7121191" y="2322382"/>
                <a:ext cx="55200" cy="53700"/>
              </a:xfrm>
              <a:prstGeom prst="rect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endParaRPr sz="6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162;g3711a51c7fa_0_88">
                <a:extLst>
                  <a:ext uri="{FF2B5EF4-FFF2-40B4-BE49-F238E27FC236}">
                    <a16:creationId xmlns:a16="http://schemas.microsoft.com/office/drawing/2014/main" id="{F4576366-EE58-BF80-18E2-D9CC64D36D28}"/>
                  </a:ext>
                </a:extLst>
              </p:cNvPr>
              <p:cNvSpPr/>
              <p:nvPr/>
            </p:nvSpPr>
            <p:spPr>
              <a:xfrm>
                <a:off x="7078772" y="3032666"/>
                <a:ext cx="55200" cy="53700"/>
              </a:xfrm>
              <a:prstGeom prst="rect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endParaRPr sz="6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163;g3711a51c7fa_0_88">
                <a:extLst>
                  <a:ext uri="{FF2B5EF4-FFF2-40B4-BE49-F238E27FC236}">
                    <a16:creationId xmlns:a16="http://schemas.microsoft.com/office/drawing/2014/main" id="{F766E7F3-993B-1479-7569-BF26C91DFA37}"/>
                  </a:ext>
                </a:extLst>
              </p:cNvPr>
              <p:cNvSpPr/>
              <p:nvPr/>
            </p:nvSpPr>
            <p:spPr>
              <a:xfrm>
                <a:off x="8558870" y="2088286"/>
                <a:ext cx="55200" cy="53700"/>
              </a:xfrm>
              <a:prstGeom prst="rect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endParaRPr sz="6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164;g3711a51c7fa_0_88">
                <a:extLst>
                  <a:ext uri="{FF2B5EF4-FFF2-40B4-BE49-F238E27FC236}">
                    <a16:creationId xmlns:a16="http://schemas.microsoft.com/office/drawing/2014/main" id="{7E6C48CD-CEE7-CFD7-AD94-543123EAF60F}"/>
                  </a:ext>
                </a:extLst>
              </p:cNvPr>
              <p:cNvSpPr/>
              <p:nvPr/>
            </p:nvSpPr>
            <p:spPr>
              <a:xfrm>
                <a:off x="8322132" y="1677296"/>
                <a:ext cx="55200" cy="57000"/>
              </a:xfrm>
              <a:prstGeom prst="ellipse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endParaRPr sz="6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165;g3711a51c7fa_0_88">
                <a:extLst>
                  <a:ext uri="{FF2B5EF4-FFF2-40B4-BE49-F238E27FC236}">
                    <a16:creationId xmlns:a16="http://schemas.microsoft.com/office/drawing/2014/main" id="{08604454-CB13-A81A-45E6-17162C8F6D5A}"/>
                  </a:ext>
                </a:extLst>
              </p:cNvPr>
              <p:cNvSpPr/>
              <p:nvPr/>
            </p:nvSpPr>
            <p:spPr>
              <a:xfrm>
                <a:off x="8559830" y="2913205"/>
                <a:ext cx="55200" cy="57000"/>
              </a:xfrm>
              <a:prstGeom prst="ellipse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endParaRPr sz="6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166;g3711a51c7fa_0_88">
                <a:extLst>
                  <a:ext uri="{FF2B5EF4-FFF2-40B4-BE49-F238E27FC236}">
                    <a16:creationId xmlns:a16="http://schemas.microsoft.com/office/drawing/2014/main" id="{9BC0288E-FB48-D9DD-E30D-8240B1B531E7}"/>
                  </a:ext>
                </a:extLst>
              </p:cNvPr>
              <p:cNvSpPr/>
              <p:nvPr/>
            </p:nvSpPr>
            <p:spPr>
              <a:xfrm>
                <a:off x="7847128" y="2765290"/>
                <a:ext cx="55200" cy="57000"/>
              </a:xfrm>
              <a:prstGeom prst="ellipse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endParaRPr sz="6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167;g3711a51c7fa_0_88">
                <a:extLst>
                  <a:ext uri="{FF2B5EF4-FFF2-40B4-BE49-F238E27FC236}">
                    <a16:creationId xmlns:a16="http://schemas.microsoft.com/office/drawing/2014/main" id="{8C4EE5CC-94D2-D9AF-5439-27FF4CD8DB6D}"/>
                  </a:ext>
                </a:extLst>
              </p:cNvPr>
              <p:cNvSpPr/>
              <p:nvPr/>
            </p:nvSpPr>
            <p:spPr>
              <a:xfrm>
                <a:off x="7940974" y="2451296"/>
                <a:ext cx="55200" cy="57000"/>
              </a:xfrm>
              <a:prstGeom prst="ellipse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endParaRPr sz="6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168;g3711a51c7fa_0_88">
                <a:extLst>
                  <a:ext uri="{FF2B5EF4-FFF2-40B4-BE49-F238E27FC236}">
                    <a16:creationId xmlns:a16="http://schemas.microsoft.com/office/drawing/2014/main" id="{2B062B28-E747-9852-6FDA-31C044E3AEAE}"/>
                  </a:ext>
                </a:extLst>
              </p:cNvPr>
              <p:cNvSpPr/>
              <p:nvPr/>
            </p:nvSpPr>
            <p:spPr>
              <a:xfrm>
                <a:off x="7288499" y="2580852"/>
                <a:ext cx="55200" cy="57000"/>
              </a:xfrm>
              <a:prstGeom prst="ellipse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endParaRPr sz="6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169;g3711a51c7fa_0_88">
                <a:extLst>
                  <a:ext uri="{FF2B5EF4-FFF2-40B4-BE49-F238E27FC236}">
                    <a16:creationId xmlns:a16="http://schemas.microsoft.com/office/drawing/2014/main" id="{87BE1835-EFF1-099F-510E-0B61FBEE542E}"/>
                  </a:ext>
                </a:extLst>
              </p:cNvPr>
              <p:cNvSpPr/>
              <p:nvPr/>
            </p:nvSpPr>
            <p:spPr>
              <a:xfrm>
                <a:off x="7044043" y="3132533"/>
                <a:ext cx="55200" cy="57000"/>
              </a:xfrm>
              <a:prstGeom prst="ellipse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endParaRPr sz="6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170;g3711a51c7fa_0_88">
                <a:extLst>
                  <a:ext uri="{FF2B5EF4-FFF2-40B4-BE49-F238E27FC236}">
                    <a16:creationId xmlns:a16="http://schemas.microsoft.com/office/drawing/2014/main" id="{88B0A917-9FB8-4D97-E49D-6BB49E9110CF}"/>
                  </a:ext>
                </a:extLst>
              </p:cNvPr>
              <p:cNvSpPr/>
              <p:nvPr/>
            </p:nvSpPr>
            <p:spPr>
              <a:xfrm>
                <a:off x="7201267" y="3275269"/>
                <a:ext cx="55200" cy="57000"/>
              </a:xfrm>
              <a:prstGeom prst="ellipse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endParaRPr sz="6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76" name="Google Shape;171;g3711a51c7fa_0_88" descr="LANL introduces sleek new look and logo">
                <a:extLst>
                  <a:ext uri="{FF2B5EF4-FFF2-40B4-BE49-F238E27FC236}">
                    <a16:creationId xmlns:a16="http://schemas.microsoft.com/office/drawing/2014/main" id="{EB939FC7-4B2E-132D-FBC5-7CC49BE27421}"/>
                  </a:ext>
                </a:extLst>
              </p:cNvPr>
              <p:cNvPicPr preferRelativeResize="0"/>
              <p:nvPr/>
            </p:nvPicPr>
            <p:blipFill rotWithShape="1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555549" y="1067197"/>
                <a:ext cx="741650" cy="20051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7" name="Google Shape;172;g3711a51c7fa_0_88" descr="Sandia National Laboratories - Wikipedia">
                <a:extLst>
                  <a:ext uri="{FF2B5EF4-FFF2-40B4-BE49-F238E27FC236}">
                    <a16:creationId xmlns:a16="http://schemas.microsoft.com/office/drawing/2014/main" id="{7C87FBDD-C8E9-D5BA-C1CB-D4E383E8F4F6}"/>
                  </a:ext>
                </a:extLst>
              </p:cNvPr>
              <p:cNvPicPr preferRelativeResize="0"/>
              <p:nvPr/>
            </p:nvPicPr>
            <p:blipFill rotWithShape="1">
              <a:blip r:embed="rId5" cstate="print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370618" y="1838850"/>
                <a:ext cx="610773" cy="21668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8" name="Google Shape;173;g3711a51c7fa_0_88">
                <a:extLst>
                  <a:ext uri="{FF2B5EF4-FFF2-40B4-BE49-F238E27FC236}">
                    <a16:creationId xmlns:a16="http://schemas.microsoft.com/office/drawing/2014/main" id="{01B6DC49-5226-BF43-7714-D8B39ECD37A8}"/>
                  </a:ext>
                </a:extLst>
              </p:cNvPr>
              <p:cNvSpPr/>
              <p:nvPr/>
            </p:nvSpPr>
            <p:spPr>
              <a:xfrm rot="-2700000">
                <a:off x="6443608" y="1216224"/>
                <a:ext cx="88247" cy="85701"/>
              </a:xfrm>
              <a:prstGeom prst="plus">
                <a:avLst>
                  <a:gd name="adj" fmla="val 25000"/>
                </a:avLst>
              </a:prstGeom>
              <a:solidFill>
                <a:srgbClr val="FFE599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endParaRPr sz="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174;g3711a51c7fa_0_88">
                <a:extLst>
                  <a:ext uri="{FF2B5EF4-FFF2-40B4-BE49-F238E27FC236}">
                    <a16:creationId xmlns:a16="http://schemas.microsoft.com/office/drawing/2014/main" id="{DE303DB1-A5CA-2F66-2B48-A2B968F70A36}"/>
                  </a:ext>
                </a:extLst>
              </p:cNvPr>
              <p:cNvSpPr/>
              <p:nvPr/>
            </p:nvSpPr>
            <p:spPr>
              <a:xfrm rot="-2700000">
                <a:off x="6681825" y="1049554"/>
                <a:ext cx="88247" cy="85701"/>
              </a:xfrm>
              <a:prstGeom prst="plus">
                <a:avLst>
                  <a:gd name="adj" fmla="val 25000"/>
                </a:avLst>
              </a:prstGeom>
              <a:solidFill>
                <a:srgbClr val="FFE599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endParaRPr sz="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175;g3711a51c7fa_0_88">
                <a:extLst>
                  <a:ext uri="{FF2B5EF4-FFF2-40B4-BE49-F238E27FC236}">
                    <a16:creationId xmlns:a16="http://schemas.microsoft.com/office/drawing/2014/main" id="{5ABE439F-A4AC-E525-3C5D-D9BC841D756E}"/>
                  </a:ext>
                </a:extLst>
              </p:cNvPr>
              <p:cNvSpPr/>
              <p:nvPr/>
            </p:nvSpPr>
            <p:spPr>
              <a:xfrm rot="-2700000">
                <a:off x="7369871" y="1439481"/>
                <a:ext cx="88247" cy="85701"/>
              </a:xfrm>
              <a:prstGeom prst="plus">
                <a:avLst>
                  <a:gd name="adj" fmla="val 25000"/>
                </a:avLst>
              </a:prstGeom>
              <a:solidFill>
                <a:srgbClr val="FFE599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endParaRPr sz="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176;g3711a51c7fa_0_88">
                <a:extLst>
                  <a:ext uri="{FF2B5EF4-FFF2-40B4-BE49-F238E27FC236}">
                    <a16:creationId xmlns:a16="http://schemas.microsoft.com/office/drawing/2014/main" id="{0564568D-CCBC-CF80-F57D-5CFCA3238CCB}"/>
                  </a:ext>
                </a:extLst>
              </p:cNvPr>
              <p:cNvSpPr/>
              <p:nvPr/>
            </p:nvSpPr>
            <p:spPr>
              <a:xfrm rot="-2700000">
                <a:off x="7270209" y="1537961"/>
                <a:ext cx="88247" cy="85701"/>
              </a:xfrm>
              <a:prstGeom prst="plus">
                <a:avLst>
                  <a:gd name="adj" fmla="val 25000"/>
                </a:avLst>
              </a:prstGeom>
              <a:solidFill>
                <a:srgbClr val="FFE599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endParaRPr sz="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177;g3711a51c7fa_0_88">
                <a:extLst>
                  <a:ext uri="{FF2B5EF4-FFF2-40B4-BE49-F238E27FC236}">
                    <a16:creationId xmlns:a16="http://schemas.microsoft.com/office/drawing/2014/main" id="{3A72F1CE-523F-4394-2A40-438BB61D9E46}"/>
                  </a:ext>
                </a:extLst>
              </p:cNvPr>
              <p:cNvSpPr/>
              <p:nvPr/>
            </p:nvSpPr>
            <p:spPr>
              <a:xfrm rot="-2700000">
                <a:off x="7032534" y="2454490"/>
                <a:ext cx="88247" cy="85701"/>
              </a:xfrm>
              <a:prstGeom prst="plus">
                <a:avLst>
                  <a:gd name="adj" fmla="val 25000"/>
                </a:avLst>
              </a:prstGeom>
              <a:solidFill>
                <a:srgbClr val="FFE599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endParaRPr sz="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178;g3711a51c7fa_0_88">
                <a:extLst>
                  <a:ext uri="{FF2B5EF4-FFF2-40B4-BE49-F238E27FC236}">
                    <a16:creationId xmlns:a16="http://schemas.microsoft.com/office/drawing/2014/main" id="{BB81A4F1-830F-505B-AB4B-93E94F0832D0}"/>
                  </a:ext>
                </a:extLst>
              </p:cNvPr>
              <p:cNvSpPr/>
              <p:nvPr/>
            </p:nvSpPr>
            <p:spPr>
              <a:xfrm rot="-2700000">
                <a:off x="6809261" y="2968534"/>
                <a:ext cx="88247" cy="85701"/>
              </a:xfrm>
              <a:prstGeom prst="plus">
                <a:avLst>
                  <a:gd name="adj" fmla="val 25000"/>
                </a:avLst>
              </a:prstGeom>
              <a:solidFill>
                <a:srgbClr val="FFE599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endParaRPr sz="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179;g3711a51c7fa_0_88">
                <a:extLst>
                  <a:ext uri="{FF2B5EF4-FFF2-40B4-BE49-F238E27FC236}">
                    <a16:creationId xmlns:a16="http://schemas.microsoft.com/office/drawing/2014/main" id="{64530E11-350A-990F-CE20-67502DA39295}"/>
                  </a:ext>
                </a:extLst>
              </p:cNvPr>
              <p:cNvSpPr/>
              <p:nvPr/>
            </p:nvSpPr>
            <p:spPr>
              <a:xfrm rot="-2700000">
                <a:off x="7643932" y="1037231"/>
                <a:ext cx="88247" cy="85701"/>
              </a:xfrm>
              <a:prstGeom prst="plus">
                <a:avLst>
                  <a:gd name="adj" fmla="val 25000"/>
                </a:avLst>
              </a:prstGeom>
              <a:solidFill>
                <a:srgbClr val="FFE599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endParaRPr sz="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180;g3711a51c7fa_0_88">
                <a:extLst>
                  <a:ext uri="{FF2B5EF4-FFF2-40B4-BE49-F238E27FC236}">
                    <a16:creationId xmlns:a16="http://schemas.microsoft.com/office/drawing/2014/main" id="{715B1EA2-A4A3-383F-5B11-E951D2E3A3A0}"/>
                  </a:ext>
                </a:extLst>
              </p:cNvPr>
              <p:cNvSpPr/>
              <p:nvPr/>
            </p:nvSpPr>
            <p:spPr>
              <a:xfrm rot="-2700000">
                <a:off x="7061424" y="3325854"/>
                <a:ext cx="88247" cy="85701"/>
              </a:xfrm>
              <a:prstGeom prst="plus">
                <a:avLst>
                  <a:gd name="adj" fmla="val 25000"/>
                </a:avLst>
              </a:prstGeom>
              <a:solidFill>
                <a:srgbClr val="FFE599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endParaRPr sz="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181;g3711a51c7fa_0_88">
                <a:extLst>
                  <a:ext uri="{FF2B5EF4-FFF2-40B4-BE49-F238E27FC236}">
                    <a16:creationId xmlns:a16="http://schemas.microsoft.com/office/drawing/2014/main" id="{8A0E2852-78FB-8FC9-2F66-73D0468B455F}"/>
                  </a:ext>
                </a:extLst>
              </p:cNvPr>
              <p:cNvSpPr/>
              <p:nvPr/>
            </p:nvSpPr>
            <p:spPr>
              <a:xfrm rot="-2700000">
                <a:off x="6911466" y="1802878"/>
                <a:ext cx="88247" cy="85701"/>
              </a:xfrm>
              <a:prstGeom prst="plus">
                <a:avLst>
                  <a:gd name="adj" fmla="val 25000"/>
                </a:avLst>
              </a:prstGeom>
              <a:solidFill>
                <a:srgbClr val="FFE599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endParaRPr sz="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182;g3711a51c7fa_0_88">
                <a:extLst>
                  <a:ext uri="{FF2B5EF4-FFF2-40B4-BE49-F238E27FC236}">
                    <a16:creationId xmlns:a16="http://schemas.microsoft.com/office/drawing/2014/main" id="{A1503ABE-5770-060B-967F-79810F3E9F96}"/>
                  </a:ext>
                </a:extLst>
              </p:cNvPr>
              <p:cNvSpPr/>
              <p:nvPr/>
            </p:nvSpPr>
            <p:spPr>
              <a:xfrm rot="-2700000">
                <a:off x="7382966" y="1743754"/>
                <a:ext cx="88247" cy="85701"/>
              </a:xfrm>
              <a:prstGeom prst="plus">
                <a:avLst>
                  <a:gd name="adj" fmla="val 25000"/>
                </a:avLst>
              </a:prstGeom>
              <a:solidFill>
                <a:srgbClr val="FFE599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endParaRPr sz="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183;g3711a51c7fa_0_88">
                <a:extLst>
                  <a:ext uri="{FF2B5EF4-FFF2-40B4-BE49-F238E27FC236}">
                    <a16:creationId xmlns:a16="http://schemas.microsoft.com/office/drawing/2014/main" id="{37B5417C-A3E3-7BCD-C3E1-B8A510E39807}"/>
                  </a:ext>
                </a:extLst>
              </p:cNvPr>
              <p:cNvSpPr/>
              <p:nvPr/>
            </p:nvSpPr>
            <p:spPr>
              <a:xfrm rot="-2700000">
                <a:off x="6936572" y="1451895"/>
                <a:ext cx="88247" cy="85701"/>
              </a:xfrm>
              <a:prstGeom prst="plus">
                <a:avLst>
                  <a:gd name="adj" fmla="val 25000"/>
                </a:avLst>
              </a:prstGeom>
              <a:solidFill>
                <a:srgbClr val="FFE599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endParaRPr sz="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184;g3711a51c7fa_0_88">
                <a:extLst>
                  <a:ext uri="{FF2B5EF4-FFF2-40B4-BE49-F238E27FC236}">
                    <a16:creationId xmlns:a16="http://schemas.microsoft.com/office/drawing/2014/main" id="{EE0004D8-4495-895D-EC68-0C4D2CC4559B}"/>
                  </a:ext>
                </a:extLst>
              </p:cNvPr>
              <p:cNvSpPr/>
              <p:nvPr/>
            </p:nvSpPr>
            <p:spPr>
              <a:xfrm>
                <a:off x="8032114" y="1845753"/>
                <a:ext cx="704100" cy="704100"/>
              </a:xfrm>
              <a:prstGeom prst="ellipse">
                <a:avLst/>
              </a:prstGeom>
              <a:noFill/>
              <a:ln w="12700" cap="flat" cmpd="sng">
                <a:solidFill>
                  <a:srgbClr val="C97630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185;g3711a51c7fa_0_88">
                <a:extLst>
                  <a:ext uri="{FF2B5EF4-FFF2-40B4-BE49-F238E27FC236}">
                    <a16:creationId xmlns:a16="http://schemas.microsoft.com/office/drawing/2014/main" id="{02F3B867-EB34-6AA9-096F-54E485042DD1}"/>
                  </a:ext>
                </a:extLst>
              </p:cNvPr>
              <p:cNvSpPr/>
              <p:nvPr/>
            </p:nvSpPr>
            <p:spPr>
              <a:xfrm>
                <a:off x="4905283" y="2013560"/>
                <a:ext cx="1284900" cy="1713000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186;g3711a51c7fa_0_88">
                <a:extLst>
                  <a:ext uri="{FF2B5EF4-FFF2-40B4-BE49-F238E27FC236}">
                    <a16:creationId xmlns:a16="http://schemas.microsoft.com/office/drawing/2014/main" id="{6FDD3CEC-7810-130D-6AC3-C651F15E2016}"/>
                  </a:ext>
                </a:extLst>
              </p:cNvPr>
              <p:cNvSpPr/>
              <p:nvPr/>
            </p:nvSpPr>
            <p:spPr>
              <a:xfrm>
                <a:off x="5028120" y="2527595"/>
                <a:ext cx="85800" cy="81600"/>
              </a:xfrm>
              <a:prstGeom prst="pentagon">
                <a:avLst>
                  <a:gd name="hf" fmla="val 105146"/>
                  <a:gd name="vf" fmla="val 110557"/>
                </a:avLst>
              </a:prstGeom>
              <a:solidFill>
                <a:srgbClr val="AA449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endParaRPr sz="12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187;g3711a51c7fa_0_88">
                <a:extLst>
                  <a:ext uri="{FF2B5EF4-FFF2-40B4-BE49-F238E27FC236}">
                    <a16:creationId xmlns:a16="http://schemas.microsoft.com/office/drawing/2014/main" id="{897E5345-AFD1-E529-B9E5-68FFC77DB7BD}"/>
                  </a:ext>
                </a:extLst>
              </p:cNvPr>
              <p:cNvSpPr txBox="1"/>
              <p:nvPr/>
            </p:nvSpPr>
            <p:spPr>
              <a:xfrm>
                <a:off x="5093875" y="2473003"/>
                <a:ext cx="599700" cy="20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rPr lang="en" sz="750" b="1" i="0" u="none" strike="noStrike" cap="none">
                    <a:solidFill>
                      <a:srgbClr val="000000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rPr>
                  <a:t>Testbed</a:t>
                </a:r>
                <a:endParaRPr sz="75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188;g3711a51c7fa_0_88">
                <a:extLst>
                  <a:ext uri="{FF2B5EF4-FFF2-40B4-BE49-F238E27FC236}">
                    <a16:creationId xmlns:a16="http://schemas.microsoft.com/office/drawing/2014/main" id="{155B72EB-C0B2-B249-83CE-48C73BCCB387}"/>
                  </a:ext>
                </a:extLst>
              </p:cNvPr>
              <p:cNvSpPr/>
              <p:nvPr/>
            </p:nvSpPr>
            <p:spPr>
              <a:xfrm>
                <a:off x="5028120" y="2228274"/>
                <a:ext cx="85800" cy="81600"/>
              </a:xfrm>
              <a:prstGeom prst="ellipse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endParaRPr sz="12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189;g3711a51c7fa_0_88">
                <a:extLst>
                  <a:ext uri="{FF2B5EF4-FFF2-40B4-BE49-F238E27FC236}">
                    <a16:creationId xmlns:a16="http://schemas.microsoft.com/office/drawing/2014/main" id="{48858C58-AF85-9FDD-8695-D8B69992F026}"/>
                  </a:ext>
                </a:extLst>
              </p:cNvPr>
              <p:cNvSpPr/>
              <p:nvPr/>
            </p:nvSpPr>
            <p:spPr>
              <a:xfrm rot="10800000">
                <a:off x="5020377" y="2375546"/>
                <a:ext cx="85800" cy="81600"/>
              </a:xfrm>
              <a:prstGeom prst="ellipse">
                <a:avLst/>
              </a:prstGeom>
              <a:solidFill>
                <a:srgbClr val="88CCEE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endParaRPr sz="12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190;g3711a51c7fa_0_88">
                <a:extLst>
                  <a:ext uri="{FF2B5EF4-FFF2-40B4-BE49-F238E27FC236}">
                    <a16:creationId xmlns:a16="http://schemas.microsoft.com/office/drawing/2014/main" id="{F11CF4D7-0870-A419-98BB-3378B8C8E7C0}"/>
                  </a:ext>
                </a:extLst>
              </p:cNvPr>
              <p:cNvSpPr/>
              <p:nvPr/>
            </p:nvSpPr>
            <p:spPr>
              <a:xfrm>
                <a:off x="5028120" y="2071552"/>
                <a:ext cx="85800" cy="80400"/>
              </a:xfrm>
              <a:prstGeom prst="rect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endParaRPr sz="12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191;g3711a51c7fa_0_88">
                <a:extLst>
                  <a:ext uri="{FF2B5EF4-FFF2-40B4-BE49-F238E27FC236}">
                    <a16:creationId xmlns:a16="http://schemas.microsoft.com/office/drawing/2014/main" id="{A9E0F359-0279-3E2E-357E-898E225DEE93}"/>
                  </a:ext>
                </a:extLst>
              </p:cNvPr>
              <p:cNvSpPr/>
              <p:nvPr/>
            </p:nvSpPr>
            <p:spPr>
              <a:xfrm>
                <a:off x="5043366" y="3020235"/>
                <a:ext cx="82500" cy="78000"/>
              </a:xfrm>
              <a:prstGeom prst="ellipse">
                <a:avLst/>
              </a:prstGeom>
              <a:solidFill>
                <a:srgbClr val="DDCC77">
                  <a:alpha val="47840"/>
                </a:srgbClr>
              </a:solidFill>
              <a:ln w="9525" cap="flat" cmpd="sng">
                <a:solidFill>
                  <a:srgbClr val="DDCC77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endParaRPr sz="12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192;g3711a51c7fa_0_88">
                <a:extLst>
                  <a:ext uri="{FF2B5EF4-FFF2-40B4-BE49-F238E27FC236}">
                    <a16:creationId xmlns:a16="http://schemas.microsoft.com/office/drawing/2014/main" id="{6BEE5D19-31B6-C903-E1F0-EE0C73DDAC9A}"/>
                  </a:ext>
                </a:extLst>
              </p:cNvPr>
              <p:cNvSpPr txBox="1"/>
              <p:nvPr/>
            </p:nvSpPr>
            <p:spPr>
              <a:xfrm>
                <a:off x="5090394" y="2314729"/>
                <a:ext cx="599700" cy="20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rPr lang="en" sz="750" b="1" i="0" u="none" strike="noStrike" cap="none">
                    <a:solidFill>
                      <a:srgbClr val="000000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rPr>
                  <a:t>Utilities</a:t>
                </a:r>
                <a:endParaRPr sz="75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193;g3711a51c7fa_0_88">
                <a:extLst>
                  <a:ext uri="{FF2B5EF4-FFF2-40B4-BE49-F238E27FC236}">
                    <a16:creationId xmlns:a16="http://schemas.microsoft.com/office/drawing/2014/main" id="{605D875E-40E3-E33C-70DC-F70C6D52A032}"/>
                  </a:ext>
                </a:extLst>
              </p:cNvPr>
              <p:cNvSpPr txBox="1"/>
              <p:nvPr/>
            </p:nvSpPr>
            <p:spPr>
              <a:xfrm>
                <a:off x="5088196" y="2008974"/>
                <a:ext cx="626100" cy="20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rPr lang="en" sz="750" b="1" i="0" u="none" strike="noStrike" cap="none">
                    <a:solidFill>
                      <a:srgbClr val="000000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rPr>
                  <a:t>City</a:t>
                </a:r>
                <a:endParaRPr sz="75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194;g3711a51c7fa_0_88">
                <a:extLst>
                  <a:ext uri="{FF2B5EF4-FFF2-40B4-BE49-F238E27FC236}">
                    <a16:creationId xmlns:a16="http://schemas.microsoft.com/office/drawing/2014/main" id="{57DC7252-6884-4618-D0AF-E344E43708F3}"/>
                  </a:ext>
                </a:extLst>
              </p:cNvPr>
              <p:cNvSpPr txBox="1"/>
              <p:nvPr/>
            </p:nvSpPr>
            <p:spPr>
              <a:xfrm>
                <a:off x="5083228" y="2760917"/>
                <a:ext cx="996900" cy="20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rPr lang="en" sz="750" b="1" i="0" u="none" strike="noStrike" cap="none">
                    <a:solidFill>
                      <a:srgbClr val="000000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rPr>
                  <a:t>Node-subregion</a:t>
                </a:r>
                <a:endParaRPr sz="75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95;g3711a51c7fa_0_88">
                <a:extLst>
                  <a:ext uri="{FF2B5EF4-FFF2-40B4-BE49-F238E27FC236}">
                    <a16:creationId xmlns:a16="http://schemas.microsoft.com/office/drawing/2014/main" id="{36EFC0F0-4521-865A-4C4C-3CFECAD115A9}"/>
                  </a:ext>
                </a:extLst>
              </p:cNvPr>
              <p:cNvSpPr/>
              <p:nvPr/>
            </p:nvSpPr>
            <p:spPr>
              <a:xfrm>
                <a:off x="5026993" y="2680125"/>
                <a:ext cx="85800" cy="81600"/>
              </a:xfrm>
              <a:prstGeom prst="triangle">
                <a:avLst>
                  <a:gd name="adj" fmla="val 50000"/>
                </a:avLst>
              </a:prstGeom>
              <a:solidFill>
                <a:srgbClr val="11773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endParaRPr sz="12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96;g3711a51c7fa_0_88">
                <a:extLst>
                  <a:ext uri="{FF2B5EF4-FFF2-40B4-BE49-F238E27FC236}">
                    <a16:creationId xmlns:a16="http://schemas.microsoft.com/office/drawing/2014/main" id="{C9D6E27A-8177-1761-88E1-CBF3EE9DD068}"/>
                  </a:ext>
                </a:extLst>
              </p:cNvPr>
              <p:cNvSpPr txBox="1"/>
              <p:nvPr/>
            </p:nvSpPr>
            <p:spPr>
              <a:xfrm>
                <a:off x="5088175" y="2627675"/>
                <a:ext cx="626100" cy="20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rPr lang="en" sz="750" b="1" i="0" u="none" strike="noStrike" cap="none">
                    <a:solidFill>
                      <a:srgbClr val="000000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rPr>
                  <a:t>Startups</a:t>
                </a:r>
                <a:endParaRPr sz="75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97;g3711a51c7fa_0_88">
                <a:extLst>
                  <a:ext uri="{FF2B5EF4-FFF2-40B4-BE49-F238E27FC236}">
                    <a16:creationId xmlns:a16="http://schemas.microsoft.com/office/drawing/2014/main" id="{20D1E13D-81B4-97A6-3EF8-9F1EBE32B7FE}"/>
                  </a:ext>
                </a:extLst>
              </p:cNvPr>
              <p:cNvSpPr txBox="1"/>
              <p:nvPr/>
            </p:nvSpPr>
            <p:spPr>
              <a:xfrm>
                <a:off x="5086647" y="3194350"/>
                <a:ext cx="1055100" cy="315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rPr lang="en" sz="750" b="1" i="0" u="none" strike="noStrike" cap="none">
                    <a:solidFill>
                      <a:srgbClr val="000000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rPr>
                  <a:t>County in Region of Service Area</a:t>
                </a:r>
                <a:endParaRPr sz="75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98;g3711a51c7fa_0_88">
                <a:extLst>
                  <a:ext uri="{FF2B5EF4-FFF2-40B4-BE49-F238E27FC236}">
                    <a16:creationId xmlns:a16="http://schemas.microsoft.com/office/drawing/2014/main" id="{C3BA2D1F-15DC-7104-CCC8-7FFD5DA725E5}"/>
                  </a:ext>
                </a:extLst>
              </p:cNvPr>
              <p:cNvSpPr/>
              <p:nvPr/>
            </p:nvSpPr>
            <p:spPr>
              <a:xfrm rot="10800000">
                <a:off x="5044606" y="3244908"/>
                <a:ext cx="85800" cy="81600"/>
              </a:xfrm>
              <a:prstGeom prst="rect">
                <a:avLst/>
              </a:prstGeom>
              <a:solidFill>
                <a:srgbClr val="D0E3F2"/>
              </a:solidFill>
              <a:ln w="9525" cap="flat" cmpd="sng">
                <a:solidFill>
                  <a:srgbClr val="BEBFC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endParaRPr sz="12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04" name="Google Shape;199;g3711a51c7fa_0_88">
                <a:extLst>
                  <a:ext uri="{FF2B5EF4-FFF2-40B4-BE49-F238E27FC236}">
                    <a16:creationId xmlns:a16="http://schemas.microsoft.com/office/drawing/2014/main" id="{9CD2AA92-6346-0C44-6640-3EDC4761F49F}"/>
                  </a:ext>
                </a:extLst>
              </p:cNvPr>
              <p:cNvPicPr preferRelativeResize="0"/>
              <p:nvPr/>
            </p:nvPicPr>
            <p:blipFill rotWithShape="1">
              <a:blip r:embed="rId6" cstate="print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049299" y="3472353"/>
                <a:ext cx="85800" cy="7985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5" name="Google Shape;200;g3711a51c7fa_0_88">
                <a:extLst>
                  <a:ext uri="{FF2B5EF4-FFF2-40B4-BE49-F238E27FC236}">
                    <a16:creationId xmlns:a16="http://schemas.microsoft.com/office/drawing/2014/main" id="{FF06BE94-70A1-F72B-1CFE-E5A5DB81969A}"/>
                  </a:ext>
                </a:extLst>
              </p:cNvPr>
              <p:cNvSpPr txBox="1"/>
              <p:nvPr/>
            </p:nvSpPr>
            <p:spPr>
              <a:xfrm>
                <a:off x="5093471" y="3412562"/>
                <a:ext cx="1055100" cy="20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rPr lang="en" sz="750" b="1" i="0" u="none" strike="noStrike" cap="none">
                    <a:solidFill>
                      <a:srgbClr val="000000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rPr>
                  <a:t>Pueblos</a:t>
                </a:r>
                <a:endParaRPr sz="75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201;g3711a51c7fa_0_88">
                <a:extLst>
                  <a:ext uri="{FF2B5EF4-FFF2-40B4-BE49-F238E27FC236}">
                    <a16:creationId xmlns:a16="http://schemas.microsoft.com/office/drawing/2014/main" id="{EF94AA57-542D-FEF9-2F30-78A18FA3D195}"/>
                  </a:ext>
                </a:extLst>
              </p:cNvPr>
              <p:cNvSpPr txBox="1"/>
              <p:nvPr/>
            </p:nvSpPr>
            <p:spPr>
              <a:xfrm>
                <a:off x="5087731" y="2162458"/>
                <a:ext cx="1088100" cy="20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rPr lang="en" sz="750" b="1" i="0" u="none" strike="noStrike" cap="none">
                    <a:solidFill>
                      <a:srgbClr val="000000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rPr>
                  <a:t>Community College</a:t>
                </a:r>
                <a:endParaRPr sz="75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202;g3711a51c7fa_0_88">
                <a:extLst>
                  <a:ext uri="{FF2B5EF4-FFF2-40B4-BE49-F238E27FC236}">
                    <a16:creationId xmlns:a16="http://schemas.microsoft.com/office/drawing/2014/main" id="{EEE396AB-1925-C647-F19E-5B8E8E2B186F}"/>
                  </a:ext>
                </a:extLst>
              </p:cNvPr>
              <p:cNvSpPr/>
              <p:nvPr/>
            </p:nvSpPr>
            <p:spPr>
              <a:xfrm>
                <a:off x="5037425" y="3015277"/>
                <a:ext cx="97800" cy="90900"/>
              </a:xfrm>
              <a:prstGeom prst="ellipse">
                <a:avLst/>
              </a:prstGeom>
              <a:noFill/>
              <a:ln w="12700" cap="flat" cmpd="sng">
                <a:solidFill>
                  <a:srgbClr val="C97630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203;g3711a51c7fa_0_88">
                <a:extLst>
                  <a:ext uri="{FF2B5EF4-FFF2-40B4-BE49-F238E27FC236}">
                    <a16:creationId xmlns:a16="http://schemas.microsoft.com/office/drawing/2014/main" id="{380CE438-BB6F-8F33-DD35-EA28A7E1FF82}"/>
                  </a:ext>
                </a:extLst>
              </p:cNvPr>
              <p:cNvSpPr/>
              <p:nvPr/>
            </p:nvSpPr>
            <p:spPr>
              <a:xfrm>
                <a:off x="5029635" y="2838719"/>
                <a:ext cx="82500" cy="78000"/>
              </a:xfrm>
              <a:prstGeom prst="ellipse">
                <a:avLst/>
              </a:prstGeom>
              <a:solidFill>
                <a:srgbClr val="DDCC77">
                  <a:alpha val="47840"/>
                </a:srgbClr>
              </a:solidFill>
              <a:ln w="9525" cap="flat" cmpd="sng">
                <a:solidFill>
                  <a:srgbClr val="DDCC77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endParaRPr sz="12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204;g3711a51c7fa_0_88">
                <a:extLst>
                  <a:ext uri="{FF2B5EF4-FFF2-40B4-BE49-F238E27FC236}">
                    <a16:creationId xmlns:a16="http://schemas.microsoft.com/office/drawing/2014/main" id="{3450E424-1664-08A9-F438-FA58675D38A1}"/>
                  </a:ext>
                </a:extLst>
              </p:cNvPr>
              <p:cNvSpPr txBox="1"/>
              <p:nvPr/>
            </p:nvSpPr>
            <p:spPr>
              <a:xfrm>
                <a:off x="5111699" y="2947700"/>
                <a:ext cx="1195800" cy="315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rPr lang="en" sz="750" b="1" i="0" u="none" strike="noStrike" cap="none">
                    <a:solidFill>
                      <a:srgbClr val="000000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rPr>
                  <a:t>Future node-subregion</a:t>
                </a:r>
                <a:endParaRPr sz="75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205;g3711a51c7fa_0_88">
                <a:extLst>
                  <a:ext uri="{FF2B5EF4-FFF2-40B4-BE49-F238E27FC236}">
                    <a16:creationId xmlns:a16="http://schemas.microsoft.com/office/drawing/2014/main" id="{1334B12A-A3CA-3C69-9EFC-50EA5036A6D7}"/>
                  </a:ext>
                </a:extLst>
              </p:cNvPr>
              <p:cNvSpPr/>
              <p:nvPr/>
            </p:nvSpPr>
            <p:spPr>
              <a:xfrm>
                <a:off x="7936730" y="2713308"/>
                <a:ext cx="85800" cy="84900"/>
              </a:xfrm>
              <a:prstGeom prst="pentagon">
                <a:avLst>
                  <a:gd name="hf" fmla="val 105146"/>
                  <a:gd name="vf" fmla="val 110557"/>
                </a:avLst>
              </a:prstGeom>
              <a:solidFill>
                <a:srgbClr val="AA449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endParaRPr sz="6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206;g3711a51c7fa_0_88">
                <a:extLst>
                  <a:ext uri="{FF2B5EF4-FFF2-40B4-BE49-F238E27FC236}">
                    <a16:creationId xmlns:a16="http://schemas.microsoft.com/office/drawing/2014/main" id="{10C7CE74-FF29-C6DC-8DC5-DBC8E47953C8}"/>
                  </a:ext>
                </a:extLst>
              </p:cNvPr>
              <p:cNvSpPr/>
              <p:nvPr/>
            </p:nvSpPr>
            <p:spPr>
              <a:xfrm rot="-2700000">
                <a:off x="5052106" y="3597006"/>
                <a:ext cx="80186" cy="77640"/>
              </a:xfrm>
              <a:prstGeom prst="plus">
                <a:avLst>
                  <a:gd name="adj" fmla="val 25000"/>
                </a:avLst>
              </a:prstGeom>
              <a:solidFill>
                <a:srgbClr val="FFE599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endParaRPr sz="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207;g3711a51c7fa_0_88">
                <a:extLst>
                  <a:ext uri="{FF2B5EF4-FFF2-40B4-BE49-F238E27FC236}">
                    <a16:creationId xmlns:a16="http://schemas.microsoft.com/office/drawing/2014/main" id="{AC6D2042-C031-D336-F8EE-9B92CE77EB7F}"/>
                  </a:ext>
                </a:extLst>
              </p:cNvPr>
              <p:cNvSpPr/>
              <p:nvPr/>
            </p:nvSpPr>
            <p:spPr>
              <a:xfrm rot="484832">
                <a:off x="6618379" y="2646492"/>
                <a:ext cx="1863199" cy="1248000"/>
              </a:xfrm>
              <a:prstGeom prst="arc">
                <a:avLst>
                  <a:gd name="adj1" fmla="val 11615284"/>
                  <a:gd name="adj2" fmla="val 287765"/>
                </a:avLst>
              </a:prstGeom>
              <a:solidFill>
                <a:srgbClr val="DDCC77">
                  <a:alpha val="47840"/>
                </a:srgbClr>
              </a:solidFill>
              <a:ln w="9525" cap="flat" cmpd="sng">
                <a:solidFill>
                  <a:srgbClr val="DDCC77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" name="Google Shape;208;g3711a51c7fa_0_88">
              <a:extLst>
                <a:ext uri="{FF2B5EF4-FFF2-40B4-BE49-F238E27FC236}">
                  <a16:creationId xmlns:a16="http://schemas.microsoft.com/office/drawing/2014/main" id="{19394E4C-F01B-21DE-BC63-09B9381F8C2A}"/>
                </a:ext>
              </a:extLst>
            </p:cNvPr>
            <p:cNvSpPr txBox="1"/>
            <p:nvPr/>
          </p:nvSpPr>
          <p:spPr>
            <a:xfrm>
              <a:off x="5027760" y="4308142"/>
              <a:ext cx="1088100" cy="20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en" sz="750" b="1" i="0" u="none" strike="noStrike" cap="none" dirty="0">
                  <a:solidFill>
                    <a:srgbClr val="000000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</a:t>
              </a:r>
              <a:r>
                <a:rPr lang="en" sz="750" b="1" dirty="0">
                  <a:latin typeface="Libre Franklin"/>
                  <a:ea typeface="Libre Franklin"/>
                  <a:cs typeface="Libre Franklin"/>
                  <a:sym typeface="Libre Franklin"/>
                </a:rPr>
                <a:t>ore Partners</a:t>
              </a:r>
              <a:endParaRPr sz="7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" name="Google Shape;103;g3711a51c7fa_0_88">
            <a:extLst>
              <a:ext uri="{FF2B5EF4-FFF2-40B4-BE49-F238E27FC236}">
                <a16:creationId xmlns:a16="http://schemas.microsoft.com/office/drawing/2014/main" id="{EDE1EBD2-BD4A-42EC-4D87-CD9F53FB18C2}"/>
              </a:ext>
            </a:extLst>
          </p:cNvPr>
          <p:cNvSpPr txBox="1"/>
          <p:nvPr/>
        </p:nvSpPr>
        <p:spPr>
          <a:xfrm>
            <a:off x="375922" y="1072355"/>
            <a:ext cx="4048500" cy="3597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Regional Coalition to Scale &amp; Commercialize Water and Energy Security Technologies</a:t>
            </a:r>
            <a:endParaRPr sz="1200" b="1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en" sz="1200" u="sng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Problem: </a:t>
            </a:r>
          </a:p>
          <a:p>
            <a:pPr marL="640080" lvl="3">
              <a:buClr>
                <a:schemeClr val="dk1"/>
              </a:buClr>
              <a:buSzPts val="1200"/>
              <a:buFont typeface="Courier New" panose="02070309020205020404" pitchFamily="49" charset="0"/>
              <a:buChar char="o"/>
            </a:pPr>
            <a:r>
              <a:rPr lang="en" sz="1100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 </a:t>
            </a:r>
            <a:r>
              <a:rPr lang="en" sz="11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Most water stressed state in America </a:t>
            </a:r>
            <a:endParaRPr sz="1100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en" sz="1200" u="sng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Resources:</a:t>
            </a:r>
          </a:p>
          <a:p>
            <a:pPr marL="640080" lvl="3">
              <a:buClr>
                <a:schemeClr val="dk1"/>
              </a:buClr>
              <a:buSzPts val="1200"/>
              <a:buFont typeface="Courier New" panose="02070309020205020404" pitchFamily="49" charset="0"/>
              <a:buChar char="o"/>
            </a:pPr>
            <a:r>
              <a:rPr lang="en" sz="12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 </a:t>
            </a:r>
            <a:r>
              <a:rPr lang="en" sz="11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2</a:t>
            </a:r>
            <a:r>
              <a:rPr lang="en" sz="1100" baseline="300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nd</a:t>
            </a:r>
            <a:r>
              <a:rPr lang="en" sz="11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largest oil producing state</a:t>
            </a:r>
          </a:p>
          <a:p>
            <a:pPr marL="640080" lvl="3">
              <a:buClr>
                <a:schemeClr val="dk1"/>
              </a:buClr>
              <a:buSzPts val="1200"/>
              <a:buFont typeface="Courier New" panose="02070309020205020404" pitchFamily="49" charset="0"/>
              <a:buChar char="o"/>
            </a:pPr>
            <a:r>
              <a:rPr lang="en" sz="11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 Large brackish water resources</a:t>
            </a:r>
          </a:p>
          <a:p>
            <a:pPr marL="640080" lvl="3">
              <a:buClr>
                <a:schemeClr val="dk1"/>
              </a:buClr>
              <a:buSzPts val="1200"/>
              <a:buFont typeface="Courier New" panose="02070309020205020404" pitchFamily="49" charset="0"/>
              <a:buChar char="o"/>
            </a:pPr>
            <a:r>
              <a:rPr lang="en" sz="11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 Solar, wind, and geothermal resources</a:t>
            </a:r>
          </a:p>
          <a:p>
            <a:pPr marL="640080" lvl="3">
              <a:buClr>
                <a:schemeClr val="dk1"/>
              </a:buClr>
              <a:buSzPts val="1200"/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 State government support</a:t>
            </a:r>
            <a:endParaRPr sz="1100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Strong R&amp;D, industry, and workforce partners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Robust community engagement </a:t>
            </a:r>
            <a:endParaRPr sz="1200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Coalition of 50+ is growing</a:t>
            </a:r>
            <a:endParaRPr sz="1200" b="1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304800" algn="l" rtl="0">
              <a:lnSpc>
                <a:spcPct val="10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22 industry partners</a:t>
            </a:r>
            <a:endParaRPr sz="1200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3048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5 venture capital</a:t>
            </a:r>
            <a:endParaRPr sz="1200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3048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2 national labs</a:t>
            </a:r>
            <a:endParaRPr sz="1200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3048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3 workforce development providers</a:t>
            </a:r>
            <a:endParaRPr sz="1200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3048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6 state and local government entities</a:t>
            </a:r>
            <a:endParaRPr sz="1200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3048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5 academic institutions</a:t>
            </a: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FF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14" name="Google Shape;408;g3716558f118_8_265">
            <a:extLst>
              <a:ext uri="{FF2B5EF4-FFF2-40B4-BE49-F238E27FC236}">
                <a16:creationId xmlns:a16="http://schemas.microsoft.com/office/drawing/2014/main" id="{350D28C8-7843-AFFD-6E43-4DBBCF4CBA14}"/>
              </a:ext>
            </a:extLst>
          </p:cNvPr>
          <p:cNvSpPr/>
          <p:nvPr/>
        </p:nvSpPr>
        <p:spPr>
          <a:xfrm>
            <a:off x="0" y="770316"/>
            <a:ext cx="954900" cy="76800"/>
          </a:xfrm>
          <a:prstGeom prst="rect">
            <a:avLst/>
          </a:prstGeom>
          <a:solidFill>
            <a:srgbClr val="1AAE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5" name="Google Shape;409;g3716558f118_8_265" descr="A colorful flower with leaves&#10;&#10;Description automatically generated with medium confidence">
            <a:extLst>
              <a:ext uri="{FF2B5EF4-FFF2-40B4-BE49-F238E27FC236}">
                <a16:creationId xmlns:a16="http://schemas.microsoft.com/office/drawing/2014/main" id="{26D3FA05-BC93-2F43-7586-350C5DE7B944}"/>
              </a:ext>
            </a:extLst>
          </p:cNvPr>
          <p:cNvPicPr preferRelativeResize="0"/>
          <p:nvPr/>
        </p:nvPicPr>
        <p:blipFill rotWithShape="1">
          <a:blip r:embed="rId7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816" y="76212"/>
            <a:ext cx="711276" cy="618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/>
          <p:nvPr/>
        </p:nvSpPr>
        <p:spPr>
          <a:xfrm>
            <a:off x="5283925" y="-8250"/>
            <a:ext cx="3860100" cy="2927913"/>
          </a:xfrm>
          <a:prstGeom prst="rect">
            <a:avLst/>
          </a:prstGeom>
          <a:solidFill>
            <a:srgbClr val="0E132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8"/>
          <p:cNvSpPr txBox="1"/>
          <p:nvPr/>
        </p:nvSpPr>
        <p:spPr>
          <a:xfrm>
            <a:off x="612372" y="437338"/>
            <a:ext cx="4146968" cy="3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0" u="none" strike="noStrike" cap="none" dirty="0">
                <a:solidFill>
                  <a:schemeClr val="tx1"/>
                </a:solidFill>
                <a:latin typeface="Inter"/>
                <a:ea typeface="Inter"/>
                <a:cs typeface="Inter"/>
                <a:sym typeface="Inter"/>
              </a:rPr>
              <a:t>WHAT ARE NSF ENGINES?</a:t>
            </a:r>
            <a:endParaRPr sz="2400" b="1" i="0" u="none" strike="noStrike" cap="none" dirty="0">
              <a:solidFill>
                <a:schemeClr val="tx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1" name="Google Shape;101;p18"/>
          <p:cNvSpPr txBox="1"/>
          <p:nvPr/>
        </p:nvSpPr>
        <p:spPr>
          <a:xfrm>
            <a:off x="425030" y="934546"/>
            <a:ext cx="4858895" cy="2209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238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Among the </a:t>
            </a:r>
            <a:r>
              <a:rPr lang="en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largest investments in place-based research and development</a:t>
            </a:r>
            <a:r>
              <a:rPr lang="en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in the history of the US</a:t>
            </a:r>
          </a:p>
          <a:p>
            <a:pPr marL="3238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endParaRPr lang="en" sz="800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1028700" lvl="1" indent="-304800">
              <a:buClr>
                <a:schemeClr val="dk1"/>
              </a:buClr>
              <a:buSzPts val="1200"/>
              <a:buFont typeface="Courier New" panose="02070309020205020404" pitchFamily="49" charset="0"/>
              <a:buChar char="o"/>
            </a:pPr>
            <a:r>
              <a:rPr lang="en" sz="12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Up to $160 million over 10-years</a:t>
            </a:r>
            <a:br>
              <a:rPr lang="en" sz="12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</a:br>
            <a:endParaRPr sz="1200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en" sz="1600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Three core functions</a:t>
            </a:r>
            <a:r>
              <a:rPr lang="en" sz="16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endParaRPr sz="800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10287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urier New" panose="02070309020205020404" pitchFamily="49" charset="0"/>
              <a:buChar char="o"/>
            </a:pPr>
            <a:r>
              <a:rPr lang="en" sz="12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Use-inspired Research &amp; Development (R&amp;D)</a:t>
            </a:r>
            <a:endParaRPr sz="1200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10287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urier New" panose="02070309020205020404" pitchFamily="49" charset="0"/>
              <a:buChar char="o"/>
            </a:pPr>
            <a:r>
              <a:rPr lang="en" sz="12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Translation of innovation for societal benefit</a:t>
            </a:r>
            <a:endParaRPr sz="1200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10287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urier New" panose="02070309020205020404" pitchFamily="49" charset="0"/>
              <a:buChar char="o"/>
            </a:pPr>
            <a:r>
              <a:rPr lang="en" sz="12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Workforce Development</a:t>
            </a:r>
            <a:endParaRPr sz="1200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02" name="Google Shape;102;p18"/>
          <p:cNvPicPr preferRelativeResize="0"/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0" t="-7"/>
          <a:stretch/>
        </p:blipFill>
        <p:spPr>
          <a:xfrm>
            <a:off x="5390875" y="35959"/>
            <a:ext cx="3646200" cy="800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02;p18">
            <a:extLst>
              <a:ext uri="{FF2B5EF4-FFF2-40B4-BE49-F238E27FC236}">
                <a16:creationId xmlns:a16="http://schemas.microsoft.com/office/drawing/2014/main" id="{902F30BD-8A85-E32A-72EE-6C2B3E1CCC4D}"/>
              </a:ext>
            </a:extLst>
          </p:cNvPr>
          <p:cNvPicPr preferRelativeResize="0"/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3925" y="836810"/>
            <a:ext cx="3646200" cy="136796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166FBF50-CEF7-5031-5431-AB04129B49B7}"/>
              </a:ext>
            </a:extLst>
          </p:cNvPr>
          <p:cNvGrpSpPr/>
          <p:nvPr/>
        </p:nvGrpSpPr>
        <p:grpSpPr>
          <a:xfrm>
            <a:off x="828900" y="3395538"/>
            <a:ext cx="7486200" cy="1249430"/>
            <a:chOff x="676540" y="3644191"/>
            <a:chExt cx="7486200" cy="1249430"/>
          </a:xfrm>
        </p:grpSpPr>
        <p:sp>
          <p:nvSpPr>
            <p:cNvPr id="2" name="Google Shape;353;g3711a51c7fa_0_215">
              <a:extLst>
                <a:ext uri="{FF2B5EF4-FFF2-40B4-BE49-F238E27FC236}">
                  <a16:creationId xmlns:a16="http://schemas.microsoft.com/office/drawing/2014/main" id="{91CA7622-80BF-7D97-9A96-CA00CDC485C7}"/>
                </a:ext>
              </a:extLst>
            </p:cNvPr>
            <p:cNvSpPr/>
            <p:nvPr/>
          </p:nvSpPr>
          <p:spPr>
            <a:xfrm>
              <a:off x="676540" y="3722795"/>
              <a:ext cx="7486200" cy="972317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rgbClr val="1AAED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354;g3711a51c7fa_0_215">
              <a:extLst>
                <a:ext uri="{FF2B5EF4-FFF2-40B4-BE49-F238E27FC236}">
                  <a16:creationId xmlns:a16="http://schemas.microsoft.com/office/drawing/2014/main" id="{CB0AA039-F732-5FC4-68B6-A0B999C55218}"/>
                </a:ext>
              </a:extLst>
            </p:cNvPr>
            <p:cNvSpPr/>
            <p:nvPr/>
          </p:nvSpPr>
          <p:spPr>
            <a:xfrm>
              <a:off x="1582315" y="3644191"/>
              <a:ext cx="184500" cy="184500"/>
            </a:xfrm>
            <a:prstGeom prst="ellipse">
              <a:avLst/>
            </a:prstGeom>
            <a:solidFill>
              <a:srgbClr val="FFFFFF"/>
            </a:solidFill>
            <a:ln w="76200" cap="flat" cmpd="sng">
              <a:solidFill>
                <a:srgbClr val="1AAED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355;g3711a51c7fa_0_215">
              <a:extLst>
                <a:ext uri="{FF2B5EF4-FFF2-40B4-BE49-F238E27FC236}">
                  <a16:creationId xmlns:a16="http://schemas.microsoft.com/office/drawing/2014/main" id="{EE591733-EC14-6416-7541-C28932418F39}"/>
                </a:ext>
              </a:extLst>
            </p:cNvPr>
            <p:cNvSpPr/>
            <p:nvPr/>
          </p:nvSpPr>
          <p:spPr>
            <a:xfrm>
              <a:off x="3028640" y="3644191"/>
              <a:ext cx="184500" cy="184500"/>
            </a:xfrm>
            <a:prstGeom prst="ellipse">
              <a:avLst/>
            </a:prstGeom>
            <a:solidFill>
              <a:srgbClr val="FFFFFF"/>
            </a:solidFill>
            <a:ln w="76200" cap="flat" cmpd="sng">
              <a:solidFill>
                <a:srgbClr val="1AAED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356;g3711a51c7fa_0_215">
              <a:extLst>
                <a:ext uri="{FF2B5EF4-FFF2-40B4-BE49-F238E27FC236}">
                  <a16:creationId xmlns:a16="http://schemas.microsoft.com/office/drawing/2014/main" id="{05DC493D-BAE0-7A8C-2EE3-4018388036F7}"/>
                </a:ext>
              </a:extLst>
            </p:cNvPr>
            <p:cNvSpPr/>
            <p:nvPr/>
          </p:nvSpPr>
          <p:spPr>
            <a:xfrm>
              <a:off x="4398765" y="3644191"/>
              <a:ext cx="184500" cy="184500"/>
            </a:xfrm>
            <a:prstGeom prst="ellipse">
              <a:avLst/>
            </a:prstGeom>
            <a:solidFill>
              <a:srgbClr val="FFFFFF"/>
            </a:solidFill>
            <a:ln w="76200" cap="flat" cmpd="sng">
              <a:solidFill>
                <a:srgbClr val="1AAED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57;g3711a51c7fa_0_215">
              <a:extLst>
                <a:ext uri="{FF2B5EF4-FFF2-40B4-BE49-F238E27FC236}">
                  <a16:creationId xmlns:a16="http://schemas.microsoft.com/office/drawing/2014/main" id="{A1B3D71B-8FEA-B5FE-9F5F-88D7621A1429}"/>
                </a:ext>
              </a:extLst>
            </p:cNvPr>
            <p:cNvSpPr/>
            <p:nvPr/>
          </p:nvSpPr>
          <p:spPr>
            <a:xfrm>
              <a:off x="5768890" y="3644191"/>
              <a:ext cx="184500" cy="184500"/>
            </a:xfrm>
            <a:prstGeom prst="ellipse">
              <a:avLst/>
            </a:prstGeom>
            <a:solidFill>
              <a:srgbClr val="FFFFFF"/>
            </a:solidFill>
            <a:ln w="76200" cap="flat" cmpd="sng">
              <a:solidFill>
                <a:srgbClr val="1AAED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58;g3711a51c7fa_0_215">
              <a:extLst>
                <a:ext uri="{FF2B5EF4-FFF2-40B4-BE49-F238E27FC236}">
                  <a16:creationId xmlns:a16="http://schemas.microsoft.com/office/drawing/2014/main" id="{D56D0C40-5EC3-4C12-C921-EB4B3D7F8AB2}"/>
                </a:ext>
              </a:extLst>
            </p:cNvPr>
            <p:cNvSpPr/>
            <p:nvPr/>
          </p:nvSpPr>
          <p:spPr>
            <a:xfrm>
              <a:off x="7215215" y="3644191"/>
              <a:ext cx="184500" cy="184500"/>
            </a:xfrm>
            <a:prstGeom prst="ellipse">
              <a:avLst/>
            </a:prstGeom>
            <a:solidFill>
              <a:srgbClr val="FFFFFF"/>
            </a:solidFill>
            <a:ln w="76200" cap="flat" cmpd="sng">
              <a:solidFill>
                <a:srgbClr val="1AAED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60;g3711a51c7fa_0_215">
              <a:extLst>
                <a:ext uri="{FF2B5EF4-FFF2-40B4-BE49-F238E27FC236}">
                  <a16:creationId xmlns:a16="http://schemas.microsoft.com/office/drawing/2014/main" id="{FE80538C-5F6A-C5FE-0F61-2FAA67C31858}"/>
                </a:ext>
              </a:extLst>
            </p:cNvPr>
            <p:cNvSpPr txBox="1"/>
            <p:nvPr/>
          </p:nvSpPr>
          <p:spPr>
            <a:xfrm>
              <a:off x="2277204" y="4493421"/>
              <a:ext cx="4098600" cy="400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dirty="0">
                  <a:solidFill>
                    <a:srgbClr val="1AAED0"/>
                  </a:solidFill>
                  <a:latin typeface="Inter"/>
                  <a:ea typeface="Inter"/>
                  <a:cs typeface="Inter"/>
                  <a:sym typeface="Inter"/>
                </a:rPr>
                <a:t>I N N O V A T I O N   F E E D B A C K   L O O P</a:t>
              </a:r>
              <a:endParaRPr sz="1300" b="1" dirty="0">
                <a:solidFill>
                  <a:srgbClr val="1AAED0"/>
                </a:solidFill>
              </a:endParaRPr>
            </a:p>
          </p:txBody>
        </p:sp>
        <p:sp>
          <p:nvSpPr>
            <p:cNvPr id="10" name="Google Shape;361;g3711a51c7fa_0_215">
              <a:extLst>
                <a:ext uri="{FF2B5EF4-FFF2-40B4-BE49-F238E27FC236}">
                  <a16:creationId xmlns:a16="http://schemas.microsoft.com/office/drawing/2014/main" id="{012BB52C-B4DB-EAC8-5618-CB841E35ECD0}"/>
                </a:ext>
              </a:extLst>
            </p:cNvPr>
            <p:cNvSpPr txBox="1"/>
            <p:nvPr/>
          </p:nvSpPr>
          <p:spPr>
            <a:xfrm>
              <a:off x="914365" y="3955332"/>
              <a:ext cx="1520400" cy="5539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dirty="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Regional</a:t>
              </a:r>
              <a:br>
                <a:rPr lang="en" sz="1200" b="1" dirty="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</a:br>
              <a:r>
                <a:rPr lang="en" sz="1200" b="1" dirty="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Engagement</a:t>
              </a:r>
              <a:endParaRPr sz="1200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1" name="Google Shape;362;g3711a51c7fa_0_215">
              <a:extLst>
                <a:ext uri="{FF2B5EF4-FFF2-40B4-BE49-F238E27FC236}">
                  <a16:creationId xmlns:a16="http://schemas.microsoft.com/office/drawing/2014/main" id="{BC9A5540-FD41-8AAC-8B89-72FF18E3569A}"/>
                </a:ext>
              </a:extLst>
            </p:cNvPr>
            <p:cNvSpPr txBox="1"/>
            <p:nvPr/>
          </p:nvSpPr>
          <p:spPr>
            <a:xfrm>
              <a:off x="2360690" y="3955332"/>
              <a:ext cx="1520400" cy="5539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dirty="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Workforce </a:t>
              </a:r>
              <a:br>
                <a:rPr lang="en" sz="1200" b="1" dirty="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</a:br>
              <a:r>
                <a:rPr lang="en" sz="1200" b="1" dirty="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Development</a:t>
              </a:r>
              <a:endParaRPr sz="1200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2" name="Google Shape;363;g3711a51c7fa_0_215">
              <a:extLst>
                <a:ext uri="{FF2B5EF4-FFF2-40B4-BE49-F238E27FC236}">
                  <a16:creationId xmlns:a16="http://schemas.microsoft.com/office/drawing/2014/main" id="{321237D6-2657-E777-A378-F21F1590B011}"/>
                </a:ext>
              </a:extLst>
            </p:cNvPr>
            <p:cNvSpPr txBox="1"/>
            <p:nvPr/>
          </p:nvSpPr>
          <p:spPr>
            <a:xfrm>
              <a:off x="3730815" y="3955332"/>
              <a:ext cx="1520400" cy="5539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dirty="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Use-Inspired</a:t>
              </a:r>
              <a:br>
                <a:rPr lang="en" sz="1200" b="1" dirty="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</a:br>
              <a:r>
                <a:rPr lang="en" sz="1200" b="1" dirty="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R&amp;D</a:t>
              </a:r>
              <a:endParaRPr sz="1200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3" name="Google Shape;364;g3711a51c7fa_0_215">
              <a:extLst>
                <a:ext uri="{FF2B5EF4-FFF2-40B4-BE49-F238E27FC236}">
                  <a16:creationId xmlns:a16="http://schemas.microsoft.com/office/drawing/2014/main" id="{C1049C26-AC31-65CB-8014-6078BAE98BF2}"/>
                </a:ext>
              </a:extLst>
            </p:cNvPr>
            <p:cNvSpPr txBox="1"/>
            <p:nvPr/>
          </p:nvSpPr>
          <p:spPr>
            <a:xfrm>
              <a:off x="5100940" y="3863000"/>
              <a:ext cx="1635970" cy="7386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dirty="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Strategic Investment &amp; Sustainable Capital</a:t>
              </a:r>
              <a:endParaRPr sz="1200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4" name="Google Shape;365;g3711a51c7fa_0_215">
              <a:extLst>
                <a:ext uri="{FF2B5EF4-FFF2-40B4-BE49-F238E27FC236}">
                  <a16:creationId xmlns:a16="http://schemas.microsoft.com/office/drawing/2014/main" id="{C7C97640-2C05-EF09-73E7-8B786ADE66A2}"/>
                </a:ext>
              </a:extLst>
            </p:cNvPr>
            <p:cNvSpPr txBox="1"/>
            <p:nvPr/>
          </p:nvSpPr>
          <p:spPr>
            <a:xfrm>
              <a:off x="6547265" y="3863000"/>
              <a:ext cx="1520400" cy="7386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dirty="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Translation of Innovation to Practice</a:t>
              </a:r>
              <a:endParaRPr sz="1200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0675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5F3C459-0405-2083-939D-DF137C889B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800" y="1307004"/>
            <a:ext cx="7351295" cy="3726138"/>
          </a:xfrm>
          <a:prstGeom prst="rect">
            <a:avLst/>
          </a:prstGeom>
        </p:spPr>
      </p:pic>
      <p:pic>
        <p:nvPicPr>
          <p:cNvPr id="6" name="Picture 2" descr="Overview">
            <a:extLst>
              <a:ext uri="{FF2B5EF4-FFF2-40B4-BE49-F238E27FC236}">
                <a16:creationId xmlns:a16="http://schemas.microsoft.com/office/drawing/2014/main" id="{46A8E6DE-4539-A932-3DB2-B4FC6CA315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 bwMode="auto">
          <a:xfrm>
            <a:off x="-1" y="0"/>
            <a:ext cx="9154919" cy="133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E2B692-7F18-74D9-AE39-BE30D55FDC3E}"/>
              </a:ext>
            </a:extLst>
          </p:cNvPr>
          <p:cNvSpPr txBox="1"/>
          <p:nvPr/>
        </p:nvSpPr>
        <p:spPr>
          <a:xfrm>
            <a:off x="4708357" y="4920769"/>
            <a:ext cx="4437648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/>
              <a:t>Source: https://</a:t>
            </a:r>
            <a:r>
              <a:rPr lang="en-US" sz="900" dirty="0" err="1"/>
              <a:t>www.nsf.gov</a:t>
            </a:r>
            <a:r>
              <a:rPr lang="en-US" sz="900" dirty="0"/>
              <a:t>/funding/initiatives/regional-innovation-engines/portfolio</a:t>
            </a:r>
          </a:p>
        </p:txBody>
      </p:sp>
    </p:spTree>
    <p:extLst>
      <p:ext uri="{BB962C8B-B14F-4D97-AF65-F5344CB8AC3E}">
        <p14:creationId xmlns:p14="http://schemas.microsoft.com/office/powerpoint/2010/main" val="31050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Overview">
            <a:extLst>
              <a:ext uri="{FF2B5EF4-FFF2-40B4-BE49-F238E27FC236}">
                <a16:creationId xmlns:a16="http://schemas.microsoft.com/office/drawing/2014/main" id="{84D04FEF-3A98-167F-CD9F-ADC395643C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 bwMode="auto">
          <a:xfrm>
            <a:off x="-1" y="0"/>
            <a:ext cx="9154919" cy="744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F43DFA8-9921-5381-31F3-CC5BE28D6996}"/>
              </a:ext>
            </a:extLst>
          </p:cNvPr>
          <p:cNvGraphicFramePr/>
          <p:nvPr/>
        </p:nvGraphicFramePr>
        <p:xfrm>
          <a:off x="109835" y="1566407"/>
          <a:ext cx="8924330" cy="1741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Google Shape;99;p18">
            <a:extLst>
              <a:ext uri="{FF2B5EF4-FFF2-40B4-BE49-F238E27FC236}">
                <a16:creationId xmlns:a16="http://schemas.microsoft.com/office/drawing/2014/main" id="{E76B960B-9058-6A19-4B94-5BD6B7460405}"/>
              </a:ext>
            </a:extLst>
          </p:cNvPr>
          <p:cNvSpPr txBox="1"/>
          <p:nvPr/>
        </p:nvSpPr>
        <p:spPr>
          <a:xfrm>
            <a:off x="3490697" y="1085423"/>
            <a:ext cx="1394637" cy="595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tx1"/>
                </a:solidFill>
                <a:latin typeface="Inter"/>
                <a:ea typeface="Inter"/>
                <a:cs typeface="Inter"/>
                <a:sym typeface="Inter"/>
              </a:rPr>
              <a:t>Timelines</a:t>
            </a:r>
            <a:endParaRPr sz="2000" b="1" i="0" u="none" strike="noStrike" cap="none" dirty="0">
              <a:solidFill>
                <a:schemeClr val="tx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D96C7C84-963E-4133-A478-CF738EDC18D0}"/>
              </a:ext>
            </a:extLst>
          </p:cNvPr>
          <p:cNvGraphicFramePr/>
          <p:nvPr/>
        </p:nvGraphicFramePr>
        <p:xfrm>
          <a:off x="109835" y="2929244"/>
          <a:ext cx="8924330" cy="1741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156A5F6-62A6-122E-0EAA-7AB8AF0D3019}"/>
              </a:ext>
            </a:extLst>
          </p:cNvPr>
          <p:cNvSpPr txBox="1"/>
          <p:nvPr/>
        </p:nvSpPr>
        <p:spPr>
          <a:xfrm>
            <a:off x="3691725" y="1786160"/>
            <a:ext cx="992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ROUND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D66FE6-BD4D-B7D8-B21E-69ABCBC793CE}"/>
              </a:ext>
            </a:extLst>
          </p:cNvPr>
          <p:cNvSpPr txBox="1"/>
          <p:nvPr/>
        </p:nvSpPr>
        <p:spPr>
          <a:xfrm>
            <a:off x="3691725" y="3148997"/>
            <a:ext cx="992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ROUND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470350-E3BE-D380-78DE-6D1F63D2B58E}"/>
              </a:ext>
            </a:extLst>
          </p:cNvPr>
          <p:cNvSpPr txBox="1"/>
          <p:nvPr/>
        </p:nvSpPr>
        <p:spPr>
          <a:xfrm>
            <a:off x="7673652" y="1799192"/>
            <a:ext cx="1063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AF85EB-7D25-7E5B-6EDE-1C8BCDFE03C8}"/>
              </a:ext>
            </a:extLst>
          </p:cNvPr>
          <p:cNvSpPr txBox="1"/>
          <p:nvPr/>
        </p:nvSpPr>
        <p:spPr>
          <a:xfrm>
            <a:off x="5179105" y="3148996"/>
            <a:ext cx="1063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</a:t>
            </a:r>
          </a:p>
        </p:txBody>
      </p:sp>
    </p:spTree>
    <p:extLst>
      <p:ext uri="{BB962C8B-B14F-4D97-AF65-F5344CB8AC3E}">
        <p14:creationId xmlns:p14="http://schemas.microsoft.com/office/powerpoint/2010/main" val="4037535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711a51c7fa_0_79"/>
          <p:cNvSpPr txBox="1"/>
          <p:nvPr/>
        </p:nvSpPr>
        <p:spPr>
          <a:xfrm>
            <a:off x="1135623" y="76212"/>
            <a:ext cx="3971702" cy="61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rgbClr val="10AED1"/>
                </a:solidFill>
                <a:latin typeface="Inter"/>
                <a:ea typeface="Inter"/>
                <a:cs typeface="Inter"/>
                <a:sym typeface="Inter"/>
              </a:rPr>
              <a:t>A D V A N C I N G   A M E R I C A ‘ S   </a:t>
            </a:r>
            <a:br>
              <a:rPr lang="en" sz="1500" b="1" dirty="0">
                <a:solidFill>
                  <a:srgbClr val="10AED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en" sz="1500" b="1" dirty="0">
                <a:solidFill>
                  <a:srgbClr val="10AED1"/>
                </a:solidFill>
                <a:latin typeface="Inter"/>
                <a:ea typeface="Inter"/>
                <a:cs typeface="Inter"/>
                <a:sym typeface="Inter"/>
              </a:rPr>
              <a:t>W A T E R   A C C E S S   &amp;   S E C U R I T Y</a:t>
            </a:r>
            <a:endParaRPr sz="1500" b="1" i="0" u="none" strike="noStrike" cap="none" dirty="0">
              <a:solidFill>
                <a:srgbClr val="10AED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0" name="Google Shape;90;g3711a51c7fa_0_79"/>
          <p:cNvSpPr txBox="1"/>
          <p:nvPr/>
        </p:nvSpPr>
        <p:spPr>
          <a:xfrm>
            <a:off x="6114850" y="4810351"/>
            <a:ext cx="23403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" sz="500" b="1">
                <a:solidFill>
                  <a:srgbClr val="10AED1"/>
                </a:solidFill>
                <a:latin typeface="Inter"/>
                <a:ea typeface="Inter"/>
                <a:cs typeface="Inter"/>
                <a:sym typeface="Inter"/>
              </a:rPr>
              <a:t>3</a:t>
            </a:r>
            <a:endParaRPr sz="500" b="1" i="0" u="none" strike="noStrike" cap="none">
              <a:solidFill>
                <a:srgbClr val="10AED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93" name="Google Shape;93;g3711a51c7fa_0_79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72300" y="-16075"/>
            <a:ext cx="3971702" cy="5159574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g3711a51c7fa_0_79"/>
          <p:cNvSpPr txBox="1"/>
          <p:nvPr/>
        </p:nvSpPr>
        <p:spPr>
          <a:xfrm>
            <a:off x="655325" y="1144037"/>
            <a:ext cx="4452000" cy="33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 b="1" u="sng" dirty="0"/>
              <a:t>Why Us</a:t>
            </a:r>
            <a:r>
              <a:rPr lang="en" sz="1200" b="1" dirty="0"/>
              <a:t>: </a:t>
            </a:r>
            <a:r>
              <a:rPr lang="en" sz="12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We are the preeminent coalition of industry, National Labs, Tribal leaders, workforce developers, educators, investors, and government partners needed to create and commercialize water security technologies.</a:t>
            </a:r>
            <a:endParaRPr sz="1300" dirty="0"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rtl="0">
              <a:lnSpc>
                <a:spcPct val="10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 b="1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rtl="0">
              <a:lnSpc>
                <a:spcPct val="10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" sz="1200" b="1" u="sng" dirty="0">
                <a:latin typeface="Inter"/>
                <a:ea typeface="Inter"/>
                <a:cs typeface="Inter"/>
                <a:sym typeface="Inter"/>
              </a:rPr>
              <a:t>Why Now</a:t>
            </a:r>
            <a:r>
              <a:rPr lang="en" sz="1200" b="1" dirty="0">
                <a:latin typeface="Inter"/>
                <a:ea typeface="Inter"/>
                <a:cs typeface="Inter"/>
                <a:sym typeface="Inter"/>
              </a:rPr>
              <a:t>: </a:t>
            </a:r>
            <a:r>
              <a:rPr lang="en" sz="1200" dirty="0">
                <a:latin typeface="Inter"/>
                <a:ea typeface="Inter"/>
                <a:cs typeface="Inter"/>
                <a:sym typeface="Inter"/>
              </a:rPr>
              <a:t>Increased manufacturing, economic development, and population requires secure water</a:t>
            </a:r>
            <a:endParaRPr sz="1200" dirty="0"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rtl="0">
              <a:lnSpc>
                <a:spcPct val="105000"/>
              </a:lnSpc>
              <a:spcBef>
                <a:spcPts val="200"/>
              </a:spcBef>
              <a:spcAft>
                <a:spcPts val="0"/>
              </a:spcAft>
              <a:buNone/>
            </a:pPr>
            <a:endParaRPr sz="1200" b="1" dirty="0"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rtl="0">
              <a:lnSpc>
                <a:spcPct val="10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" sz="1200" b="1" dirty="0">
                <a:latin typeface="Inter"/>
                <a:ea typeface="Inter"/>
                <a:cs typeface="Inter"/>
                <a:sym typeface="Inter"/>
              </a:rPr>
              <a:t>Water Security is:</a:t>
            </a:r>
            <a:endParaRPr sz="1200" b="1" dirty="0">
              <a:latin typeface="Inter"/>
              <a:ea typeface="Inter"/>
              <a:cs typeface="Inter"/>
              <a:sym typeface="Inter"/>
            </a:endParaRPr>
          </a:p>
          <a:p>
            <a:pPr marL="457200" marR="0" lvl="0" indent="-304800" algn="l" rtl="0">
              <a:lnSpc>
                <a:spcPct val="105000"/>
              </a:lnSpc>
              <a:spcBef>
                <a:spcPts val="2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•"/>
            </a:pPr>
            <a:r>
              <a:rPr lang="en" sz="1200" dirty="0">
                <a:latin typeface="Inter"/>
                <a:ea typeface="Inter"/>
                <a:cs typeface="Inter"/>
                <a:sym typeface="Inter"/>
              </a:rPr>
              <a:t>National Security</a:t>
            </a:r>
            <a:endParaRPr sz="1200" dirty="0">
              <a:latin typeface="Inter"/>
              <a:ea typeface="Inter"/>
              <a:cs typeface="Inter"/>
              <a:sym typeface="Inter"/>
            </a:endParaRPr>
          </a:p>
          <a:p>
            <a:pPr marL="457200" marR="0" lvl="0" indent="-3048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•"/>
            </a:pPr>
            <a:r>
              <a:rPr lang="en" sz="1200" dirty="0">
                <a:latin typeface="Inter"/>
                <a:ea typeface="Inter"/>
                <a:cs typeface="Inter"/>
                <a:sym typeface="Inter"/>
              </a:rPr>
              <a:t>Economic Security</a:t>
            </a:r>
            <a:endParaRPr sz="1200" dirty="0">
              <a:latin typeface="Inter"/>
              <a:ea typeface="Inter"/>
              <a:cs typeface="Inter"/>
              <a:sym typeface="Inter"/>
            </a:endParaRPr>
          </a:p>
          <a:p>
            <a:pPr marL="457200" marR="0" lvl="0" indent="-3048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•"/>
            </a:pPr>
            <a:r>
              <a:rPr lang="en" sz="1200" dirty="0">
                <a:latin typeface="Inter"/>
                <a:ea typeface="Inter"/>
                <a:cs typeface="Inter"/>
                <a:sym typeface="Inter"/>
              </a:rPr>
              <a:t>Farming Security</a:t>
            </a:r>
            <a:endParaRPr sz="1200" dirty="0">
              <a:latin typeface="Inter"/>
              <a:ea typeface="Inter"/>
              <a:cs typeface="Inter"/>
              <a:sym typeface="Inter"/>
            </a:endParaRPr>
          </a:p>
          <a:p>
            <a:pPr marL="457200" marR="0" lvl="0" indent="-3048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•"/>
            </a:pPr>
            <a:r>
              <a:rPr lang="en" sz="1200" dirty="0">
                <a:latin typeface="Inter"/>
                <a:ea typeface="Inter"/>
                <a:cs typeface="Inter"/>
                <a:sym typeface="Inter"/>
              </a:rPr>
              <a:t>Energy Security </a:t>
            </a:r>
            <a:endParaRPr sz="1200" dirty="0">
              <a:latin typeface="Inter"/>
              <a:ea typeface="Inter"/>
              <a:cs typeface="Inter"/>
              <a:sym typeface="Inter"/>
            </a:endParaRPr>
          </a:p>
          <a:p>
            <a:pPr marL="457200" marR="0" lvl="0" indent="-3048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•"/>
            </a:pPr>
            <a:r>
              <a:rPr lang="en" sz="1200" dirty="0">
                <a:latin typeface="Inter"/>
                <a:ea typeface="Inter"/>
                <a:cs typeface="Inter"/>
                <a:sym typeface="Inter"/>
              </a:rPr>
              <a:t>Critical Materials &amp; Minerals Security</a:t>
            </a:r>
            <a:endParaRPr sz="1200" dirty="0">
              <a:latin typeface="Inter"/>
              <a:ea typeface="Inter"/>
              <a:cs typeface="Inter"/>
              <a:sym typeface="Inter"/>
            </a:endParaRPr>
          </a:p>
          <a:p>
            <a:pPr marL="457200" marR="0" lvl="0" indent="0" algn="l" rtl="0">
              <a:lnSpc>
                <a:spcPct val="105000"/>
              </a:lnSpc>
              <a:spcBef>
                <a:spcPts val="200"/>
              </a:spcBef>
              <a:spcAft>
                <a:spcPts val="0"/>
              </a:spcAft>
              <a:buNone/>
            </a:pPr>
            <a:endParaRPr sz="1200" b="1" dirty="0"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lnSpc>
                <a:spcPct val="10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Our Innovation and Tech Transfer Drives Water Security</a:t>
            </a:r>
            <a:endParaRPr sz="1200" dirty="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5" name="Google Shape;95;g3711a51c7fa_0_7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>
                <a:solidFill>
                  <a:srgbClr val="10AED1"/>
                </a:solidFill>
              </a:rPr>
              <a:t>5</a:t>
            </a:fld>
            <a:endParaRPr>
              <a:solidFill>
                <a:srgbClr val="10AED1"/>
              </a:solidFill>
            </a:endParaRPr>
          </a:p>
        </p:txBody>
      </p:sp>
      <p:sp>
        <p:nvSpPr>
          <p:cNvPr id="2" name="Google Shape;408;g3716558f118_8_265">
            <a:extLst>
              <a:ext uri="{FF2B5EF4-FFF2-40B4-BE49-F238E27FC236}">
                <a16:creationId xmlns:a16="http://schemas.microsoft.com/office/drawing/2014/main" id="{EEE6A8E0-E94A-3DD1-F101-C3EEEA1D3455}"/>
              </a:ext>
            </a:extLst>
          </p:cNvPr>
          <p:cNvSpPr/>
          <p:nvPr/>
        </p:nvSpPr>
        <p:spPr>
          <a:xfrm>
            <a:off x="0" y="770316"/>
            <a:ext cx="954900" cy="76800"/>
          </a:xfrm>
          <a:prstGeom prst="rect">
            <a:avLst/>
          </a:prstGeom>
          <a:solidFill>
            <a:srgbClr val="1AAE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Google Shape;409;g3716558f118_8_265" descr="A colorful flower with leaves&#10;&#10;Description automatically generated with medium confidence">
            <a:extLst>
              <a:ext uri="{FF2B5EF4-FFF2-40B4-BE49-F238E27FC236}">
                <a16:creationId xmlns:a16="http://schemas.microsoft.com/office/drawing/2014/main" id="{069BE248-D165-64D3-21FA-8F06BC680D30}"/>
              </a:ext>
            </a:extLst>
          </p:cNvPr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816" y="76212"/>
            <a:ext cx="711276" cy="618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71986682a2_0_0"/>
          <p:cNvSpPr txBox="1"/>
          <p:nvPr/>
        </p:nvSpPr>
        <p:spPr>
          <a:xfrm>
            <a:off x="682650" y="835271"/>
            <a:ext cx="8126424" cy="7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GOAL</a:t>
            </a:r>
            <a:r>
              <a:rPr lang="en" sz="12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: By 2035, the Energized Watershed Engine is a </a:t>
            </a:r>
            <a:r>
              <a:rPr lang="en" sz="1200" b="1" i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national </a:t>
            </a:r>
            <a:r>
              <a:rPr lang="en" sz="12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and </a:t>
            </a:r>
            <a:r>
              <a:rPr lang="en" sz="1200" b="1" i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global commercial hub</a:t>
            </a:r>
            <a:r>
              <a:rPr lang="en" sz="12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for water security and energy technologies — accelerating market-ready innovations through deep collaboration among industry partners, regional R&amp;D institutions, Tribes, community members across the region, and investors.</a:t>
            </a:r>
            <a:endParaRPr sz="1200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52" name="Google Shape;252;g371986682a2_0_0"/>
          <p:cNvSpPr txBox="1"/>
          <p:nvPr/>
        </p:nvSpPr>
        <p:spPr>
          <a:xfrm>
            <a:off x="682650" y="1582587"/>
            <a:ext cx="4669618" cy="3385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GOVENOR’S 50-YEAR WATER ACITON PLAN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800" b="1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Water conservation</a:t>
            </a:r>
          </a:p>
          <a:p>
            <a:r>
              <a:rPr lang="en-US" sz="12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    A1 Public education campaign</a:t>
            </a:r>
          </a:p>
          <a:p>
            <a:r>
              <a:rPr lang="en-US" sz="12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    A2 Agricultural water conservation</a:t>
            </a:r>
          </a:p>
          <a:p>
            <a:r>
              <a:rPr lang="en-US" sz="12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    A3 Municipal conservation</a:t>
            </a:r>
            <a:br>
              <a:rPr lang="en-US" sz="12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en-US" sz="12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    A4 Water storage and delivery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800" b="1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New Water Supplies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    B1 Desalination and water treatment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    B2 Expand potable and non-potable water reuse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    B3 Groundwater mapping and monitoring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800" b="1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Water and Watershed Protection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    C1 Clean-up contaminated groundwater sites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    C2 Control discharge through permitting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    C3 Modernize wastewater treatment plants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    C4 Protect and restore watersheds</a:t>
            </a:r>
          </a:p>
        </p:txBody>
      </p:sp>
      <p:sp>
        <p:nvSpPr>
          <p:cNvPr id="255" name="Google Shape;255;g371986682a2_0_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 b="1">
                <a:solidFill>
                  <a:srgbClr val="10AED1"/>
                </a:solidFill>
              </a:rPr>
              <a:t>6</a:t>
            </a:fld>
            <a:endParaRPr sz="800" b="1">
              <a:solidFill>
                <a:srgbClr val="10AED1"/>
              </a:solidFill>
            </a:endParaRPr>
          </a:p>
        </p:txBody>
      </p:sp>
      <p:sp>
        <p:nvSpPr>
          <p:cNvPr id="6" name="Google Shape;407;g3716558f118_8_265">
            <a:extLst>
              <a:ext uri="{FF2B5EF4-FFF2-40B4-BE49-F238E27FC236}">
                <a16:creationId xmlns:a16="http://schemas.microsoft.com/office/drawing/2014/main" id="{EA8ABD56-B4D0-A80D-3BD4-C5B48DD6F4F6}"/>
              </a:ext>
            </a:extLst>
          </p:cNvPr>
          <p:cNvSpPr txBox="1"/>
          <p:nvPr/>
        </p:nvSpPr>
        <p:spPr>
          <a:xfrm>
            <a:off x="2502569" y="199213"/>
            <a:ext cx="4227094" cy="3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dirty="0">
                <a:solidFill>
                  <a:srgbClr val="10AED1"/>
                </a:solidFill>
                <a:latin typeface="Inter"/>
                <a:ea typeface="Inter"/>
                <a:cs typeface="Inter"/>
                <a:sym typeface="Inter"/>
              </a:rPr>
              <a:t>ENERGIZED WATERSHED PANEL</a:t>
            </a:r>
            <a:endParaRPr sz="2000" b="1" i="0" u="none" strike="noStrike" cap="none" dirty="0">
              <a:solidFill>
                <a:srgbClr val="10AED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" name="Google Shape;408;g3716558f118_8_265">
            <a:extLst>
              <a:ext uri="{FF2B5EF4-FFF2-40B4-BE49-F238E27FC236}">
                <a16:creationId xmlns:a16="http://schemas.microsoft.com/office/drawing/2014/main" id="{2643C799-C2FB-B4E0-306C-B6020B028697}"/>
              </a:ext>
            </a:extLst>
          </p:cNvPr>
          <p:cNvSpPr/>
          <p:nvPr/>
        </p:nvSpPr>
        <p:spPr>
          <a:xfrm>
            <a:off x="0" y="770316"/>
            <a:ext cx="954900" cy="76800"/>
          </a:xfrm>
          <a:prstGeom prst="rect">
            <a:avLst/>
          </a:prstGeom>
          <a:solidFill>
            <a:srgbClr val="1AAE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Google Shape;409;g3716558f118_8_265" descr="A colorful flower with leaves&#10;&#10;Description automatically generated with medium confidence">
            <a:extLst>
              <a:ext uri="{FF2B5EF4-FFF2-40B4-BE49-F238E27FC236}">
                <a16:creationId xmlns:a16="http://schemas.microsoft.com/office/drawing/2014/main" id="{12D0F146-9E6E-082D-024D-0799067C9B41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816" y="76212"/>
            <a:ext cx="711276" cy="61890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9CA722B-7998-8C07-56FA-8B5E3D4B6735}"/>
              </a:ext>
            </a:extLst>
          </p:cNvPr>
          <p:cNvSpPr txBox="1"/>
          <p:nvPr/>
        </p:nvSpPr>
        <p:spPr>
          <a:xfrm>
            <a:off x="6162799" y="1614671"/>
            <a:ext cx="1499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Panel Members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512990-55E8-0945-3798-E09D9FB7DEE3}"/>
              </a:ext>
            </a:extLst>
          </p:cNvPr>
          <p:cNvSpPr txBox="1"/>
          <p:nvPr/>
        </p:nvSpPr>
        <p:spPr>
          <a:xfrm>
            <a:off x="-49628" y="4911462"/>
            <a:ext cx="49825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Source: </a:t>
            </a:r>
            <a:r>
              <a:rPr lang="en-US" sz="900" dirty="0" err="1"/>
              <a:t>www.nm.gov</a:t>
            </a:r>
            <a:r>
              <a:rPr lang="en-US" sz="900" dirty="0"/>
              <a:t>/wp-content/uploads/2024/01/New-Mexico-50-Year-WaterAction-Plan.pdf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74F2D2-C4DC-58ED-9D3F-027750DA86A5}"/>
              </a:ext>
            </a:extLst>
          </p:cNvPr>
          <p:cNvSpPr txBox="1"/>
          <p:nvPr/>
        </p:nvSpPr>
        <p:spPr>
          <a:xfrm>
            <a:off x="5322856" y="2700357"/>
            <a:ext cx="13099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David Hanson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2791A0-4C6D-437E-65C4-B709CEC8F3B3}"/>
              </a:ext>
            </a:extLst>
          </p:cNvPr>
          <p:cNvSpPr txBox="1"/>
          <p:nvPr/>
        </p:nvSpPr>
        <p:spPr>
          <a:xfrm>
            <a:off x="7278280" y="2700358"/>
            <a:ext cx="1478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Stephen Gomez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D01B5E-2945-FD4C-357F-75D0D7E9184C}"/>
              </a:ext>
            </a:extLst>
          </p:cNvPr>
          <p:cNvSpPr txBox="1"/>
          <p:nvPr/>
        </p:nvSpPr>
        <p:spPr>
          <a:xfrm>
            <a:off x="5393346" y="3807194"/>
            <a:ext cx="10807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Alex Mayer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4FCC2C-20E5-1EF9-7A05-F1C6825AED9E}"/>
              </a:ext>
            </a:extLst>
          </p:cNvPr>
          <p:cNvSpPr txBox="1"/>
          <p:nvPr/>
        </p:nvSpPr>
        <p:spPr>
          <a:xfrm>
            <a:off x="7489407" y="3807194"/>
            <a:ext cx="10615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Ken Armijo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CD35BF-5F42-7C50-C066-DDD3095D4F09}"/>
              </a:ext>
            </a:extLst>
          </p:cNvPr>
          <p:cNvSpPr txBox="1"/>
          <p:nvPr/>
        </p:nvSpPr>
        <p:spPr>
          <a:xfrm>
            <a:off x="7383139" y="4812721"/>
            <a:ext cx="1279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Kurt Solander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8ECA44-52CE-665E-DE25-B43A0E20065A}"/>
              </a:ext>
            </a:extLst>
          </p:cNvPr>
          <p:cNvSpPr txBox="1"/>
          <p:nvPr/>
        </p:nvSpPr>
        <p:spPr>
          <a:xfrm>
            <a:off x="5065386" y="4812720"/>
            <a:ext cx="19351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Sundaram Arumugam</a:t>
            </a:r>
          </a:p>
        </p:txBody>
      </p:sp>
      <p:pic>
        <p:nvPicPr>
          <p:cNvPr id="1026" name="Picture 2" descr="Profile photo of Dr. SUNDARAM ARUMUGAM">
            <a:extLst>
              <a:ext uri="{FF2B5EF4-FFF2-40B4-BE49-F238E27FC236}">
                <a16:creationId xmlns:a16="http://schemas.microsoft.com/office/drawing/2014/main" id="{BBA57228-C572-7232-CE68-C5926FC88F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4632" y="4144326"/>
            <a:ext cx="792952" cy="73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A close-up of a person smiling&#10;&#10;AI-generated content may be incorrect.">
            <a:extLst>
              <a:ext uri="{FF2B5EF4-FFF2-40B4-BE49-F238E27FC236}">
                <a16:creationId xmlns:a16="http://schemas.microsoft.com/office/drawing/2014/main" id="{42A6D137-52A4-D8AF-A71F-9203B4DC26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13741" y="3077417"/>
            <a:ext cx="774892" cy="749503"/>
          </a:xfrm>
          <a:prstGeom prst="rect">
            <a:avLst/>
          </a:prstGeom>
        </p:spPr>
      </p:pic>
      <p:pic>
        <p:nvPicPr>
          <p:cNvPr id="21" name="Picture 20" descr="A person wearing a hat&#10;&#10;AI-generated content may be incorrect.">
            <a:extLst>
              <a:ext uri="{FF2B5EF4-FFF2-40B4-BE49-F238E27FC236}">
                <a16:creationId xmlns:a16="http://schemas.microsoft.com/office/drawing/2014/main" id="{F1735C7B-D240-7A26-8F9B-9D420A7098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73636" y="1922448"/>
            <a:ext cx="814334" cy="818785"/>
          </a:xfrm>
          <a:prstGeom prst="rect">
            <a:avLst/>
          </a:prstGeom>
        </p:spPr>
      </p:pic>
      <p:pic>
        <p:nvPicPr>
          <p:cNvPr id="25" name="Picture 24" descr="A person wearing glasses and a red shirt&#10;&#10;AI-generated content may be incorrect.">
            <a:extLst>
              <a:ext uri="{FF2B5EF4-FFF2-40B4-BE49-F238E27FC236}">
                <a16:creationId xmlns:a16="http://schemas.microsoft.com/office/drawing/2014/main" id="{681A8F86-4B23-FC73-5EA4-5DB02866422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61867" y="4144326"/>
            <a:ext cx="720134" cy="735051"/>
          </a:xfrm>
          <a:prstGeom prst="rect">
            <a:avLst/>
          </a:prstGeom>
        </p:spPr>
      </p:pic>
      <p:pic>
        <p:nvPicPr>
          <p:cNvPr id="27" name="Picture 26" descr="A person with glasses and a beard&#10;&#10;AI-generated content may be incorrect.">
            <a:extLst>
              <a:ext uri="{FF2B5EF4-FFF2-40B4-BE49-F238E27FC236}">
                <a16:creationId xmlns:a16="http://schemas.microsoft.com/office/drawing/2014/main" id="{7AC0BD08-8E34-23E1-1D3A-EA6384F3783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21113" y="3037489"/>
            <a:ext cx="658289" cy="814731"/>
          </a:xfrm>
          <a:prstGeom prst="rect">
            <a:avLst/>
          </a:prstGeom>
        </p:spPr>
      </p:pic>
      <p:pic>
        <p:nvPicPr>
          <p:cNvPr id="29" name="Picture 28" descr="A person in a blue suit&#10;&#10;AI-generated content may be incorrect.">
            <a:extLst>
              <a:ext uri="{FF2B5EF4-FFF2-40B4-BE49-F238E27FC236}">
                <a16:creationId xmlns:a16="http://schemas.microsoft.com/office/drawing/2014/main" id="{3149587D-F87F-ABF1-4822-2B7A6FDE8D4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01298" y="1951803"/>
            <a:ext cx="713975" cy="76511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>
          <a:extLst>
            <a:ext uri="{FF2B5EF4-FFF2-40B4-BE49-F238E27FC236}">
              <a16:creationId xmlns:a16="http://schemas.microsoft.com/office/drawing/2014/main" id="{937EEDED-F4C6-B73D-DB39-5CB702F6F4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71986682a2_0_0">
            <a:extLst>
              <a:ext uri="{FF2B5EF4-FFF2-40B4-BE49-F238E27FC236}">
                <a16:creationId xmlns:a16="http://schemas.microsoft.com/office/drawing/2014/main" id="{57A5ACE8-966B-793F-7149-708F18B36040}"/>
              </a:ext>
            </a:extLst>
          </p:cNvPr>
          <p:cNvSpPr txBox="1"/>
          <p:nvPr/>
        </p:nvSpPr>
        <p:spPr>
          <a:xfrm>
            <a:off x="477450" y="1155410"/>
            <a:ext cx="4252948" cy="3217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10-Year Outcomes</a:t>
            </a:r>
            <a:endParaRPr b="1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b="1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en" sz="11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100+ technologies commercialized</a:t>
            </a:r>
            <a:endParaRPr sz="1100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en" sz="11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30+ scalable companies launched</a:t>
            </a:r>
            <a:endParaRPr sz="1100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en" sz="11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$150M+ in revenue generated</a:t>
            </a:r>
            <a:endParaRPr sz="1100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en" sz="11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50,000+ students trained</a:t>
            </a:r>
            <a:endParaRPr sz="1100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en" sz="11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5,000 internships</a:t>
            </a:r>
            <a:endParaRPr sz="1100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en" sz="11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50,000 new direct, indirect, induced jobs</a:t>
            </a:r>
            <a:endParaRPr sz="1100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</a:ext>
              </a:extLst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en" sz="11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Widespread deployment of sustainable water-energy systems</a:t>
            </a:r>
            <a:endParaRPr sz="1100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en" sz="11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$25M–$30M in invested capital</a:t>
            </a:r>
            <a:endParaRPr sz="1100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en" sz="11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New public-private capital models operating in region</a:t>
            </a:r>
            <a:endParaRPr sz="1100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en" sz="11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Sovereign-led industries producing &amp; exporting water-energy innovations</a:t>
            </a:r>
            <a:endParaRPr sz="1100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en" sz="11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Regional models of inclusive IP ownership and governance</a:t>
            </a:r>
            <a:endParaRPr sz="1100" b="1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55" name="Google Shape;255;g371986682a2_0_0">
            <a:extLst>
              <a:ext uri="{FF2B5EF4-FFF2-40B4-BE49-F238E27FC236}">
                <a16:creationId xmlns:a16="http://schemas.microsoft.com/office/drawing/2014/main" id="{D92AB14E-4F2E-3987-91DA-C4DED7A6112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 b="1">
                <a:solidFill>
                  <a:srgbClr val="10AED1"/>
                </a:solidFill>
              </a:rPr>
              <a:t>7</a:t>
            </a:fld>
            <a:endParaRPr sz="800" b="1">
              <a:solidFill>
                <a:srgbClr val="10AED1"/>
              </a:solidFill>
            </a:endParaRPr>
          </a:p>
        </p:txBody>
      </p:sp>
      <p:pic>
        <p:nvPicPr>
          <p:cNvPr id="2" name="Google Shape;400;g3716558f118_8_265">
            <a:extLst>
              <a:ext uri="{FF2B5EF4-FFF2-40B4-BE49-F238E27FC236}">
                <a16:creationId xmlns:a16="http://schemas.microsoft.com/office/drawing/2014/main" id="{A7E4B476-07B6-A6C5-9AB9-E7DB30085557}"/>
              </a:ext>
            </a:extLst>
          </p:cNvPr>
          <p:cNvPicPr preferRelativeResize="0"/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568" y="1155410"/>
            <a:ext cx="4355432" cy="366859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407;g3716558f118_8_265">
            <a:extLst>
              <a:ext uri="{FF2B5EF4-FFF2-40B4-BE49-F238E27FC236}">
                <a16:creationId xmlns:a16="http://schemas.microsoft.com/office/drawing/2014/main" id="{B0A0AD53-2C88-A44F-9CB2-747E030E3FC6}"/>
              </a:ext>
            </a:extLst>
          </p:cNvPr>
          <p:cNvSpPr txBox="1"/>
          <p:nvPr/>
        </p:nvSpPr>
        <p:spPr>
          <a:xfrm>
            <a:off x="2354179" y="199213"/>
            <a:ext cx="4435642" cy="3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dirty="0">
                <a:solidFill>
                  <a:srgbClr val="10AED1"/>
                </a:solidFill>
                <a:latin typeface="Inter"/>
                <a:ea typeface="Inter"/>
                <a:cs typeface="Inter"/>
                <a:sym typeface="Inter"/>
              </a:rPr>
              <a:t>WATERSHED SCALE SOLUTIONS</a:t>
            </a:r>
            <a:endParaRPr sz="2000" b="1" i="0" u="none" strike="noStrike" cap="none" dirty="0">
              <a:solidFill>
                <a:srgbClr val="10AED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" name="Google Shape;408;g3716558f118_8_265">
            <a:extLst>
              <a:ext uri="{FF2B5EF4-FFF2-40B4-BE49-F238E27FC236}">
                <a16:creationId xmlns:a16="http://schemas.microsoft.com/office/drawing/2014/main" id="{FCAD0F71-2647-E929-FB7A-92101AFDF4DE}"/>
              </a:ext>
            </a:extLst>
          </p:cNvPr>
          <p:cNvSpPr/>
          <p:nvPr/>
        </p:nvSpPr>
        <p:spPr>
          <a:xfrm>
            <a:off x="0" y="770316"/>
            <a:ext cx="954900" cy="76800"/>
          </a:xfrm>
          <a:prstGeom prst="rect">
            <a:avLst/>
          </a:prstGeom>
          <a:solidFill>
            <a:srgbClr val="1AAE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Google Shape;409;g3716558f118_8_265" descr="A colorful flower with leaves&#10;&#10;Description automatically generated with medium confidence">
            <a:extLst>
              <a:ext uri="{FF2B5EF4-FFF2-40B4-BE49-F238E27FC236}">
                <a16:creationId xmlns:a16="http://schemas.microsoft.com/office/drawing/2014/main" id="{CADB811E-98EF-2681-AF95-6C8FEFEAAA7D}"/>
              </a:ext>
            </a:extLst>
          </p:cNvPr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816" y="76212"/>
            <a:ext cx="711276" cy="6189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5877575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680</Words>
  <Application>Microsoft Macintosh PowerPoint</Application>
  <PresentationFormat>On-screen Show (16:9)</PresentationFormat>
  <Paragraphs>157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Courier New</vt:lpstr>
      <vt:lpstr>Inter</vt:lpstr>
      <vt:lpstr>Arial</vt:lpstr>
      <vt:lpstr>Libre Franklin</vt:lpstr>
      <vt:lpstr>Calibri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David Hanson</cp:lastModifiedBy>
  <cp:revision>1</cp:revision>
  <dcterms:modified xsi:type="dcterms:W3CDTF">2025-08-26T14:17:59Z</dcterms:modified>
</cp:coreProperties>
</file>